
<file path=[Content_Types].xml><?xml version="1.0" encoding="utf-8"?>
<Types xmlns="http://schemas.openxmlformats.org/package/2006/content-types">
  <Default Extension="png" ContentType="image/png"/>
  <Default Extension="svg" ContentType="image/svg+xml"/>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1.xml" ContentType="application/vnd.openxmlformats-officedocument.presentationml.tags+xml"/>
  <Override PartName="/ppt/notesSlides/notesSlide10.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9" r:id="rId1"/>
  </p:sldMasterIdLst>
  <p:notesMasterIdLst>
    <p:notesMasterId r:id="rId33"/>
  </p:notesMasterIdLst>
  <p:sldIdLst>
    <p:sldId id="2007577816" r:id="rId2"/>
    <p:sldId id="2007577811" r:id="rId3"/>
    <p:sldId id="278" r:id="rId4"/>
    <p:sldId id="276" r:id="rId5"/>
    <p:sldId id="2007577818" r:id="rId6"/>
    <p:sldId id="2007577903" r:id="rId7"/>
    <p:sldId id="2007577904" r:id="rId8"/>
    <p:sldId id="2007577905" r:id="rId9"/>
    <p:sldId id="2007577906" r:id="rId10"/>
    <p:sldId id="2007577907" r:id="rId11"/>
    <p:sldId id="2007577909" r:id="rId12"/>
    <p:sldId id="11089205" r:id="rId13"/>
    <p:sldId id="298" r:id="rId14"/>
    <p:sldId id="2007577901" r:id="rId15"/>
    <p:sldId id="2007577661" r:id="rId16"/>
    <p:sldId id="2007577663" r:id="rId17"/>
    <p:sldId id="2007577667" r:id="rId18"/>
    <p:sldId id="2007577668" r:id="rId19"/>
    <p:sldId id="2007577835" r:id="rId20"/>
    <p:sldId id="283" r:id="rId21"/>
    <p:sldId id="288" r:id="rId22"/>
    <p:sldId id="2007577891" r:id="rId23"/>
    <p:sldId id="2007577893" r:id="rId24"/>
    <p:sldId id="2007577894" r:id="rId25"/>
    <p:sldId id="2007577895" r:id="rId26"/>
    <p:sldId id="2007577896" r:id="rId27"/>
    <p:sldId id="2007577897" r:id="rId28"/>
    <p:sldId id="2007577898" r:id="rId29"/>
    <p:sldId id="2007577899" r:id="rId30"/>
    <p:sldId id="2007577900" r:id="rId31"/>
    <p:sldId id="260" r:id="rId3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Fiona Yiu" initials="FY" lastIdx="1" clrIdx="0">
    <p:extLst>
      <p:ext uri="{19B8F6BF-5375-455C-9EA6-DF929625EA0E}">
        <p15:presenceInfo xmlns:p15="http://schemas.microsoft.com/office/powerpoint/2012/main" userId="1c194957cd135e74"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43E6F"/>
    <a:srgbClr val="474646"/>
    <a:srgbClr val="DEF0F5"/>
    <a:srgbClr val="2EB7EB"/>
    <a:srgbClr val="79CFEA"/>
    <a:srgbClr val="889097"/>
    <a:srgbClr val="F8BA48"/>
    <a:srgbClr val="F2E06E"/>
    <a:srgbClr val="9F1F25"/>
    <a:srgbClr val="89909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154" autoAdjust="0"/>
    <p:restoredTop sz="91701"/>
  </p:normalViewPr>
  <p:slideViewPr>
    <p:cSldViewPr snapToGrid="0">
      <p:cViewPr varScale="1">
        <p:scale>
          <a:sx n="101" d="100"/>
          <a:sy n="101" d="100"/>
        </p:scale>
        <p:origin x="750" y="102"/>
      </p:cViewPr>
      <p:guideLst/>
    </p:cSldViewPr>
  </p:slideViewPr>
  <p:notesTextViewPr>
    <p:cViewPr>
      <p:scale>
        <a:sx n="1" d="1"/>
        <a:sy n="1" d="1"/>
      </p:scale>
      <p:origin x="0" y="0"/>
    </p:cViewPr>
  </p:notesTextViewPr>
  <p:sorterViewPr>
    <p:cViewPr>
      <p:scale>
        <a:sx n="80" d="100"/>
        <a:sy n="80" d="100"/>
      </p:scale>
      <p:origin x="0" y="0"/>
    </p:cViewPr>
  </p:sorterViewPr>
  <p:notesViewPr>
    <p:cSldViewPr snapToGrid="0">
      <p:cViewPr varScale="1">
        <p:scale>
          <a:sx n="97" d="100"/>
          <a:sy n="97" d="100"/>
        </p:scale>
        <p:origin x="4328" y="20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Arial" panose="020B0604020202020204" pitchFamily="34" charset="0"/>
                <a:ea typeface="微软雅黑" panose="020B0503020204020204" pitchFamily="34" charset="-122"/>
              </a:defRPr>
            </a:lvl1pPr>
          </a:lstStyle>
          <a:p>
            <a:endParaRPr kumimoji="1" lang="zh-CN" altLang="en-US" dirty="0"/>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Arial" panose="020B0604020202020204" pitchFamily="34" charset="0"/>
                <a:ea typeface="微软雅黑" panose="020B0503020204020204" pitchFamily="34" charset="-122"/>
              </a:defRPr>
            </a:lvl1pPr>
          </a:lstStyle>
          <a:p>
            <a:fld id="{758FB066-95A8-4D43-911C-F7178203F559}" type="datetimeFigureOut">
              <a:rPr kumimoji="1" lang="zh-CN" altLang="en-US" smtClean="0"/>
              <a:pPr/>
              <a:t>2021/11/12</a:t>
            </a:fld>
            <a:endParaRPr kumimoji="1" lang="zh-CN" altLang="en-US" dirty="0"/>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dirty="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dirty="0"/>
              <a:t>单击此处编辑母版文本样式</a:t>
            </a:r>
          </a:p>
          <a:p>
            <a:pPr lvl="1"/>
            <a:r>
              <a:rPr kumimoji="1" lang="zh-CN" altLang="en-US" dirty="0"/>
              <a:t>二级</a:t>
            </a:r>
          </a:p>
          <a:p>
            <a:pPr lvl="2"/>
            <a:r>
              <a:rPr kumimoji="1" lang="zh-CN" altLang="en-US" dirty="0"/>
              <a:t>三级</a:t>
            </a:r>
          </a:p>
          <a:p>
            <a:pPr lvl="3"/>
            <a:r>
              <a:rPr kumimoji="1" lang="zh-CN" altLang="en-US" dirty="0"/>
              <a:t>四级</a:t>
            </a:r>
          </a:p>
          <a:p>
            <a:pPr lvl="4"/>
            <a:r>
              <a:rPr kumimoji="1" lang="zh-CN" altLang="en-US" dirty="0"/>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Arial" panose="020B0604020202020204" pitchFamily="34" charset="0"/>
                <a:ea typeface="微软雅黑" panose="020B0503020204020204" pitchFamily="34" charset="-122"/>
              </a:defRPr>
            </a:lvl1pPr>
          </a:lstStyle>
          <a:p>
            <a:endParaRPr kumimoji="1" lang="zh-CN" altLang="en-US" dirty="0"/>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Arial" panose="020B0604020202020204" pitchFamily="34" charset="0"/>
                <a:ea typeface="微软雅黑" panose="020B0503020204020204" pitchFamily="34" charset="-122"/>
              </a:defRPr>
            </a:lvl1pPr>
          </a:lstStyle>
          <a:p>
            <a:fld id="{F251C6DD-82CF-6944-B544-EC1886F8E4C3}" type="slidenum">
              <a:rPr kumimoji="1" lang="zh-CN" altLang="en-US" smtClean="0"/>
              <a:pPr/>
              <a:t>‹#›</a:t>
            </a:fld>
            <a:endParaRPr kumimoji="1" lang="zh-CN" altLang="en-US" dirty="0"/>
          </a:p>
        </p:txBody>
      </p:sp>
    </p:spTree>
    <p:extLst>
      <p:ext uri="{BB962C8B-B14F-4D97-AF65-F5344CB8AC3E}">
        <p14:creationId xmlns:p14="http://schemas.microsoft.com/office/powerpoint/2010/main" val="3451040800"/>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Arial" panose="020B0604020202020204" pitchFamily="34" charset="0"/>
        <a:ea typeface="微软雅黑" panose="020B0503020204020204" pitchFamily="34" charset="-122"/>
        <a:cs typeface="+mn-cs"/>
      </a:defRPr>
    </a:lvl1pPr>
    <a:lvl2pPr marL="457200" algn="l" defTabSz="914400" rtl="0" eaLnBrk="1" latinLnBrk="0" hangingPunct="1">
      <a:defRPr sz="1200" b="0" i="0" kern="1200">
        <a:solidFill>
          <a:schemeClr val="tx1"/>
        </a:solidFill>
        <a:latin typeface="Arial" panose="020B0604020202020204" pitchFamily="34" charset="0"/>
        <a:ea typeface="微软雅黑" panose="020B0503020204020204" pitchFamily="34" charset="-122"/>
        <a:cs typeface="+mn-cs"/>
      </a:defRPr>
    </a:lvl2pPr>
    <a:lvl3pPr marL="914400" algn="l" defTabSz="914400" rtl="0" eaLnBrk="1" latinLnBrk="0" hangingPunct="1">
      <a:defRPr sz="1200" b="0" i="0" kern="1200">
        <a:solidFill>
          <a:schemeClr val="tx1"/>
        </a:solidFill>
        <a:latin typeface="Arial" panose="020B0604020202020204" pitchFamily="34" charset="0"/>
        <a:ea typeface="微软雅黑" panose="020B0503020204020204" pitchFamily="34" charset="-122"/>
        <a:cs typeface="+mn-cs"/>
      </a:defRPr>
    </a:lvl3pPr>
    <a:lvl4pPr marL="1371600" algn="l" defTabSz="914400" rtl="0" eaLnBrk="1" latinLnBrk="0" hangingPunct="1">
      <a:defRPr sz="1200" b="0" i="0" kern="1200">
        <a:solidFill>
          <a:schemeClr val="tx1"/>
        </a:solidFill>
        <a:latin typeface="Arial" panose="020B0604020202020204" pitchFamily="34" charset="0"/>
        <a:ea typeface="微软雅黑" panose="020B0503020204020204" pitchFamily="34" charset="-122"/>
        <a:cs typeface="+mn-cs"/>
      </a:defRPr>
    </a:lvl4pPr>
    <a:lvl5pPr marL="1828800" algn="l" defTabSz="914400" rtl="0" eaLnBrk="1" latinLnBrk="0" hangingPunct="1">
      <a:defRPr sz="1200" b="0" i="0" kern="1200">
        <a:solidFill>
          <a:schemeClr val="tx1"/>
        </a:solidFill>
        <a:latin typeface="Arial" panose="020B0604020202020204" pitchFamily="34" charset="0"/>
        <a:ea typeface="微软雅黑" panose="020B0503020204020204"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251C6DD-82CF-6944-B544-EC1886F8E4C3}" type="slidenum">
              <a:rPr kumimoji="1" lang="zh-CN" altLang="en-US" smtClean="0"/>
              <a:pPr/>
              <a:t>3</a:t>
            </a:fld>
            <a:endParaRPr kumimoji="1" lang="zh-CN" altLang="en-US" dirty="0"/>
          </a:p>
        </p:txBody>
      </p:sp>
    </p:spTree>
    <p:extLst>
      <p:ext uri="{BB962C8B-B14F-4D97-AF65-F5344CB8AC3E}">
        <p14:creationId xmlns:p14="http://schemas.microsoft.com/office/powerpoint/2010/main" val="38312148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316F11-8850-4D55-8666-C6630A5EA5E9}"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21476827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251C6DD-82CF-6944-B544-EC1886F8E4C3}" type="slidenum">
              <a:rPr kumimoji="1" lang="zh-CN" altLang="en-US" smtClean="0"/>
              <a:pPr/>
              <a:t>6</a:t>
            </a:fld>
            <a:endParaRPr kumimoji="1" lang="zh-CN" altLang="en-US" dirty="0"/>
          </a:p>
        </p:txBody>
      </p:sp>
    </p:spTree>
    <p:extLst>
      <p:ext uri="{BB962C8B-B14F-4D97-AF65-F5344CB8AC3E}">
        <p14:creationId xmlns:p14="http://schemas.microsoft.com/office/powerpoint/2010/main" val="34012048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251C6DD-82CF-6944-B544-EC1886F8E4C3}" type="slidenum">
              <a:rPr kumimoji="1" lang="zh-CN" altLang="en-US" smtClean="0"/>
              <a:pPr/>
              <a:t>7</a:t>
            </a:fld>
            <a:endParaRPr kumimoji="1" lang="zh-CN" altLang="en-US" dirty="0"/>
          </a:p>
        </p:txBody>
      </p:sp>
    </p:spTree>
    <p:extLst>
      <p:ext uri="{BB962C8B-B14F-4D97-AF65-F5344CB8AC3E}">
        <p14:creationId xmlns:p14="http://schemas.microsoft.com/office/powerpoint/2010/main" val="5159923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251C6DD-82CF-6944-B544-EC1886F8E4C3}" type="slidenum">
              <a:rPr kumimoji="1" lang="zh-CN" altLang="en-US" smtClean="0"/>
              <a:pPr/>
              <a:t>8</a:t>
            </a:fld>
            <a:endParaRPr kumimoji="1" lang="zh-CN" altLang="en-US" dirty="0"/>
          </a:p>
        </p:txBody>
      </p:sp>
    </p:spTree>
    <p:extLst>
      <p:ext uri="{BB962C8B-B14F-4D97-AF65-F5344CB8AC3E}">
        <p14:creationId xmlns:p14="http://schemas.microsoft.com/office/powerpoint/2010/main" val="34075817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251C6DD-82CF-6944-B544-EC1886F8E4C3}" type="slidenum">
              <a:rPr kumimoji="1" lang="zh-CN" altLang="en-US" smtClean="0"/>
              <a:pPr/>
              <a:t>9</a:t>
            </a:fld>
            <a:endParaRPr kumimoji="1" lang="zh-CN" altLang="en-US" dirty="0"/>
          </a:p>
        </p:txBody>
      </p:sp>
    </p:spTree>
    <p:extLst>
      <p:ext uri="{BB962C8B-B14F-4D97-AF65-F5344CB8AC3E}">
        <p14:creationId xmlns:p14="http://schemas.microsoft.com/office/powerpoint/2010/main" val="28616661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251C6DD-82CF-6944-B544-EC1886F8E4C3}" type="slidenum">
              <a:rPr kumimoji="1" lang="zh-CN" altLang="en-US" smtClean="0"/>
              <a:pPr/>
              <a:t>10</a:t>
            </a:fld>
            <a:endParaRPr kumimoji="1" lang="zh-CN" altLang="en-US" dirty="0"/>
          </a:p>
        </p:txBody>
      </p:sp>
    </p:spTree>
    <p:extLst>
      <p:ext uri="{BB962C8B-B14F-4D97-AF65-F5344CB8AC3E}">
        <p14:creationId xmlns:p14="http://schemas.microsoft.com/office/powerpoint/2010/main" val="22110743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251C6DD-82CF-6944-B544-EC1886F8E4C3}" type="slidenum">
              <a:rPr kumimoji="1" lang="zh-CN" altLang="en-US" smtClean="0"/>
              <a:t>11</a:t>
            </a:fld>
            <a:endParaRPr kumimoji="1" lang="zh-CN" alt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251C6DD-82CF-6944-B544-EC1886F8E4C3}" type="slidenum">
              <a:rPr kumimoji="1" lang="zh-CN" altLang="en-US" smtClean="0"/>
              <a:t>12</a:t>
            </a:fld>
            <a:endParaRPr kumimoji="1" lang="zh-CN" alt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251C6DD-82CF-6944-B544-EC1886F8E4C3}" type="slidenum">
              <a:rPr kumimoji="1" lang="zh-CN" altLang="en-US" smtClean="0"/>
              <a:pPr/>
              <a:t>14</a:t>
            </a:fld>
            <a:endParaRPr kumimoji="1" lang="zh-CN" altLang="en-US" dirty="0"/>
          </a:p>
        </p:txBody>
      </p:sp>
    </p:spTree>
    <p:extLst>
      <p:ext uri="{BB962C8B-B14F-4D97-AF65-F5344CB8AC3E}">
        <p14:creationId xmlns:p14="http://schemas.microsoft.com/office/powerpoint/2010/main" val="315454226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8.sv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png"/><Relationship Id="rId1" Type="http://schemas.openxmlformats.org/officeDocument/2006/relationships/slideMaster" Target="../slideMasters/slideMaster1.xml"/><Relationship Id="rId5" Type="http://schemas.openxmlformats.org/officeDocument/2006/relationships/image" Target="../media/image10.svg"/><Relationship Id="rId4" Type="http://schemas.openxmlformats.org/officeDocument/2006/relationships/image" Target="../media/image15.png"/></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13" name="图片 12"/>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a:xfrm>
            <a:off x="-28081" y="-14074"/>
            <a:ext cx="12248163" cy="6886149"/>
          </a:xfrm>
          <a:prstGeom prst="rect">
            <a:avLst/>
          </a:prstGeom>
        </p:spPr>
      </p:pic>
      <p:pic>
        <p:nvPicPr>
          <p:cNvPr id="3" name="图形 2"/>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897509" y="335217"/>
            <a:ext cx="1818380" cy="186123"/>
          </a:xfrm>
          <a:prstGeom prst="rect">
            <a:avLst/>
          </a:prstGeom>
        </p:spPr>
      </p:pic>
      <p:sp>
        <p:nvSpPr>
          <p:cNvPr id="15" name="标题 1"/>
          <p:cNvSpPr>
            <a:spLocks noGrp="1"/>
          </p:cNvSpPr>
          <p:nvPr>
            <p:ph type="title"/>
          </p:nvPr>
        </p:nvSpPr>
        <p:spPr>
          <a:xfrm>
            <a:off x="831850" y="2558909"/>
            <a:ext cx="10515600" cy="775597"/>
          </a:xfrm>
        </p:spPr>
        <p:txBody>
          <a:bodyPr lIns="0" tIns="0" rIns="0" bIns="0" anchor="b">
            <a:spAutoFit/>
          </a:bodyPr>
          <a:lstStyle>
            <a:lvl1pPr algn="l">
              <a:defRPr sz="5600" b="1" spc="300">
                <a:solidFill>
                  <a:srgbClr val="9F1F25"/>
                </a:solidFill>
                <a:latin typeface="Arial" panose="020B0604020202020204" pitchFamily="34" charset="0"/>
                <a:ea typeface="黑体" panose="02010609060101010101" pitchFamily="49" charset="-122"/>
                <a:cs typeface="Arial" panose="020B0604020202020204" pitchFamily="34" charset="0"/>
              </a:defRPr>
            </a:lvl1pPr>
          </a:lstStyle>
          <a:p>
            <a:r>
              <a:rPr lang="zh-CN" altLang="en-US" dirty="0"/>
              <a:t>单击此处编辑母版标题样式</a:t>
            </a:r>
          </a:p>
        </p:txBody>
      </p:sp>
      <p:sp>
        <p:nvSpPr>
          <p:cNvPr id="16" name="文本占位符 2"/>
          <p:cNvSpPr>
            <a:spLocks noGrp="1"/>
          </p:cNvSpPr>
          <p:nvPr>
            <p:ph type="body" idx="1"/>
          </p:nvPr>
        </p:nvSpPr>
        <p:spPr>
          <a:xfrm>
            <a:off x="831850" y="3474953"/>
            <a:ext cx="10515600" cy="481012"/>
          </a:xfrm>
        </p:spPr>
        <p:txBody>
          <a:bodyPr>
            <a:normAutofit/>
          </a:bodyPr>
          <a:lstStyle>
            <a:lvl1pPr marL="0" indent="0" algn="l">
              <a:buNone/>
              <a:defRPr sz="2800" spc="600">
                <a:solidFill>
                  <a:srgbClr val="043E6F"/>
                </a:solidFill>
                <a:latin typeface="Arial" panose="020B0604020202020204" pitchFamily="34" charset="0"/>
                <a:ea typeface="黑体" panose="02010609060101010101" pitchFamily="49" charset="-122"/>
                <a:cs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p>
        </p:txBody>
      </p:sp>
      <p:pic>
        <p:nvPicPr>
          <p:cNvPr id="8" name="图形 7"/>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725488" y="372333"/>
            <a:ext cx="430212" cy="4189891"/>
          </a:xfrm>
          <a:prstGeom prst="rect">
            <a:avLst/>
          </a:prstGeom>
        </p:spPr>
      </p:pic>
    </p:spTree>
    <p:extLst>
      <p:ext uri="{BB962C8B-B14F-4D97-AF65-F5344CB8AC3E}">
        <p14:creationId xmlns:p14="http://schemas.microsoft.com/office/powerpoint/2010/main" val="36172661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幻灯片">
    <p:spTree>
      <p:nvGrpSpPr>
        <p:cNvPr id="1" name=""/>
        <p:cNvGrpSpPr/>
        <p:nvPr/>
      </p:nvGrpSpPr>
      <p:grpSpPr>
        <a:xfrm>
          <a:off x="0" y="0"/>
          <a:ext cx="0" cy="0"/>
          <a:chOff x="0" y="0"/>
          <a:chExt cx="0" cy="0"/>
        </a:xfrm>
      </p:grpSpPr>
      <p:pic>
        <p:nvPicPr>
          <p:cNvPr id="48" name="图片 47"/>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a:xfrm>
            <a:off x="0" y="1713"/>
            <a:ext cx="12191998" cy="6854572"/>
          </a:xfrm>
          <a:prstGeom prst="rect">
            <a:avLst/>
          </a:prstGeom>
        </p:spPr>
      </p:pic>
      <p:sp>
        <p:nvSpPr>
          <p:cNvPr id="65" name="文本占位符 10"/>
          <p:cNvSpPr>
            <a:spLocks noGrp="1"/>
          </p:cNvSpPr>
          <p:nvPr>
            <p:ph type="body" sz="quarter" idx="10" hasCustomPrompt="1"/>
          </p:nvPr>
        </p:nvSpPr>
        <p:spPr>
          <a:xfrm>
            <a:off x="6322484" y="3699625"/>
            <a:ext cx="820738" cy="679440"/>
          </a:xfrm>
        </p:spPr>
        <p:txBody>
          <a:bodyPr anchor="ctr"/>
          <a:lstStyle>
            <a:lvl1pPr algn="l">
              <a:buNone/>
              <a:defRPr sz="4000" b="0">
                <a:solidFill>
                  <a:srgbClr val="9F1F25"/>
                </a:solidFill>
                <a:latin typeface="Arial" panose="020B0604020202020204" pitchFamily="34" charset="0"/>
                <a:ea typeface="黑体" panose="02010609060101010101" pitchFamily="49" charset="-122"/>
                <a:cs typeface="Arial" panose="020B0604020202020204" pitchFamily="34" charset="0"/>
              </a:defRPr>
            </a:lvl1pPr>
          </a:lstStyle>
          <a:p>
            <a:pPr lvl="0"/>
            <a:r>
              <a:rPr lang="en-US" altLang="zh-CN" dirty="0"/>
              <a:t>01</a:t>
            </a:r>
            <a:endParaRPr lang="zh-CN" altLang="en-US" dirty="0"/>
          </a:p>
        </p:txBody>
      </p:sp>
      <p:sp>
        <p:nvSpPr>
          <p:cNvPr id="66" name="文本框 65"/>
          <p:cNvSpPr txBox="1"/>
          <p:nvPr userDrawn="1"/>
        </p:nvSpPr>
        <p:spPr>
          <a:xfrm>
            <a:off x="6322484" y="1717887"/>
            <a:ext cx="897682" cy="538609"/>
          </a:xfrm>
          <a:prstGeom prst="rect">
            <a:avLst/>
          </a:prstGeom>
          <a:noFill/>
        </p:spPr>
        <p:txBody>
          <a:bodyPr wrap="none" lIns="0" tIns="0" rIns="0" bIns="0" rtlCol="0">
            <a:spAutoFit/>
          </a:bodyPr>
          <a:lstStyle/>
          <a:p>
            <a:r>
              <a:rPr lang="zh-CN" altLang="en-US" sz="3500" b="1" kern="1900" dirty="0">
                <a:solidFill>
                  <a:srgbClr val="043E6F"/>
                </a:solidFill>
                <a:latin typeface="Arial" panose="020B0604020202020204" pitchFamily="34" charset="0"/>
                <a:ea typeface="黑体" panose="02010609060101010101" pitchFamily="49" charset="-122"/>
                <a:cs typeface="Arial" panose="020B0604020202020204" pitchFamily="34" charset="0"/>
              </a:rPr>
              <a:t>目录</a:t>
            </a:r>
          </a:p>
        </p:txBody>
      </p:sp>
      <p:sp>
        <p:nvSpPr>
          <p:cNvPr id="67" name="文本占位符 46"/>
          <p:cNvSpPr>
            <a:spLocks noGrp="1"/>
          </p:cNvSpPr>
          <p:nvPr>
            <p:ph type="body" sz="quarter" idx="11" hasCustomPrompt="1"/>
          </p:nvPr>
        </p:nvSpPr>
        <p:spPr>
          <a:xfrm>
            <a:off x="7194766" y="3699626"/>
            <a:ext cx="1895475" cy="355588"/>
          </a:xfrm>
        </p:spPr>
        <p:txBody>
          <a:bodyPr anchor="ctr">
            <a:normAutofit/>
          </a:bodyPr>
          <a:lstStyle>
            <a:lvl1pPr>
              <a:buNone/>
              <a:defRPr sz="1600" b="1">
                <a:solidFill>
                  <a:srgbClr val="043E6F"/>
                </a:solidFill>
                <a:latin typeface="Arial" panose="020B0604020202020204" pitchFamily="34" charset="0"/>
                <a:ea typeface="黑体" panose="02010609060101010101" pitchFamily="49" charset="-122"/>
                <a:cs typeface="Arial" panose="020B0604020202020204" pitchFamily="34" charset="0"/>
              </a:defRPr>
            </a:lvl1pPr>
          </a:lstStyle>
          <a:p>
            <a:pPr lvl="0"/>
            <a:r>
              <a:rPr lang="zh-CN" altLang="en-US" dirty="0"/>
              <a:t>预设版式</a:t>
            </a:r>
          </a:p>
        </p:txBody>
      </p:sp>
      <p:sp>
        <p:nvSpPr>
          <p:cNvPr id="68" name="文本占位符 46"/>
          <p:cNvSpPr>
            <a:spLocks noGrp="1"/>
          </p:cNvSpPr>
          <p:nvPr>
            <p:ph type="body" sz="quarter" idx="12" hasCustomPrompt="1"/>
          </p:nvPr>
        </p:nvSpPr>
        <p:spPr>
          <a:xfrm>
            <a:off x="7194766" y="4110745"/>
            <a:ext cx="1895475" cy="274682"/>
          </a:xfrm>
        </p:spPr>
        <p:txBody>
          <a:bodyPr anchor="ctr">
            <a:normAutofit/>
          </a:bodyPr>
          <a:lstStyle>
            <a:lvl1pPr>
              <a:buNone/>
              <a:defRPr sz="1000">
                <a:solidFill>
                  <a:srgbClr val="043E6F"/>
                </a:solidFill>
                <a:latin typeface="Arial" panose="020B0604020202020204" pitchFamily="34" charset="0"/>
                <a:ea typeface="黑体" panose="02010609060101010101" pitchFamily="49" charset="-122"/>
                <a:cs typeface="Arial" panose="020B0604020202020204" pitchFamily="34" charset="0"/>
              </a:defRPr>
            </a:lvl1pPr>
          </a:lstStyle>
          <a:p>
            <a:pPr lvl="0"/>
            <a:r>
              <a:rPr lang="zh-CN" altLang="en-US" dirty="0"/>
              <a:t>行业领先的新一代视觉</a:t>
            </a:r>
            <a:r>
              <a:rPr lang="en-US" altLang="zh-CN" dirty="0"/>
              <a:t>AI</a:t>
            </a:r>
            <a:endParaRPr lang="zh-CN" altLang="en-US" dirty="0"/>
          </a:p>
        </p:txBody>
      </p:sp>
      <p:sp>
        <p:nvSpPr>
          <p:cNvPr id="69" name="文本占位符 10"/>
          <p:cNvSpPr>
            <a:spLocks noGrp="1"/>
          </p:cNvSpPr>
          <p:nvPr>
            <p:ph type="body" sz="quarter" idx="13" hasCustomPrompt="1"/>
          </p:nvPr>
        </p:nvSpPr>
        <p:spPr>
          <a:xfrm>
            <a:off x="6322484" y="4559533"/>
            <a:ext cx="820738" cy="679440"/>
          </a:xfrm>
        </p:spPr>
        <p:txBody>
          <a:bodyPr anchor="ctr"/>
          <a:lstStyle>
            <a:lvl1pPr algn="l">
              <a:buNone/>
              <a:defRPr sz="4000" b="0">
                <a:solidFill>
                  <a:srgbClr val="9F1F25"/>
                </a:solidFill>
                <a:latin typeface="Arial" panose="020B0604020202020204" pitchFamily="34" charset="0"/>
                <a:ea typeface="黑体" panose="02010609060101010101" pitchFamily="49" charset="-122"/>
                <a:cs typeface="Arial" panose="020B0604020202020204" pitchFamily="34" charset="0"/>
              </a:defRPr>
            </a:lvl1pPr>
          </a:lstStyle>
          <a:p>
            <a:pPr lvl="0"/>
            <a:r>
              <a:rPr lang="en-US" altLang="zh-CN" dirty="0"/>
              <a:t>02</a:t>
            </a:r>
            <a:endParaRPr lang="zh-CN" altLang="en-US" dirty="0"/>
          </a:p>
        </p:txBody>
      </p:sp>
      <p:sp>
        <p:nvSpPr>
          <p:cNvPr id="70" name="文本占位符 46"/>
          <p:cNvSpPr>
            <a:spLocks noGrp="1"/>
          </p:cNvSpPr>
          <p:nvPr>
            <p:ph type="body" sz="quarter" idx="14" hasCustomPrompt="1"/>
          </p:nvPr>
        </p:nvSpPr>
        <p:spPr>
          <a:xfrm>
            <a:off x="7194766" y="4559534"/>
            <a:ext cx="1895475" cy="355588"/>
          </a:xfrm>
        </p:spPr>
        <p:txBody>
          <a:bodyPr anchor="ctr">
            <a:normAutofit/>
          </a:bodyPr>
          <a:lstStyle>
            <a:lvl1pPr>
              <a:buNone/>
              <a:defRPr sz="1600" b="1">
                <a:solidFill>
                  <a:srgbClr val="043E6F"/>
                </a:solidFill>
                <a:latin typeface="Arial" panose="020B0604020202020204" pitchFamily="34" charset="0"/>
                <a:ea typeface="黑体" panose="02010609060101010101" pitchFamily="49" charset="-122"/>
                <a:cs typeface="Arial" panose="020B0604020202020204" pitchFamily="34" charset="0"/>
              </a:defRPr>
            </a:lvl1pPr>
          </a:lstStyle>
          <a:p>
            <a:pPr lvl="0"/>
            <a:r>
              <a:rPr lang="zh-CN" altLang="en-US" dirty="0"/>
              <a:t>预设版式</a:t>
            </a:r>
          </a:p>
        </p:txBody>
      </p:sp>
      <p:sp>
        <p:nvSpPr>
          <p:cNvPr id="71" name="文本占位符 46"/>
          <p:cNvSpPr>
            <a:spLocks noGrp="1"/>
          </p:cNvSpPr>
          <p:nvPr>
            <p:ph type="body" sz="quarter" idx="15" hasCustomPrompt="1"/>
          </p:nvPr>
        </p:nvSpPr>
        <p:spPr>
          <a:xfrm>
            <a:off x="7194766" y="4970653"/>
            <a:ext cx="1895475" cy="274682"/>
          </a:xfrm>
        </p:spPr>
        <p:txBody>
          <a:bodyPr anchor="ctr">
            <a:normAutofit/>
          </a:bodyPr>
          <a:lstStyle>
            <a:lvl1pPr>
              <a:buNone/>
              <a:defRPr sz="1000">
                <a:solidFill>
                  <a:srgbClr val="043E6F"/>
                </a:solidFill>
                <a:latin typeface="Arial" panose="020B0604020202020204" pitchFamily="34" charset="0"/>
                <a:ea typeface="黑体" panose="02010609060101010101" pitchFamily="49" charset="-122"/>
                <a:cs typeface="Arial" panose="020B0604020202020204" pitchFamily="34" charset="0"/>
              </a:defRPr>
            </a:lvl1pPr>
          </a:lstStyle>
          <a:p>
            <a:pPr lvl="0"/>
            <a:r>
              <a:rPr lang="zh-CN" altLang="en-US" dirty="0"/>
              <a:t>行业领先的新一代视觉</a:t>
            </a:r>
            <a:r>
              <a:rPr lang="en-US" altLang="zh-CN" dirty="0"/>
              <a:t>AI</a:t>
            </a:r>
            <a:endParaRPr lang="zh-CN" altLang="en-US" dirty="0"/>
          </a:p>
        </p:txBody>
      </p:sp>
      <p:sp>
        <p:nvSpPr>
          <p:cNvPr id="72" name="文本占位符 10"/>
          <p:cNvSpPr>
            <a:spLocks noGrp="1"/>
          </p:cNvSpPr>
          <p:nvPr>
            <p:ph type="body" sz="quarter" idx="16" hasCustomPrompt="1"/>
          </p:nvPr>
        </p:nvSpPr>
        <p:spPr>
          <a:xfrm>
            <a:off x="6322484" y="5409677"/>
            <a:ext cx="820738" cy="679440"/>
          </a:xfrm>
        </p:spPr>
        <p:txBody>
          <a:bodyPr anchor="ctr"/>
          <a:lstStyle>
            <a:lvl1pPr algn="l">
              <a:buNone/>
              <a:defRPr sz="4000" b="0">
                <a:solidFill>
                  <a:srgbClr val="9F1F25"/>
                </a:solidFill>
                <a:latin typeface="Arial" panose="020B0604020202020204" pitchFamily="34" charset="0"/>
                <a:ea typeface="黑体" panose="02010609060101010101" pitchFamily="49" charset="-122"/>
                <a:cs typeface="Arial" panose="020B0604020202020204" pitchFamily="34" charset="0"/>
              </a:defRPr>
            </a:lvl1pPr>
          </a:lstStyle>
          <a:p>
            <a:pPr lvl="0"/>
            <a:r>
              <a:rPr lang="en-US" altLang="zh-CN" dirty="0"/>
              <a:t>03</a:t>
            </a:r>
            <a:endParaRPr lang="zh-CN" altLang="en-US" dirty="0"/>
          </a:p>
        </p:txBody>
      </p:sp>
      <p:sp>
        <p:nvSpPr>
          <p:cNvPr id="73" name="文本占位符 46"/>
          <p:cNvSpPr>
            <a:spLocks noGrp="1"/>
          </p:cNvSpPr>
          <p:nvPr>
            <p:ph type="body" sz="quarter" idx="17" hasCustomPrompt="1"/>
          </p:nvPr>
        </p:nvSpPr>
        <p:spPr>
          <a:xfrm>
            <a:off x="7194766" y="5409678"/>
            <a:ext cx="1895475" cy="355588"/>
          </a:xfrm>
        </p:spPr>
        <p:txBody>
          <a:bodyPr anchor="ctr">
            <a:normAutofit/>
          </a:bodyPr>
          <a:lstStyle>
            <a:lvl1pPr>
              <a:buNone/>
              <a:defRPr sz="1600" b="1">
                <a:solidFill>
                  <a:srgbClr val="043E6F"/>
                </a:solidFill>
                <a:latin typeface="Arial" panose="020B0604020202020204" pitchFamily="34" charset="0"/>
                <a:ea typeface="黑体" panose="02010609060101010101" pitchFamily="49" charset="-122"/>
                <a:cs typeface="Arial" panose="020B0604020202020204" pitchFamily="34" charset="0"/>
              </a:defRPr>
            </a:lvl1pPr>
          </a:lstStyle>
          <a:p>
            <a:pPr lvl="0"/>
            <a:r>
              <a:rPr lang="zh-CN" altLang="en-US" dirty="0"/>
              <a:t>预设版式</a:t>
            </a:r>
          </a:p>
        </p:txBody>
      </p:sp>
      <p:sp>
        <p:nvSpPr>
          <p:cNvPr id="74" name="文本占位符 46"/>
          <p:cNvSpPr>
            <a:spLocks noGrp="1"/>
          </p:cNvSpPr>
          <p:nvPr>
            <p:ph type="body" sz="quarter" idx="18" hasCustomPrompt="1"/>
          </p:nvPr>
        </p:nvSpPr>
        <p:spPr>
          <a:xfrm>
            <a:off x="7194766" y="5820797"/>
            <a:ext cx="1895475" cy="274682"/>
          </a:xfrm>
        </p:spPr>
        <p:txBody>
          <a:bodyPr anchor="ctr">
            <a:normAutofit/>
          </a:bodyPr>
          <a:lstStyle>
            <a:lvl1pPr>
              <a:buNone/>
              <a:defRPr sz="1000">
                <a:solidFill>
                  <a:srgbClr val="043E6F"/>
                </a:solidFill>
                <a:latin typeface="Arial" panose="020B0604020202020204" pitchFamily="34" charset="0"/>
                <a:ea typeface="黑体" panose="02010609060101010101" pitchFamily="49" charset="-122"/>
                <a:cs typeface="Arial" panose="020B0604020202020204" pitchFamily="34" charset="0"/>
              </a:defRPr>
            </a:lvl1pPr>
          </a:lstStyle>
          <a:p>
            <a:pPr lvl="0"/>
            <a:r>
              <a:rPr lang="zh-CN" altLang="en-US" dirty="0"/>
              <a:t>行业领先的新一代视觉</a:t>
            </a:r>
            <a:r>
              <a:rPr lang="en-US" altLang="zh-CN" dirty="0"/>
              <a:t>AI</a:t>
            </a:r>
            <a:endParaRPr lang="zh-CN" altLang="en-US" dirty="0"/>
          </a:p>
        </p:txBody>
      </p:sp>
      <p:sp>
        <p:nvSpPr>
          <p:cNvPr id="75" name="文本占位符 10"/>
          <p:cNvSpPr>
            <a:spLocks noGrp="1"/>
          </p:cNvSpPr>
          <p:nvPr>
            <p:ph type="body" sz="quarter" idx="19" hasCustomPrompt="1"/>
          </p:nvPr>
        </p:nvSpPr>
        <p:spPr>
          <a:xfrm>
            <a:off x="9237977" y="3699625"/>
            <a:ext cx="820738" cy="679440"/>
          </a:xfrm>
        </p:spPr>
        <p:txBody>
          <a:bodyPr anchor="ctr"/>
          <a:lstStyle>
            <a:lvl1pPr algn="l">
              <a:buNone/>
              <a:defRPr sz="4000" b="0">
                <a:solidFill>
                  <a:srgbClr val="9F1F25"/>
                </a:solidFill>
                <a:latin typeface="Arial" panose="020B0604020202020204" pitchFamily="34" charset="0"/>
                <a:ea typeface="黑体" panose="02010609060101010101" pitchFamily="49" charset="-122"/>
                <a:cs typeface="Arial" panose="020B0604020202020204" pitchFamily="34" charset="0"/>
              </a:defRPr>
            </a:lvl1pPr>
          </a:lstStyle>
          <a:p>
            <a:pPr lvl="0"/>
            <a:r>
              <a:rPr lang="en-US" altLang="zh-CN" dirty="0"/>
              <a:t>04</a:t>
            </a:r>
            <a:endParaRPr lang="zh-CN" altLang="en-US" dirty="0"/>
          </a:p>
        </p:txBody>
      </p:sp>
      <p:sp>
        <p:nvSpPr>
          <p:cNvPr id="76" name="文本占位符 46"/>
          <p:cNvSpPr>
            <a:spLocks noGrp="1"/>
          </p:cNvSpPr>
          <p:nvPr>
            <p:ph type="body" sz="quarter" idx="20" hasCustomPrompt="1"/>
          </p:nvPr>
        </p:nvSpPr>
        <p:spPr>
          <a:xfrm>
            <a:off x="10110259" y="3699626"/>
            <a:ext cx="1895475" cy="355588"/>
          </a:xfrm>
        </p:spPr>
        <p:txBody>
          <a:bodyPr anchor="ctr">
            <a:normAutofit/>
          </a:bodyPr>
          <a:lstStyle>
            <a:lvl1pPr>
              <a:buNone/>
              <a:defRPr sz="1600" b="1">
                <a:solidFill>
                  <a:srgbClr val="043E6F"/>
                </a:solidFill>
                <a:latin typeface="Arial" panose="020B0604020202020204" pitchFamily="34" charset="0"/>
                <a:ea typeface="黑体" panose="02010609060101010101" pitchFamily="49" charset="-122"/>
                <a:cs typeface="Arial" panose="020B0604020202020204" pitchFamily="34" charset="0"/>
              </a:defRPr>
            </a:lvl1pPr>
          </a:lstStyle>
          <a:p>
            <a:pPr lvl="0"/>
            <a:r>
              <a:rPr lang="zh-CN" altLang="en-US" dirty="0"/>
              <a:t>预设版式</a:t>
            </a:r>
          </a:p>
        </p:txBody>
      </p:sp>
      <p:sp>
        <p:nvSpPr>
          <p:cNvPr id="77" name="文本占位符 46"/>
          <p:cNvSpPr>
            <a:spLocks noGrp="1"/>
          </p:cNvSpPr>
          <p:nvPr>
            <p:ph type="body" sz="quarter" idx="21" hasCustomPrompt="1"/>
          </p:nvPr>
        </p:nvSpPr>
        <p:spPr>
          <a:xfrm>
            <a:off x="10110259" y="4110745"/>
            <a:ext cx="1895475" cy="274682"/>
          </a:xfrm>
        </p:spPr>
        <p:txBody>
          <a:bodyPr anchor="ctr">
            <a:normAutofit/>
          </a:bodyPr>
          <a:lstStyle>
            <a:lvl1pPr>
              <a:buNone/>
              <a:defRPr sz="1000">
                <a:solidFill>
                  <a:srgbClr val="043E6F"/>
                </a:solidFill>
                <a:latin typeface="Arial" panose="020B0604020202020204" pitchFamily="34" charset="0"/>
                <a:ea typeface="黑体" panose="02010609060101010101" pitchFamily="49" charset="-122"/>
                <a:cs typeface="Arial" panose="020B0604020202020204" pitchFamily="34" charset="0"/>
              </a:defRPr>
            </a:lvl1pPr>
          </a:lstStyle>
          <a:p>
            <a:pPr lvl="0"/>
            <a:r>
              <a:rPr lang="zh-CN" altLang="en-US" dirty="0"/>
              <a:t>行业领先的新一代视觉</a:t>
            </a:r>
            <a:r>
              <a:rPr lang="en-US" altLang="zh-CN" dirty="0"/>
              <a:t>AI</a:t>
            </a:r>
            <a:endParaRPr lang="zh-CN" altLang="en-US" dirty="0"/>
          </a:p>
        </p:txBody>
      </p:sp>
      <p:sp>
        <p:nvSpPr>
          <p:cNvPr id="78" name="文本占位符 10"/>
          <p:cNvSpPr>
            <a:spLocks noGrp="1"/>
          </p:cNvSpPr>
          <p:nvPr>
            <p:ph type="body" sz="quarter" idx="22" hasCustomPrompt="1"/>
          </p:nvPr>
        </p:nvSpPr>
        <p:spPr>
          <a:xfrm>
            <a:off x="9237977" y="4559533"/>
            <a:ext cx="820738" cy="679440"/>
          </a:xfrm>
        </p:spPr>
        <p:txBody>
          <a:bodyPr anchor="ctr"/>
          <a:lstStyle>
            <a:lvl1pPr algn="l">
              <a:buNone/>
              <a:defRPr sz="4000" b="0">
                <a:solidFill>
                  <a:srgbClr val="9F1F25"/>
                </a:solidFill>
                <a:latin typeface="Arial" panose="020B0604020202020204" pitchFamily="34" charset="0"/>
                <a:ea typeface="黑体" panose="02010609060101010101" pitchFamily="49" charset="-122"/>
                <a:cs typeface="Arial" panose="020B0604020202020204" pitchFamily="34" charset="0"/>
              </a:defRPr>
            </a:lvl1pPr>
          </a:lstStyle>
          <a:p>
            <a:pPr lvl="0"/>
            <a:r>
              <a:rPr lang="en-US" altLang="zh-CN" dirty="0"/>
              <a:t>05</a:t>
            </a:r>
            <a:endParaRPr lang="zh-CN" altLang="en-US" dirty="0"/>
          </a:p>
        </p:txBody>
      </p:sp>
      <p:sp>
        <p:nvSpPr>
          <p:cNvPr id="79" name="文本占位符 46"/>
          <p:cNvSpPr>
            <a:spLocks noGrp="1"/>
          </p:cNvSpPr>
          <p:nvPr>
            <p:ph type="body" sz="quarter" idx="23" hasCustomPrompt="1"/>
          </p:nvPr>
        </p:nvSpPr>
        <p:spPr>
          <a:xfrm>
            <a:off x="10110259" y="4559534"/>
            <a:ext cx="1895475" cy="355588"/>
          </a:xfrm>
        </p:spPr>
        <p:txBody>
          <a:bodyPr anchor="ctr">
            <a:normAutofit/>
          </a:bodyPr>
          <a:lstStyle>
            <a:lvl1pPr>
              <a:buNone/>
              <a:defRPr sz="1600" b="1">
                <a:solidFill>
                  <a:srgbClr val="043E6F"/>
                </a:solidFill>
                <a:latin typeface="Arial" panose="020B0604020202020204" pitchFamily="34" charset="0"/>
                <a:ea typeface="黑体" panose="02010609060101010101" pitchFamily="49" charset="-122"/>
                <a:cs typeface="Arial" panose="020B0604020202020204" pitchFamily="34" charset="0"/>
              </a:defRPr>
            </a:lvl1pPr>
          </a:lstStyle>
          <a:p>
            <a:pPr lvl="0"/>
            <a:r>
              <a:rPr lang="zh-CN" altLang="en-US" dirty="0"/>
              <a:t>预设版式</a:t>
            </a:r>
          </a:p>
        </p:txBody>
      </p:sp>
      <p:sp>
        <p:nvSpPr>
          <p:cNvPr id="80" name="文本占位符 46"/>
          <p:cNvSpPr>
            <a:spLocks noGrp="1"/>
          </p:cNvSpPr>
          <p:nvPr>
            <p:ph type="body" sz="quarter" idx="24" hasCustomPrompt="1"/>
          </p:nvPr>
        </p:nvSpPr>
        <p:spPr>
          <a:xfrm>
            <a:off x="10110259" y="4970653"/>
            <a:ext cx="1895475" cy="274682"/>
          </a:xfrm>
        </p:spPr>
        <p:txBody>
          <a:bodyPr anchor="ctr">
            <a:normAutofit/>
          </a:bodyPr>
          <a:lstStyle>
            <a:lvl1pPr>
              <a:buNone/>
              <a:defRPr sz="1000">
                <a:solidFill>
                  <a:srgbClr val="043E6F"/>
                </a:solidFill>
                <a:latin typeface="Arial" panose="020B0604020202020204" pitchFamily="34" charset="0"/>
                <a:ea typeface="黑体" panose="02010609060101010101" pitchFamily="49" charset="-122"/>
                <a:cs typeface="Arial" panose="020B0604020202020204" pitchFamily="34" charset="0"/>
              </a:defRPr>
            </a:lvl1pPr>
          </a:lstStyle>
          <a:p>
            <a:pPr lvl="0"/>
            <a:r>
              <a:rPr lang="zh-CN" altLang="en-US" dirty="0"/>
              <a:t>行业领先的新一代视觉</a:t>
            </a:r>
            <a:r>
              <a:rPr lang="en-US" altLang="zh-CN" dirty="0"/>
              <a:t>AI</a:t>
            </a:r>
            <a:endParaRPr lang="zh-CN" altLang="en-US" dirty="0"/>
          </a:p>
        </p:txBody>
      </p:sp>
      <p:sp>
        <p:nvSpPr>
          <p:cNvPr id="81" name="文本占位符 10"/>
          <p:cNvSpPr>
            <a:spLocks noGrp="1"/>
          </p:cNvSpPr>
          <p:nvPr>
            <p:ph type="body" sz="quarter" idx="25" hasCustomPrompt="1"/>
          </p:nvPr>
        </p:nvSpPr>
        <p:spPr>
          <a:xfrm>
            <a:off x="9237977" y="5409677"/>
            <a:ext cx="820738" cy="679440"/>
          </a:xfrm>
        </p:spPr>
        <p:txBody>
          <a:bodyPr anchor="ctr"/>
          <a:lstStyle>
            <a:lvl1pPr algn="l">
              <a:buNone/>
              <a:defRPr sz="4000" b="0">
                <a:solidFill>
                  <a:srgbClr val="9F1F25"/>
                </a:solidFill>
                <a:latin typeface="Arial" panose="020B0604020202020204" pitchFamily="34" charset="0"/>
                <a:ea typeface="黑体" panose="02010609060101010101" pitchFamily="49" charset="-122"/>
                <a:cs typeface="Arial" panose="020B0604020202020204" pitchFamily="34" charset="0"/>
              </a:defRPr>
            </a:lvl1pPr>
          </a:lstStyle>
          <a:p>
            <a:pPr lvl="0"/>
            <a:r>
              <a:rPr lang="en-US" altLang="zh-CN" dirty="0"/>
              <a:t>06</a:t>
            </a:r>
            <a:endParaRPr lang="zh-CN" altLang="en-US" dirty="0"/>
          </a:p>
        </p:txBody>
      </p:sp>
      <p:sp>
        <p:nvSpPr>
          <p:cNvPr id="82" name="文本占位符 46"/>
          <p:cNvSpPr>
            <a:spLocks noGrp="1"/>
          </p:cNvSpPr>
          <p:nvPr>
            <p:ph type="body" sz="quarter" idx="26" hasCustomPrompt="1"/>
          </p:nvPr>
        </p:nvSpPr>
        <p:spPr>
          <a:xfrm>
            <a:off x="10110259" y="5409678"/>
            <a:ext cx="1895475" cy="355588"/>
          </a:xfrm>
        </p:spPr>
        <p:txBody>
          <a:bodyPr anchor="ctr">
            <a:normAutofit/>
          </a:bodyPr>
          <a:lstStyle>
            <a:lvl1pPr>
              <a:buNone/>
              <a:defRPr sz="1600" b="1">
                <a:solidFill>
                  <a:srgbClr val="043E6F"/>
                </a:solidFill>
                <a:latin typeface="Arial" panose="020B0604020202020204" pitchFamily="34" charset="0"/>
                <a:ea typeface="黑体" panose="02010609060101010101" pitchFamily="49" charset="-122"/>
                <a:cs typeface="Arial" panose="020B0604020202020204" pitchFamily="34" charset="0"/>
              </a:defRPr>
            </a:lvl1pPr>
          </a:lstStyle>
          <a:p>
            <a:pPr lvl="0"/>
            <a:r>
              <a:rPr lang="zh-CN" altLang="en-US" dirty="0"/>
              <a:t>预设版式</a:t>
            </a:r>
          </a:p>
        </p:txBody>
      </p:sp>
      <p:sp>
        <p:nvSpPr>
          <p:cNvPr id="83" name="文本占位符 46"/>
          <p:cNvSpPr>
            <a:spLocks noGrp="1"/>
          </p:cNvSpPr>
          <p:nvPr>
            <p:ph type="body" sz="quarter" idx="27" hasCustomPrompt="1"/>
          </p:nvPr>
        </p:nvSpPr>
        <p:spPr>
          <a:xfrm>
            <a:off x="10110259" y="5820797"/>
            <a:ext cx="1895475" cy="274682"/>
          </a:xfrm>
        </p:spPr>
        <p:txBody>
          <a:bodyPr anchor="ctr">
            <a:normAutofit/>
          </a:bodyPr>
          <a:lstStyle>
            <a:lvl1pPr>
              <a:buNone/>
              <a:defRPr sz="1000">
                <a:solidFill>
                  <a:srgbClr val="043E6F"/>
                </a:solidFill>
                <a:latin typeface="Arial" panose="020B0604020202020204" pitchFamily="34" charset="0"/>
                <a:ea typeface="黑体" panose="02010609060101010101" pitchFamily="49" charset="-122"/>
                <a:cs typeface="Arial" panose="020B0604020202020204" pitchFamily="34" charset="0"/>
              </a:defRPr>
            </a:lvl1pPr>
          </a:lstStyle>
          <a:p>
            <a:pPr lvl="0"/>
            <a:r>
              <a:rPr lang="zh-CN" altLang="en-US" dirty="0"/>
              <a:t>行业领先的新一代视觉</a:t>
            </a:r>
            <a:r>
              <a:rPr lang="en-US" altLang="zh-CN" dirty="0"/>
              <a:t>AI</a:t>
            </a:r>
            <a:endParaRPr lang="zh-CN" altLang="en-US" dirty="0"/>
          </a:p>
        </p:txBody>
      </p:sp>
      <p:sp>
        <p:nvSpPr>
          <p:cNvPr id="84" name="矩形 83"/>
          <p:cNvSpPr/>
          <p:nvPr userDrawn="1"/>
        </p:nvSpPr>
        <p:spPr>
          <a:xfrm>
            <a:off x="6322484" y="2876550"/>
            <a:ext cx="298450" cy="55906"/>
          </a:xfrm>
          <a:prstGeom prst="rect">
            <a:avLst/>
          </a:prstGeom>
          <a:solidFill>
            <a:srgbClr val="8990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Arial" panose="020B0604020202020204" pitchFamily="34" charset="0"/>
              <a:ea typeface="黑体" panose="02010609060101010101" pitchFamily="49" charset="-122"/>
              <a:cs typeface="Arial" panose="020B0604020202020204" pitchFamily="34" charset="0"/>
            </a:endParaRPr>
          </a:p>
        </p:txBody>
      </p:sp>
      <p:pic>
        <p:nvPicPr>
          <p:cNvPr id="85" name="图形 84"/>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82600" y="6185662"/>
            <a:ext cx="1807105" cy="190222"/>
          </a:xfrm>
          <a:prstGeom prst="rect">
            <a:avLst/>
          </a:prstGeom>
        </p:spPr>
      </p:pic>
    </p:spTree>
    <p:extLst>
      <p:ext uri="{BB962C8B-B14F-4D97-AF65-F5344CB8AC3E}">
        <p14:creationId xmlns:p14="http://schemas.microsoft.com/office/powerpoint/2010/main" val="57474776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空白页（右logo）">
    <p:spTree>
      <p:nvGrpSpPr>
        <p:cNvPr id="1" name=""/>
        <p:cNvGrpSpPr/>
        <p:nvPr/>
      </p:nvGrpSpPr>
      <p:grpSpPr>
        <a:xfrm>
          <a:off x="0" y="0"/>
          <a:ext cx="0" cy="0"/>
          <a:chOff x="0" y="0"/>
          <a:chExt cx="0" cy="0"/>
        </a:xfrm>
      </p:grpSpPr>
      <p:pic>
        <p:nvPicPr>
          <p:cNvPr id="6" name="图形 5"/>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9846019" y="337190"/>
            <a:ext cx="1850681" cy="190739"/>
          </a:xfrm>
          <a:prstGeom prst="rect">
            <a:avLst/>
          </a:prstGeom>
        </p:spPr>
      </p:pic>
      <p:sp>
        <p:nvSpPr>
          <p:cNvPr id="3" name="灯片编号占位符 7"/>
          <p:cNvSpPr txBox="1"/>
          <p:nvPr userDrawn="1"/>
        </p:nvSpPr>
        <p:spPr>
          <a:xfrm>
            <a:off x="8786812" y="6403651"/>
            <a:ext cx="2909888" cy="206381"/>
          </a:xfrm>
          <a:prstGeom prst="rect">
            <a:avLst/>
          </a:prstGeom>
        </p:spPr>
        <p:txBody>
          <a:bodyPr vert="horz" lIns="91440" tIns="45720" rIns="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DD3DB80-B894-403A-B48E-6FDC1A72010E}" type="slidenum">
              <a:rPr lang="zh-CN" altLang="en-US" sz="800" smtClean="0">
                <a:solidFill>
                  <a:schemeClr val="bg1">
                    <a:lumMod val="50000"/>
                  </a:schemeClr>
                </a:solidFill>
                <a:ea typeface="黑体" panose="02010609060101010101" pitchFamily="49" charset="-122"/>
              </a:rPr>
              <a:t>‹#›</a:t>
            </a:fld>
            <a:endParaRPr lang="zh-CN" altLang="en-US" sz="800" dirty="0">
              <a:solidFill>
                <a:schemeClr val="bg1">
                  <a:lumMod val="50000"/>
                </a:schemeClr>
              </a:solidFill>
              <a:ea typeface="黑体" panose="02010609060101010101" pitchFamily="49" charset="-122"/>
            </a:endParaRPr>
          </a:p>
        </p:txBody>
      </p:sp>
      <p:sp>
        <p:nvSpPr>
          <p:cNvPr id="5" name="文本框 4"/>
          <p:cNvSpPr txBox="1"/>
          <p:nvPr userDrawn="1"/>
        </p:nvSpPr>
        <p:spPr>
          <a:xfrm>
            <a:off x="390524" y="6510004"/>
            <a:ext cx="3009900" cy="215444"/>
          </a:xfrm>
          <a:prstGeom prst="rect">
            <a:avLst/>
          </a:prstGeom>
          <a:noFill/>
        </p:spPr>
        <p:txBody>
          <a:bodyPr wrap="square" rtlCol="0">
            <a:spAutoFit/>
          </a:bodyPr>
          <a:lstStyle/>
          <a:p>
            <a:r>
              <a:rPr lang="en-US" altLang="zh-CN" sz="800" i="1" spc="0" dirty="0">
                <a:solidFill>
                  <a:srgbClr val="043E6F"/>
                </a:solidFill>
                <a:latin typeface="Arial" panose="020B0604020202020204" pitchFamily="34" charset="0"/>
                <a:ea typeface="黑体" panose="02010609060101010101" pitchFamily="49" charset="-122"/>
                <a:cs typeface="Arial" panose="020B0604020202020204" pitchFamily="34" charset="0"/>
              </a:rPr>
              <a:t>www.smartmore.com</a:t>
            </a:r>
            <a:endParaRPr lang="zh-CN" altLang="en-US" sz="800" i="1" spc="0" dirty="0">
              <a:solidFill>
                <a:srgbClr val="043E6F"/>
              </a:solidFill>
              <a:latin typeface="Arial" panose="020B0604020202020204" pitchFamily="34" charset="0"/>
              <a:ea typeface="黑体" panose="02010609060101010101" pitchFamily="49" charset="-122"/>
              <a:cs typeface="Arial" panose="020B0604020202020204" pitchFamily="34" charset="0"/>
            </a:endParaRPr>
          </a:p>
        </p:txBody>
      </p:sp>
      <p:sp>
        <p:nvSpPr>
          <p:cNvPr id="7" name="标题 1">
            <a:extLst>
              <a:ext uri="{FF2B5EF4-FFF2-40B4-BE49-F238E27FC236}">
                <a16:creationId xmlns:a16="http://schemas.microsoft.com/office/drawing/2014/main" id="{B7164ACA-7E73-C745-B6AA-940A77AD51F2}"/>
              </a:ext>
            </a:extLst>
          </p:cNvPr>
          <p:cNvSpPr>
            <a:spLocks noGrp="1"/>
          </p:cNvSpPr>
          <p:nvPr>
            <p:ph type="title"/>
          </p:nvPr>
        </p:nvSpPr>
        <p:spPr>
          <a:xfrm>
            <a:off x="323849" y="344730"/>
            <a:ext cx="11572874" cy="443198"/>
          </a:xfrm>
        </p:spPr>
        <p:txBody>
          <a:bodyPr wrap="square" lIns="0" tIns="0" rIns="0" bIns="0">
            <a:spAutoFit/>
          </a:bodyPr>
          <a:lstStyle>
            <a:lvl1pPr>
              <a:defRPr sz="3200"/>
            </a:lvl1pPr>
          </a:lstStyle>
          <a:p>
            <a:r>
              <a:rPr lang="zh-CN" altLang="en-US" dirty="0"/>
              <a:t>单击此处编辑母版标题样式</a:t>
            </a:r>
          </a:p>
        </p:txBody>
      </p:sp>
    </p:spTree>
    <p:extLst>
      <p:ext uri="{BB962C8B-B14F-4D97-AF65-F5344CB8AC3E}">
        <p14:creationId xmlns:p14="http://schemas.microsoft.com/office/powerpoint/2010/main" val="48376612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5F68E-79D5-4913-8F3B-5713DA9BBA72}" type="slidenum">
              <a:rPr lang="zh-CN" altLang="en-US" smtClean="0"/>
              <a:t>‹#›</a:t>
            </a:fld>
            <a:endParaRPr lang="zh-CN" altLang="en-US"/>
          </a:p>
        </p:txBody>
      </p:sp>
      <p:sp>
        <p:nvSpPr>
          <p:cNvPr id="11" name="标题 1"/>
          <p:cNvSpPr>
            <a:spLocks noGrp="1"/>
          </p:cNvSpPr>
          <p:nvPr>
            <p:ph type="title"/>
          </p:nvPr>
        </p:nvSpPr>
        <p:spPr>
          <a:xfrm>
            <a:off x="323849" y="1080311"/>
            <a:ext cx="11572875" cy="443198"/>
          </a:xfrm>
        </p:spPr>
        <p:txBody>
          <a:bodyPr lIns="0" tIns="0" rIns="0" bIns="0"/>
          <a:lstStyle>
            <a:lvl1pPr>
              <a:defRPr>
                <a:latin typeface="Arial" panose="020B0604020202020204" pitchFamily="34" charset="0"/>
                <a:ea typeface="黑体" panose="02010609060101010101" pitchFamily="49" charset="-122"/>
                <a:cs typeface="Arial" panose="020B0604020202020204" pitchFamily="34" charset="0"/>
              </a:defRPr>
            </a:lvl1pPr>
          </a:lstStyle>
          <a:p>
            <a:r>
              <a:rPr lang="zh-CN" altLang="en-US" dirty="0"/>
              <a:t>单击此处编辑母版标题样式</a:t>
            </a:r>
          </a:p>
        </p:txBody>
      </p:sp>
      <p:sp>
        <p:nvSpPr>
          <p:cNvPr id="12" name="内容占位符 2"/>
          <p:cNvSpPr>
            <a:spLocks noGrp="1"/>
          </p:cNvSpPr>
          <p:nvPr>
            <p:ph idx="1"/>
          </p:nvPr>
        </p:nvSpPr>
        <p:spPr>
          <a:xfrm>
            <a:off x="323849" y="1825343"/>
            <a:ext cx="11572875" cy="4616097"/>
          </a:xfrm>
        </p:spPr>
        <p:txBody>
          <a:bodyPr lIns="0" tIns="0" rIns="0" bIns="0"/>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Tree>
    <p:extLst>
      <p:ext uri="{BB962C8B-B14F-4D97-AF65-F5344CB8AC3E}">
        <p14:creationId xmlns:p14="http://schemas.microsoft.com/office/powerpoint/2010/main" val="39406445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过渡页">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a:xfrm>
            <a:off x="0" y="1"/>
            <a:ext cx="12192000" cy="6858000"/>
          </a:xfrm>
          <a:prstGeom prst="rect">
            <a:avLst/>
          </a:prstGeom>
        </p:spPr>
      </p:pic>
      <p:pic>
        <p:nvPicPr>
          <p:cNvPr id="9" name="图片 8"/>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482600" y="339724"/>
            <a:ext cx="1799191" cy="186123"/>
          </a:xfrm>
          <a:prstGeom prst="rect">
            <a:avLst/>
          </a:prstGeom>
        </p:spPr>
      </p:pic>
    </p:spTree>
    <p:extLst>
      <p:ext uri="{BB962C8B-B14F-4D97-AF65-F5344CB8AC3E}">
        <p14:creationId xmlns:p14="http://schemas.microsoft.com/office/powerpoint/2010/main" val="211757151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结束页">
    <p:spTree>
      <p:nvGrpSpPr>
        <p:cNvPr id="1" name=""/>
        <p:cNvGrpSpPr/>
        <p:nvPr/>
      </p:nvGrpSpPr>
      <p:grpSpPr>
        <a:xfrm>
          <a:off x="0" y="0"/>
          <a:ext cx="0" cy="0"/>
          <a:chOff x="0" y="0"/>
          <a:chExt cx="0" cy="0"/>
        </a:xfrm>
      </p:grpSpPr>
      <p:pic>
        <p:nvPicPr>
          <p:cNvPr id="6" name="图片 5" descr="电脑萤幕亮着灯&#10;&#10;中度可信度描述已自动生成"/>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1654"/>
            <a:ext cx="12192000" cy="6854692"/>
          </a:xfrm>
          <a:prstGeom prst="rect">
            <a:avLst/>
          </a:prstGeom>
        </p:spPr>
      </p:pic>
      <p:pic>
        <p:nvPicPr>
          <p:cNvPr id="4" name="图片 3"/>
          <p:cNvPicPr>
            <a:picLocks noChangeAspect="1"/>
          </p:cNvPicPr>
          <p:nvPr userDrawn="1"/>
        </p:nvPicPr>
        <p:blipFill>
          <a:blip r:embed="rId3" cstate="email">
            <a:extLst>
              <a:ext uri="{28A0092B-C50C-407E-A947-70E740481C1C}">
                <a14:useLocalDpi xmlns:a14="http://schemas.microsoft.com/office/drawing/2010/main"/>
              </a:ext>
            </a:extLst>
          </a:blip>
          <a:srcRect/>
          <a:stretch>
            <a:fillRect/>
          </a:stretch>
        </p:blipFill>
        <p:spPr>
          <a:xfrm>
            <a:off x="1" y="1713"/>
            <a:ext cx="12191998" cy="6854572"/>
          </a:xfrm>
          <a:prstGeom prst="rect">
            <a:avLst/>
          </a:prstGeom>
        </p:spPr>
      </p:pic>
      <p:sp>
        <p:nvSpPr>
          <p:cNvPr id="2" name="矩形 1"/>
          <p:cNvSpPr/>
          <p:nvPr userDrawn="1"/>
        </p:nvSpPr>
        <p:spPr>
          <a:xfrm>
            <a:off x="9639301" y="0"/>
            <a:ext cx="2552699" cy="812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黑体" panose="02010609060101010101" pitchFamily="49" charset="-122"/>
            </a:endParaRPr>
          </a:p>
        </p:txBody>
      </p:sp>
      <p:pic>
        <p:nvPicPr>
          <p:cNvPr id="7" name="图形 6"/>
          <p:cNvPicPr>
            <a:picLocks noChangeAspect="1"/>
          </p:cNvPicPr>
          <p:nvPr userDrawn="1"/>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9846019" y="337190"/>
            <a:ext cx="1850681" cy="190739"/>
          </a:xfrm>
          <a:prstGeom prst="rect">
            <a:avLst/>
          </a:prstGeom>
        </p:spPr>
      </p:pic>
    </p:spTree>
    <p:extLst>
      <p:ext uri="{BB962C8B-B14F-4D97-AF65-F5344CB8AC3E}">
        <p14:creationId xmlns:p14="http://schemas.microsoft.com/office/powerpoint/2010/main" val="284452338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1_结束页">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5D4EEF13-E2B8-4C51-8E45-DD23F3055586}"/>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1" y="1713"/>
            <a:ext cx="12191998" cy="6854572"/>
          </a:xfrm>
          <a:prstGeom prst="rect">
            <a:avLst/>
          </a:prstGeom>
        </p:spPr>
      </p:pic>
      <p:sp>
        <p:nvSpPr>
          <p:cNvPr id="3" name="文本占位符 2">
            <a:extLst>
              <a:ext uri="{FF2B5EF4-FFF2-40B4-BE49-F238E27FC236}">
                <a16:creationId xmlns:a16="http://schemas.microsoft.com/office/drawing/2014/main" id="{6F31F9B9-D42C-493A-AD8F-745A7A299C3F}"/>
              </a:ext>
            </a:extLst>
          </p:cNvPr>
          <p:cNvSpPr>
            <a:spLocks noGrp="1"/>
          </p:cNvSpPr>
          <p:nvPr>
            <p:ph type="body" sz="quarter" idx="10"/>
          </p:nvPr>
        </p:nvSpPr>
        <p:spPr>
          <a:xfrm>
            <a:off x="0" y="2393950"/>
            <a:ext cx="12192000" cy="838200"/>
          </a:xfrm>
        </p:spPr>
        <p:txBody>
          <a:bodyPr>
            <a:normAutofit/>
          </a:bodyPr>
          <a:lstStyle>
            <a:lvl1pPr algn="ctr">
              <a:buNone/>
              <a:defRPr sz="7200">
                <a:solidFill>
                  <a:srgbClr val="043E6F"/>
                </a:solidFill>
              </a:defRPr>
            </a:lvl1pPr>
          </a:lstStyle>
          <a:p>
            <a:pPr lvl="0"/>
            <a:r>
              <a:rPr lang="zh-CN" altLang="en-US" dirty="0"/>
              <a:t>单击此处</a:t>
            </a:r>
          </a:p>
        </p:txBody>
      </p:sp>
    </p:spTree>
    <p:extLst>
      <p:ext uri="{BB962C8B-B14F-4D97-AF65-F5344CB8AC3E}">
        <p14:creationId xmlns:p14="http://schemas.microsoft.com/office/powerpoint/2010/main" val="24574138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1_过渡页">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C71B6E65-6BC9-4F3D-ACA3-8FBB88B40AC4}"/>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4230" y="4092"/>
            <a:ext cx="12183539" cy="6849815"/>
          </a:xfrm>
          <a:prstGeom prst="rect">
            <a:avLst/>
          </a:prstGeom>
        </p:spPr>
      </p:pic>
      <p:pic>
        <p:nvPicPr>
          <p:cNvPr id="6" name="图片 5">
            <a:extLst>
              <a:ext uri="{FF2B5EF4-FFF2-40B4-BE49-F238E27FC236}">
                <a16:creationId xmlns:a16="http://schemas.microsoft.com/office/drawing/2014/main" id="{C538C8C7-18E4-42F2-90F6-925FB16F162C}"/>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47662" y="140521"/>
            <a:ext cx="1852614" cy="463624"/>
          </a:xfrm>
          <a:prstGeom prst="rect">
            <a:avLst/>
          </a:prstGeom>
        </p:spPr>
      </p:pic>
    </p:spTree>
    <p:extLst>
      <p:ext uri="{BB962C8B-B14F-4D97-AF65-F5344CB8AC3E}">
        <p14:creationId xmlns:p14="http://schemas.microsoft.com/office/powerpoint/2010/main" val="257945934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6_照片 - 垂直">
    <p:bg>
      <p:bgPr>
        <a:noFill/>
        <a:effectLst/>
      </p:bgPr>
    </p:bg>
    <p:spTree>
      <p:nvGrpSpPr>
        <p:cNvPr id="1" name=""/>
        <p:cNvGrpSpPr/>
        <p:nvPr/>
      </p:nvGrpSpPr>
      <p:grpSpPr>
        <a:xfrm>
          <a:off x="0" y="0"/>
          <a:ext cx="0" cy="0"/>
          <a:chOff x="0" y="0"/>
          <a:chExt cx="0" cy="0"/>
        </a:xfrm>
      </p:grpSpPr>
      <p:pic>
        <p:nvPicPr>
          <p:cNvPr id="2" name="图片 1" descr="D:\工作文件-2020.03.02\ppt美化-20200305\ppt封面2-05.pngppt封面2-05"/>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a:xfrm>
            <a:off x="-1322" y="159"/>
            <a:ext cx="12196233" cy="6859200"/>
          </a:xfrm>
          <a:prstGeom prst="rect">
            <a:avLst/>
          </a:prstGeom>
        </p:spPr>
      </p:pic>
      <p:pic>
        <p:nvPicPr>
          <p:cNvPr id="3" name="图片 2" descr="7d7e46812f16b0a79955120196f1d00"/>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9942653" y="263931"/>
            <a:ext cx="1876814" cy="226342"/>
          </a:xfrm>
          <a:prstGeom prst="rect">
            <a:avLst/>
          </a:prstGeom>
        </p:spPr>
      </p:pic>
      <p:sp>
        <p:nvSpPr>
          <p:cNvPr id="7" name="标题文本"/>
          <p:cNvSpPr txBox="1">
            <a:spLocks noGrp="1"/>
          </p:cNvSpPr>
          <p:nvPr>
            <p:ph type="title" hasCustomPrompt="1"/>
          </p:nvPr>
        </p:nvSpPr>
        <p:spPr>
          <a:xfrm>
            <a:off x="479505" y="174032"/>
            <a:ext cx="9058943" cy="410633"/>
          </a:xfrm>
          <a:prstGeom prst="rect">
            <a:avLst/>
          </a:prstGeom>
        </p:spPr>
        <p:txBody>
          <a:bodyPr/>
          <a:lstStyle>
            <a:lvl1pPr algn="l">
              <a:defRPr sz="2800" b="0">
                <a:solidFill>
                  <a:srgbClr val="5E5E5E"/>
                </a:solidFill>
                <a:latin typeface="等线" panose="02010600030101010101" pitchFamily="2" charset="-122"/>
                <a:ea typeface="等线" panose="02010600030101010101" pitchFamily="2" charset="-122"/>
                <a:cs typeface="等线" panose="02010600030101010101" pitchFamily="2" charset="-122"/>
                <a:sym typeface="Helvetica Neue Medium"/>
              </a:defRPr>
            </a:lvl1pPr>
          </a:lstStyle>
          <a:p>
            <a:r>
              <a:rPr dirty="0" err="1"/>
              <a:t>标题文本</a:t>
            </a:r>
            <a:endParaRPr dirty="0"/>
          </a:p>
        </p:txBody>
      </p:sp>
      <p:sp>
        <p:nvSpPr>
          <p:cNvPr id="15" name="文本框 14"/>
          <p:cNvSpPr txBox="1"/>
          <p:nvPr userDrawn="1"/>
        </p:nvSpPr>
        <p:spPr>
          <a:xfrm>
            <a:off x="364146" y="6472485"/>
            <a:ext cx="2259165" cy="25990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none" lIns="67733" tIns="67733" rIns="67733" bIns="67733" numCol="1" spcCol="38100" rtlCol="0" anchor="ctr">
            <a:spAutoFit/>
          </a:bodyPr>
          <a:lstStyle/>
          <a:p>
            <a:pPr marL="0" marR="0" indent="0" algn="r" defTabSz="1100455" rtl="0" fontAlgn="auto" latinLnBrk="0" hangingPunct="0">
              <a:lnSpc>
                <a:spcPct val="100000"/>
              </a:lnSpc>
              <a:spcBef>
                <a:spcPts val="0"/>
              </a:spcBef>
              <a:spcAft>
                <a:spcPts val="0"/>
              </a:spcAft>
              <a:buClrTx/>
              <a:buSzTx/>
              <a:buFontTx/>
              <a:buNone/>
            </a:pPr>
            <a:r>
              <a:rPr kumimoji="0" lang="en-US" altLang="zh-CN" sz="800" b="0" i="0" u="none" strike="noStrike" cap="none" spc="0" normalizeH="0" baseline="0" dirty="0">
                <a:ln>
                  <a:noFill/>
                </a:ln>
                <a:solidFill>
                  <a:schemeClr val="tx1">
                    <a:lumMod val="65000"/>
                    <a:lumOff val="35000"/>
                  </a:schemeClr>
                </a:solidFill>
                <a:effectLst/>
                <a:uFillTx/>
                <a:latin typeface="等线" panose="02010600030101010101" pitchFamily="2" charset="-122"/>
                <a:ea typeface="等线" panose="02010600030101010101" pitchFamily="2" charset="-122"/>
                <a:sym typeface="Helvetica Neue Medium"/>
              </a:rPr>
              <a:t>© 2020 </a:t>
            </a:r>
            <a:r>
              <a:rPr lang="en-US" altLang="zh-CN" sz="800" dirty="0">
                <a:solidFill>
                  <a:schemeClr val="tx1">
                    <a:lumMod val="65000"/>
                    <a:lumOff val="35000"/>
                  </a:schemeClr>
                </a:solidFill>
                <a:latin typeface="等线" panose="02010600030101010101" pitchFamily="2" charset="-122"/>
                <a:ea typeface="等线" panose="02010600030101010101" pitchFamily="2" charset="-122"/>
              </a:rPr>
              <a:t>SmartMore Co., Ltd. All rights reserved.</a:t>
            </a:r>
            <a:endParaRPr kumimoji="0" lang="zh-CN" altLang="en-US" sz="800" b="0" i="0" u="none" strike="noStrike" cap="none" spc="0" normalizeH="0" baseline="0" dirty="0">
              <a:ln>
                <a:noFill/>
              </a:ln>
              <a:solidFill>
                <a:schemeClr val="tx1">
                  <a:lumMod val="65000"/>
                  <a:lumOff val="35000"/>
                </a:schemeClr>
              </a:solidFill>
              <a:effectLst/>
              <a:uFillTx/>
              <a:latin typeface="等线" panose="02010600030101010101" pitchFamily="2" charset="-122"/>
              <a:ea typeface="等线" panose="02010600030101010101" pitchFamily="2" charset="-122"/>
              <a:cs typeface="Helvetica Neue Medium"/>
              <a:sym typeface="Helvetica Neue Medium"/>
            </a:endParaRPr>
          </a:p>
        </p:txBody>
      </p:sp>
      <p:sp>
        <p:nvSpPr>
          <p:cNvPr id="10" name="矩形 9">
            <a:extLst>
              <a:ext uri="{FF2B5EF4-FFF2-40B4-BE49-F238E27FC236}">
                <a16:creationId xmlns:a16="http://schemas.microsoft.com/office/drawing/2014/main" id="{0236B2F7-EF6F-9E41-B67A-D8ECC1979306}"/>
              </a:ext>
            </a:extLst>
          </p:cNvPr>
          <p:cNvSpPr/>
          <p:nvPr userDrawn="1"/>
        </p:nvSpPr>
        <p:spPr>
          <a:xfrm>
            <a:off x="292308" y="271427"/>
            <a:ext cx="80225" cy="230832"/>
          </a:xfrm>
          <a:prstGeom prst="rect">
            <a:avLst/>
          </a:prstGeom>
          <a:solidFill>
            <a:srgbClr val="006EB3"/>
          </a:solidFill>
          <a:ln w="25400" cap="flat">
            <a:noFill/>
            <a:prstDash val="solid"/>
            <a:round/>
          </a:ln>
        </p:spPr>
        <p:style>
          <a:lnRef idx="0">
            <a:srgbClr val="FFFFFF"/>
          </a:lnRef>
          <a:fillRef idx="0">
            <a:srgbClr val="FFFFFF"/>
          </a:fillRef>
          <a:effectRef idx="0">
            <a:srgbClr val="FFFFFF"/>
          </a:effectRef>
          <a:fontRef idx="none"/>
        </p:style>
        <p:txBody>
          <a:bodyPr rot="0" vertOverflow="overflow" horzOverflow="overflow" vert="horz" wrap="square" lIns="0" tIns="0" rIns="0" bIns="0" numCol="1" spcCol="38100" rtlCol="0" anchor="ctr" forceAA="0">
            <a:spAutoFit/>
          </a:bodyPr>
          <a:lstStyle/>
          <a:p>
            <a:pPr marL="0" marR="0" indent="0" algn="ctr" defTabSz="1100455" rtl="0" fontAlgn="auto" latinLnBrk="0" hangingPunct="0">
              <a:lnSpc>
                <a:spcPct val="100000"/>
              </a:lnSpc>
              <a:spcBef>
                <a:spcPts val="0"/>
              </a:spcBef>
              <a:spcAft>
                <a:spcPts val="0"/>
              </a:spcAft>
              <a:buClrTx/>
              <a:buSzTx/>
              <a:buFontTx/>
              <a:buNone/>
            </a:pPr>
            <a:endParaRPr kumimoji="0" lang="zh-CN" altLang="en-US" sz="1500" b="0" i="0" u="none" strike="noStrike" cap="none" spc="0" normalizeH="0" baseline="0" dirty="0">
              <a:ln>
                <a:noFill/>
              </a:ln>
              <a:solidFill>
                <a:srgbClr val="000000"/>
              </a:solidFill>
              <a:effectLst/>
              <a:uFillTx/>
              <a:latin typeface="等线" panose="02010600030101010101" pitchFamily="2" charset="-122"/>
              <a:ea typeface="等线" panose="02010600030101010101" pitchFamily="2" charset="-122"/>
              <a:cs typeface="Helvetica Neue Medium"/>
              <a:sym typeface="Helvetica Neue Medium"/>
            </a:endParaRPr>
          </a:p>
        </p:txBody>
      </p:sp>
    </p:spTree>
    <p:extLst>
      <p:ext uri="{BB962C8B-B14F-4D97-AF65-F5344CB8AC3E}">
        <p14:creationId xmlns:p14="http://schemas.microsoft.com/office/powerpoint/2010/main" val="718559292"/>
      </p:ext>
    </p:extLst>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82600" y="868480"/>
            <a:ext cx="11214100" cy="443198"/>
          </a:xfrm>
          <a:prstGeom prst="rect">
            <a:avLst/>
          </a:prstGeom>
        </p:spPr>
        <p:txBody>
          <a:bodyPr wrap="square" lIns="0" tIns="0" rIns="0" bIns="0" anchor="ctr">
            <a:spAutoFit/>
          </a:bodyPr>
          <a:lstStyle/>
          <a:p>
            <a:pPr marL="0" lvl="0"/>
            <a:r>
              <a:rPr lang="zh-CN" altLang="en-US" dirty="0"/>
              <a:t>单击此处编辑母版标题样式</a:t>
            </a:r>
          </a:p>
        </p:txBody>
      </p:sp>
      <p:sp>
        <p:nvSpPr>
          <p:cNvPr id="3" name="文本占位符 2"/>
          <p:cNvSpPr>
            <a:spLocks noGrp="1"/>
          </p:cNvSpPr>
          <p:nvPr>
            <p:ph type="body" idx="1"/>
          </p:nvPr>
        </p:nvSpPr>
        <p:spPr>
          <a:xfrm>
            <a:off x="482600" y="1432875"/>
            <a:ext cx="11214100" cy="4788664"/>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Arial" panose="020B0604020202020204" pitchFamily="34" charset="0"/>
                <a:ea typeface="黑体" panose="02010609060101010101" pitchFamily="49" charset="-122"/>
                <a:cs typeface="Arial" panose="020B0604020202020204" pitchFamily="34" charset="0"/>
              </a:defRPr>
            </a:lvl1pPr>
          </a:lstStyle>
          <a:p>
            <a:endParaRPr lang="zh-CN" altLang="en-US" dirty="0"/>
          </a:p>
        </p:txBody>
      </p:sp>
      <p:sp>
        <p:nvSpPr>
          <p:cNvPr id="6" name="灯片编号占位符 5"/>
          <p:cNvSpPr>
            <a:spLocks noGrp="1"/>
          </p:cNvSpPr>
          <p:nvPr>
            <p:ph type="sldNum" sz="quarter" idx="4"/>
          </p:nvPr>
        </p:nvSpPr>
        <p:spPr>
          <a:xfrm>
            <a:off x="9153524" y="6356350"/>
            <a:ext cx="2543176" cy="36512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ea typeface="黑体" panose="02010609060101010101" pitchFamily="49" charset="-122"/>
                <a:cs typeface="Arial" panose="020B0604020202020204" pitchFamily="34" charset="0"/>
              </a:defRPr>
            </a:lvl1pPr>
          </a:lstStyle>
          <a:p>
            <a:fld id="{7D95F68E-79D5-4913-8F3B-5713DA9BBA72}" type="slidenum">
              <a:rPr lang="zh-CN" altLang="en-US" smtClean="0"/>
              <a:pPr/>
              <a:t>‹#›</a:t>
            </a:fld>
            <a:endParaRPr lang="zh-CN" altLang="en-US" dirty="0"/>
          </a:p>
        </p:txBody>
      </p:sp>
      <p:sp>
        <p:nvSpPr>
          <p:cNvPr id="16" name="文本框 15"/>
          <p:cNvSpPr txBox="1"/>
          <p:nvPr userDrawn="1"/>
        </p:nvSpPr>
        <p:spPr>
          <a:xfrm>
            <a:off x="390524" y="6449691"/>
            <a:ext cx="3009900" cy="200055"/>
          </a:xfrm>
          <a:prstGeom prst="rect">
            <a:avLst/>
          </a:prstGeom>
          <a:noFill/>
        </p:spPr>
        <p:txBody>
          <a:bodyPr wrap="square" rtlCol="0">
            <a:spAutoFit/>
          </a:bodyPr>
          <a:lstStyle/>
          <a:p>
            <a:r>
              <a:rPr lang="en-US" altLang="zh-CN" sz="700" i="0" spc="0" dirty="0" err="1">
                <a:solidFill>
                  <a:schemeClr val="bg1"/>
                </a:solidFill>
                <a:latin typeface="Arial" panose="020B0604020202020204" pitchFamily="34" charset="0"/>
                <a:ea typeface="黑体" panose="02010609060101010101" pitchFamily="49" charset="-122"/>
                <a:cs typeface="Arial" panose="020B0604020202020204" pitchFamily="34" charset="0"/>
              </a:rPr>
              <a:t>www.smartmore.com</a:t>
            </a:r>
            <a:endParaRPr lang="zh-CN" altLang="en-US" sz="700" i="0" spc="0" dirty="0">
              <a:solidFill>
                <a:schemeClr val="bg1"/>
              </a:solidFill>
              <a:latin typeface="Arial" panose="020B0604020202020204" pitchFamily="34" charset="0"/>
              <a:ea typeface="黑体" panose="02010609060101010101" pitchFamily="49" charset="-122"/>
              <a:cs typeface="Arial" panose="020B0604020202020204" pitchFamily="34" charset="0"/>
            </a:endParaRPr>
          </a:p>
        </p:txBody>
      </p:sp>
    </p:spTree>
    <p:extLst>
      <p:ext uri="{BB962C8B-B14F-4D97-AF65-F5344CB8AC3E}">
        <p14:creationId xmlns:p14="http://schemas.microsoft.com/office/powerpoint/2010/main" val="3343367058"/>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7" r:id="rId5"/>
    <p:sldLayoutId id="2147483718" r:id="rId6"/>
    <p:sldLayoutId id="2147483719" r:id="rId7"/>
    <p:sldLayoutId id="2147483720" r:id="rId8"/>
    <p:sldLayoutId id="2147483721"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xStyles>
    <p:titleStyle>
      <a:lvl1pPr algn="l" defTabSz="914400" rtl="0" eaLnBrk="1" latinLnBrk="0" hangingPunct="1">
        <a:lnSpc>
          <a:spcPct val="90000"/>
        </a:lnSpc>
        <a:spcBef>
          <a:spcPct val="0"/>
        </a:spcBef>
        <a:buNone/>
        <a:defRPr lang="zh-CN" altLang="en-US" sz="3200" b="1" kern="1200" dirty="0">
          <a:solidFill>
            <a:srgbClr val="043E6F"/>
          </a:solidFill>
          <a:latin typeface="Arial" panose="020B0604020202020204" pitchFamily="34" charset="0"/>
          <a:ea typeface="黑体" panose="02010609060101010101" pitchFamily="49" charset="-122"/>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lang="zh-CN" altLang="en-US" sz="2800" kern="1200" dirty="0" smtClean="0">
          <a:solidFill>
            <a:schemeClr val="bg1"/>
          </a:solidFill>
          <a:latin typeface="Arial" panose="020B0604020202020204" pitchFamily="34" charset="0"/>
          <a:ea typeface="黑体" panose="02010609060101010101" pitchFamily="49" charset="-122"/>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Arial" panose="020B0604020202020204" pitchFamily="34" charset="0"/>
          <a:ea typeface="黑体" panose="02010609060101010101" pitchFamily="49" charset="-122"/>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Arial" panose="020B0604020202020204" pitchFamily="34" charset="0"/>
          <a:ea typeface="黑体" panose="02010609060101010101" pitchFamily="49" charset="-122"/>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Arial" panose="020B0604020202020204" pitchFamily="34" charset="0"/>
          <a:ea typeface="黑体" panose="02010609060101010101" pitchFamily="49" charset="-122"/>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Arial" panose="020B0604020202020204" pitchFamily="34" charset="0"/>
          <a:ea typeface="黑体" panose="02010609060101010101" pitchFamily="49" charset="-122"/>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7.xml"/><Relationship Id="rId1" Type="http://schemas.openxmlformats.org/officeDocument/2006/relationships/slideLayout" Target="../slideLayouts/slideLayout9.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1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notesSlide" Target="../notesSlides/notesSlide9.xml"/><Relationship Id="rId1" Type="http://schemas.openxmlformats.org/officeDocument/2006/relationships/slideLayout" Target="../slideLayouts/slideLayout9.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15.xml.rels><?xml version="1.0" encoding="UTF-8" standalone="yes"?>
<Relationships xmlns="http://schemas.openxmlformats.org/package/2006/relationships"><Relationship Id="rId8" Type="http://schemas.openxmlformats.org/officeDocument/2006/relationships/image" Target="../media/image51.emf"/><Relationship Id="rId3" Type="http://schemas.openxmlformats.org/officeDocument/2006/relationships/image" Target="../media/image46.jpeg"/><Relationship Id="rId7" Type="http://schemas.openxmlformats.org/officeDocument/2006/relationships/image" Target="../media/image50.emf"/><Relationship Id="rId2" Type="http://schemas.openxmlformats.org/officeDocument/2006/relationships/image" Target="../media/image45.jpeg"/><Relationship Id="rId1" Type="http://schemas.openxmlformats.org/officeDocument/2006/relationships/slideLayout" Target="../slideLayouts/slideLayout9.xml"/><Relationship Id="rId6" Type="http://schemas.openxmlformats.org/officeDocument/2006/relationships/image" Target="../media/image49.jpeg"/><Relationship Id="rId5" Type="http://schemas.openxmlformats.org/officeDocument/2006/relationships/image" Target="../media/image48.jpeg"/><Relationship Id="rId4" Type="http://schemas.openxmlformats.org/officeDocument/2006/relationships/image" Target="../media/image47.jpeg"/></Relationships>
</file>

<file path=ppt/slides/_rels/slide16.xml.rels><?xml version="1.0" encoding="UTF-8" standalone="yes"?>
<Relationships xmlns="http://schemas.openxmlformats.org/package/2006/relationships"><Relationship Id="rId8" Type="http://schemas.openxmlformats.org/officeDocument/2006/relationships/image" Target="../media/image56.emf"/><Relationship Id="rId3" Type="http://schemas.openxmlformats.org/officeDocument/2006/relationships/image" Target="../media/image52.png"/><Relationship Id="rId7" Type="http://schemas.openxmlformats.org/officeDocument/2006/relationships/image" Target="../media/image55.emf"/><Relationship Id="rId2" Type="http://schemas.openxmlformats.org/officeDocument/2006/relationships/slideLayout" Target="../slideLayouts/slideLayout9.xml"/><Relationship Id="rId1" Type="http://schemas.openxmlformats.org/officeDocument/2006/relationships/tags" Target="../tags/tag1.xml"/><Relationship Id="rId6" Type="http://schemas.openxmlformats.org/officeDocument/2006/relationships/image" Target="../media/image54.png"/><Relationship Id="rId5" Type="http://schemas.microsoft.com/office/2007/relationships/hdphoto" Target="../media/hdphoto1.wdp"/><Relationship Id="rId10" Type="http://schemas.openxmlformats.org/officeDocument/2006/relationships/image" Target="../media/image58.png"/><Relationship Id="rId4" Type="http://schemas.openxmlformats.org/officeDocument/2006/relationships/image" Target="../media/image53.png"/><Relationship Id="rId9" Type="http://schemas.openxmlformats.org/officeDocument/2006/relationships/image" Target="../media/image57.emf"/></Relationships>
</file>

<file path=ppt/slides/_rels/slide17.xml.rels><?xml version="1.0" encoding="UTF-8" standalone="yes"?>
<Relationships xmlns="http://schemas.openxmlformats.org/package/2006/relationships"><Relationship Id="rId3" Type="http://schemas.openxmlformats.org/officeDocument/2006/relationships/image" Target="../media/image59.tiff"/><Relationship Id="rId2" Type="http://schemas.openxmlformats.org/officeDocument/2006/relationships/notesSlide" Target="../notesSlides/notesSlide10.xml"/><Relationship Id="rId1" Type="http://schemas.openxmlformats.org/officeDocument/2006/relationships/slideLayout" Target="../slideLayouts/slideLayout9.xml"/><Relationship Id="rId5" Type="http://schemas.openxmlformats.org/officeDocument/2006/relationships/image" Target="../media/image61.emf"/><Relationship Id="rId4" Type="http://schemas.openxmlformats.org/officeDocument/2006/relationships/image" Target="../media/image60.jpeg"/></Relationships>
</file>

<file path=ppt/slides/_rels/slide18.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62.jpeg"/><Relationship Id="rId7" Type="http://schemas.openxmlformats.org/officeDocument/2006/relationships/image" Target="../media/image66.png"/><Relationship Id="rId12" Type="http://schemas.openxmlformats.org/officeDocument/2006/relationships/image" Target="../media/image71.jpeg"/><Relationship Id="rId2" Type="http://schemas.openxmlformats.org/officeDocument/2006/relationships/slideLayout" Target="../slideLayouts/slideLayout9.xml"/><Relationship Id="rId1" Type="http://schemas.openxmlformats.org/officeDocument/2006/relationships/tags" Target="../tags/tag2.xml"/><Relationship Id="rId6" Type="http://schemas.openxmlformats.org/officeDocument/2006/relationships/image" Target="../media/image65.png"/><Relationship Id="rId11" Type="http://schemas.openxmlformats.org/officeDocument/2006/relationships/image" Target="../media/image70.png"/><Relationship Id="rId5" Type="http://schemas.openxmlformats.org/officeDocument/2006/relationships/image" Target="../media/image64.png"/><Relationship Id="rId10" Type="http://schemas.openxmlformats.org/officeDocument/2006/relationships/image" Target="../media/image69.png"/><Relationship Id="rId4" Type="http://schemas.openxmlformats.org/officeDocument/2006/relationships/image" Target="../media/image63.png"/><Relationship Id="rId9" Type="http://schemas.openxmlformats.org/officeDocument/2006/relationships/image" Target="../media/image6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72.png"/><Relationship Id="rId7" Type="http://schemas.openxmlformats.org/officeDocument/2006/relationships/image" Target="../media/image76.png"/><Relationship Id="rId12" Type="http://schemas.openxmlformats.org/officeDocument/2006/relationships/image" Target="../media/image81.png"/><Relationship Id="rId2" Type="http://schemas.openxmlformats.org/officeDocument/2006/relationships/slideLayout" Target="../slideLayouts/slideLayout3.xml"/><Relationship Id="rId1" Type="http://schemas.openxmlformats.org/officeDocument/2006/relationships/tags" Target="../tags/tag3.xml"/><Relationship Id="rId6" Type="http://schemas.openxmlformats.org/officeDocument/2006/relationships/image" Target="../media/image75.png"/><Relationship Id="rId11" Type="http://schemas.openxmlformats.org/officeDocument/2006/relationships/image" Target="../media/image80.png"/><Relationship Id="rId5" Type="http://schemas.openxmlformats.org/officeDocument/2006/relationships/image" Target="../media/image74.png"/><Relationship Id="rId10" Type="http://schemas.openxmlformats.org/officeDocument/2006/relationships/image" Target="../media/image79.png"/><Relationship Id="rId4" Type="http://schemas.openxmlformats.org/officeDocument/2006/relationships/image" Target="../media/image73.png"/><Relationship Id="rId9" Type="http://schemas.openxmlformats.org/officeDocument/2006/relationships/image" Target="../media/image78.png"/></Relationships>
</file>

<file path=ppt/slides/_rels/slide21.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image" Target="../media/image82.jpeg"/><Relationship Id="rId1" Type="http://schemas.openxmlformats.org/officeDocument/2006/relationships/slideLayout" Target="../slideLayouts/slideLayout3.xml"/><Relationship Id="rId5" Type="http://schemas.openxmlformats.org/officeDocument/2006/relationships/image" Target="../media/image85.jpeg"/><Relationship Id="rId4" Type="http://schemas.openxmlformats.org/officeDocument/2006/relationships/image" Target="../media/image84.jpe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image" Target="../media/image86.png"/><Relationship Id="rId1" Type="http://schemas.openxmlformats.org/officeDocument/2006/relationships/slideLayout" Target="../slideLayouts/slideLayout3.xml"/><Relationship Id="rId5" Type="http://schemas.openxmlformats.org/officeDocument/2006/relationships/image" Target="../media/image89.jpeg"/><Relationship Id="rId4" Type="http://schemas.openxmlformats.org/officeDocument/2006/relationships/image" Target="../media/image88.jpeg"/></Relationships>
</file>

<file path=ppt/slides/_rels/slide2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3.xml"/><Relationship Id="rId4" Type="http://schemas.openxmlformats.org/officeDocument/2006/relationships/image" Target="../media/image92.png"/></Relationships>
</file>

<file path=ppt/slides/_rels/slide25.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jpe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3.xml"/><Relationship Id="rId5" Type="http://schemas.openxmlformats.org/officeDocument/2006/relationships/image" Target="../media/image98.png"/><Relationship Id="rId4" Type="http://schemas.openxmlformats.org/officeDocument/2006/relationships/image" Target="../media/image97.png"/></Relationships>
</file>

<file path=ppt/slides/_rels/slide27.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9.png"/><Relationship Id="rId1" Type="http://schemas.openxmlformats.org/officeDocument/2006/relationships/slideLayout" Target="../slideLayouts/slideLayout3.xml"/><Relationship Id="rId5" Type="http://schemas.openxmlformats.org/officeDocument/2006/relationships/image" Target="../media/image101.png"/><Relationship Id="rId4" Type="http://schemas.openxmlformats.org/officeDocument/2006/relationships/image" Target="../media/image100.png"/></Relationships>
</file>

<file path=ppt/slides/_rels/slide28.xml.rels><?xml version="1.0" encoding="UTF-8" standalone="yes"?>
<Relationships xmlns="http://schemas.openxmlformats.org/package/2006/relationships"><Relationship Id="rId8" Type="http://schemas.openxmlformats.org/officeDocument/2006/relationships/image" Target="../media/image108.jpeg"/><Relationship Id="rId3" Type="http://schemas.openxmlformats.org/officeDocument/2006/relationships/image" Target="../media/image103.png"/><Relationship Id="rId7" Type="http://schemas.openxmlformats.org/officeDocument/2006/relationships/image" Target="../media/image107.jpeg"/><Relationship Id="rId2" Type="http://schemas.openxmlformats.org/officeDocument/2006/relationships/image" Target="../media/image102.png"/><Relationship Id="rId1" Type="http://schemas.openxmlformats.org/officeDocument/2006/relationships/slideLayout" Target="../slideLayouts/slideLayout3.xml"/><Relationship Id="rId6" Type="http://schemas.openxmlformats.org/officeDocument/2006/relationships/image" Target="../media/image106.jpeg"/><Relationship Id="rId5" Type="http://schemas.openxmlformats.org/officeDocument/2006/relationships/image" Target="../media/image105.png"/><Relationship Id="rId4" Type="http://schemas.openxmlformats.org/officeDocument/2006/relationships/image" Target="../media/image104.png"/><Relationship Id="rId9" Type="http://schemas.openxmlformats.org/officeDocument/2006/relationships/image" Target="../media/image109.png"/></Relationships>
</file>

<file path=ppt/slides/_rels/slide29.xml.rels><?xml version="1.0" encoding="UTF-8" standalone="yes"?>
<Relationships xmlns="http://schemas.openxmlformats.org/package/2006/relationships"><Relationship Id="rId3" Type="http://schemas.openxmlformats.org/officeDocument/2006/relationships/image" Target="../media/image111.jpeg"/><Relationship Id="rId2" Type="http://schemas.openxmlformats.org/officeDocument/2006/relationships/image" Target="../media/image110.jpe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jpeg"/><Relationship Id="rId7" Type="http://schemas.openxmlformats.org/officeDocument/2006/relationships/image" Target="../media/image25.jpeg"/><Relationship Id="rId2" Type="http://schemas.openxmlformats.org/officeDocument/2006/relationships/notesSlide" Target="../notesSlides/notesSlide1.xml"/><Relationship Id="rId1" Type="http://schemas.openxmlformats.org/officeDocument/2006/relationships/slideLayout" Target="../slideLayouts/slideLayout3.xml"/><Relationship Id="rId6" Type="http://schemas.openxmlformats.org/officeDocument/2006/relationships/image" Target="../media/image24.jpeg"/><Relationship Id="rId5" Type="http://schemas.openxmlformats.org/officeDocument/2006/relationships/image" Target="../media/image23.png"/><Relationship Id="rId10" Type="http://schemas.openxmlformats.org/officeDocument/2006/relationships/image" Target="../media/image28.jpeg"/><Relationship Id="rId4" Type="http://schemas.openxmlformats.org/officeDocument/2006/relationships/image" Target="../media/image22.jpeg"/><Relationship Id="rId9" Type="http://schemas.openxmlformats.org/officeDocument/2006/relationships/image" Target="../media/image27.png"/></Relationships>
</file>

<file path=ppt/slides/_rels/slide30.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jpeg"/><Relationship Id="rId1" Type="http://schemas.openxmlformats.org/officeDocument/2006/relationships/slideLayout" Target="../slideLayouts/slideLayout3.xml"/><Relationship Id="rId5" Type="http://schemas.openxmlformats.org/officeDocument/2006/relationships/image" Target="../media/image115.png"/><Relationship Id="rId4" Type="http://schemas.openxmlformats.org/officeDocument/2006/relationships/image" Target="../media/image114.jpe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idx="1"/>
          </p:nvPr>
        </p:nvSpPr>
        <p:spPr>
          <a:xfrm>
            <a:off x="681355" y="3769874"/>
            <a:ext cx="7445375" cy="639620"/>
          </a:xfrm>
        </p:spPr>
        <p:txBody>
          <a:bodyPr>
            <a:normAutofit/>
          </a:bodyPr>
          <a:lstStyle/>
          <a:p>
            <a:pPr marL="0" indent="0">
              <a:buNone/>
            </a:pPr>
            <a:r>
              <a:rPr lang="zh-CN" altLang="en-US" sz="1800" dirty="0"/>
              <a:t>工业</a:t>
            </a:r>
            <a:r>
              <a:rPr lang="en-US" altLang="zh-CN" sz="1800" dirty="0"/>
              <a:t>AI</a:t>
            </a:r>
            <a:r>
              <a:rPr lang="zh-CN" altLang="en-US" sz="1800" dirty="0"/>
              <a:t>助力制造，加速企业智能化转型</a:t>
            </a:r>
          </a:p>
        </p:txBody>
      </p:sp>
      <p:sp>
        <p:nvSpPr>
          <p:cNvPr id="7" name="文本框 6"/>
          <p:cNvSpPr txBox="1"/>
          <p:nvPr/>
        </p:nvSpPr>
        <p:spPr>
          <a:xfrm>
            <a:off x="675005" y="2465744"/>
            <a:ext cx="7651115" cy="1200329"/>
          </a:xfrm>
          <a:prstGeom prst="rect">
            <a:avLst/>
          </a:prstGeom>
          <a:noFill/>
        </p:spPr>
        <p:txBody>
          <a:bodyPr wrap="square"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7200" b="0" i="0" u="none" strike="noStrike" kern="1200" cap="none" spc="300" normalizeH="0" baseline="0" noProof="0" dirty="0">
                <a:ln>
                  <a:noFill/>
                </a:ln>
                <a:solidFill>
                  <a:srgbClr val="20466F"/>
                </a:solidFill>
                <a:effectLst/>
                <a:uLnTx/>
                <a:uFillTx/>
                <a:latin typeface="Arial" panose="020B0604020202020204" pitchFamily="34" charset="0"/>
                <a:ea typeface="黑体" panose="02010609060101010101" pitchFamily="49" charset="-122"/>
                <a:cs typeface="Arial" panose="020B0604020202020204" pitchFamily="34" charset="0"/>
              </a:rPr>
              <a:t>思谋科技</a:t>
            </a:r>
            <a:endParaRPr kumimoji="0" lang="en-US" altLang="zh-CN" sz="7200" b="0" i="0" u="none" strike="noStrike" kern="1200" cap="none" spc="300" normalizeH="0" baseline="0" noProof="0" dirty="0">
              <a:ln>
                <a:noFill/>
              </a:ln>
              <a:solidFill>
                <a:srgbClr val="20466F"/>
              </a:solidFill>
              <a:effectLst/>
              <a:uLnTx/>
              <a:uFillTx/>
              <a:latin typeface="Arial" panose="020B0604020202020204" pitchFamily="34" charset="0"/>
              <a:ea typeface="黑体" panose="02010609060101010101" pitchFamily="49" charset="-122"/>
              <a:cs typeface="Arial" panose="020B0604020202020204" pitchFamily="34" charset="0"/>
            </a:endParaRPr>
          </a:p>
        </p:txBody>
      </p:sp>
      <p:cxnSp>
        <p:nvCxnSpPr>
          <p:cNvPr id="13" name="直接连接符 12"/>
          <p:cNvCxnSpPr>
            <a:cxnSpLocks/>
          </p:cNvCxnSpPr>
          <p:nvPr/>
        </p:nvCxnSpPr>
        <p:spPr>
          <a:xfrm>
            <a:off x="779228" y="3660606"/>
            <a:ext cx="7067195" cy="0"/>
          </a:xfrm>
          <a:prstGeom prst="line">
            <a:avLst/>
          </a:prstGeom>
          <a:ln w="15875">
            <a:gradFill flip="none" rotWithShape="1">
              <a:gsLst>
                <a:gs pos="0">
                  <a:schemeClr val="accent1">
                    <a:lumMod val="5000"/>
                    <a:lumOff val="95000"/>
                    <a:alpha val="0"/>
                  </a:schemeClr>
                </a:gs>
                <a:gs pos="100000">
                  <a:srgbClr val="043E6F"/>
                </a:gs>
              </a:gsLst>
              <a:lin ang="10800000" scaled="1"/>
              <a:tileRect/>
            </a:gradFill>
            <a:headEnd type="none" w="sm"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61646811"/>
      </p:ext>
    </p:extLst>
  </p:cSld>
  <p:clrMapOvr>
    <a:masterClrMapping/>
  </p:clrMapOvr>
  <mc:AlternateContent xmlns:mc="http://schemas.openxmlformats.org/markup-compatibility/2006" xmlns:p14="http://schemas.microsoft.com/office/powerpoint/2010/main">
    <mc:Choice Requires="p14">
      <p:transition p14:dur="250" advClick="0">
        <p:fade/>
      </p:transition>
    </mc:Choice>
    <mc:Fallback xmlns="">
      <p:transition advClick="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975EDD03-57A0-4390-B237-7C2E81F0A7F8}"/>
              </a:ext>
            </a:extLst>
          </p:cNvPr>
          <p:cNvGrpSpPr/>
          <p:nvPr/>
        </p:nvGrpSpPr>
        <p:grpSpPr>
          <a:xfrm>
            <a:off x="1711220" y="638144"/>
            <a:ext cx="7488316" cy="5212728"/>
            <a:chOff x="2526252" y="1076029"/>
            <a:chExt cx="7488316" cy="5212728"/>
          </a:xfrm>
        </p:grpSpPr>
        <p:pic>
          <p:nvPicPr>
            <p:cNvPr id="3" name="Picture 2">
              <a:extLst>
                <a:ext uri="{FF2B5EF4-FFF2-40B4-BE49-F238E27FC236}">
                  <a16:creationId xmlns:a16="http://schemas.microsoft.com/office/drawing/2014/main" id="{ABAA2915-7F40-412B-A978-DB36D4A09C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26252" y="1076029"/>
              <a:ext cx="5873496" cy="52127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线形标注 2 15">
              <a:extLst>
                <a:ext uri="{FF2B5EF4-FFF2-40B4-BE49-F238E27FC236}">
                  <a16:creationId xmlns:a16="http://schemas.microsoft.com/office/drawing/2014/main" id="{65A11BC5-270F-4C08-9AB0-CF091E2E08B8}"/>
                </a:ext>
              </a:extLst>
            </p:cNvPr>
            <p:cNvSpPr/>
            <p:nvPr/>
          </p:nvSpPr>
          <p:spPr>
            <a:xfrm>
              <a:off x="8837730" y="4776553"/>
              <a:ext cx="1055227" cy="347472"/>
            </a:xfrm>
            <a:prstGeom prst="borderCallout2">
              <a:avLst>
                <a:gd name="adj1" fmla="val 47108"/>
                <a:gd name="adj2" fmla="val -333"/>
                <a:gd name="adj3" fmla="val 47109"/>
                <a:gd name="adj4" fmla="val -27667"/>
                <a:gd name="adj5" fmla="val -263984"/>
                <a:gd name="adj6" fmla="val -196153"/>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CCD</a:t>
              </a:r>
              <a:endParaRPr lang="zh-CN" altLang="en-US" sz="1600" dirty="0">
                <a:solidFill>
                  <a:schemeClr val="tx1"/>
                </a:solidFill>
              </a:endParaRPr>
            </a:p>
          </p:txBody>
        </p:sp>
        <p:sp>
          <p:nvSpPr>
            <p:cNvPr id="6" name="线形标注 2 9">
              <a:extLst>
                <a:ext uri="{FF2B5EF4-FFF2-40B4-BE49-F238E27FC236}">
                  <a16:creationId xmlns:a16="http://schemas.microsoft.com/office/drawing/2014/main" id="{D4856AA6-CC73-4AEC-BCE3-0E2AAC403AAE}"/>
                </a:ext>
              </a:extLst>
            </p:cNvPr>
            <p:cNvSpPr/>
            <p:nvPr/>
          </p:nvSpPr>
          <p:spPr>
            <a:xfrm>
              <a:off x="8837730" y="5849845"/>
              <a:ext cx="1055227" cy="347472"/>
            </a:xfrm>
            <a:prstGeom prst="borderCallout2">
              <a:avLst>
                <a:gd name="adj1" fmla="val 47108"/>
                <a:gd name="adj2" fmla="val -333"/>
                <a:gd name="adj3" fmla="val 47109"/>
                <a:gd name="adj4" fmla="val -27667"/>
                <a:gd name="adj5" fmla="val -371880"/>
                <a:gd name="adj6" fmla="val -198752"/>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光源</a:t>
              </a:r>
            </a:p>
          </p:txBody>
        </p:sp>
        <p:sp>
          <p:nvSpPr>
            <p:cNvPr id="8" name="线形标注 2 11">
              <a:extLst>
                <a:ext uri="{FF2B5EF4-FFF2-40B4-BE49-F238E27FC236}">
                  <a16:creationId xmlns:a16="http://schemas.microsoft.com/office/drawing/2014/main" id="{77A9C0C4-33FA-495E-A663-F39A727F9FBE}"/>
                </a:ext>
              </a:extLst>
            </p:cNvPr>
            <p:cNvSpPr/>
            <p:nvPr/>
          </p:nvSpPr>
          <p:spPr>
            <a:xfrm>
              <a:off x="8959341" y="3682393"/>
              <a:ext cx="1055227" cy="347472"/>
            </a:xfrm>
            <a:prstGeom prst="borderCallout2">
              <a:avLst>
                <a:gd name="adj1" fmla="val 47108"/>
                <a:gd name="adj2" fmla="val -333"/>
                <a:gd name="adj3" fmla="val 47109"/>
                <a:gd name="adj4" fmla="val -27667"/>
                <a:gd name="adj5" fmla="val -124510"/>
                <a:gd name="adj6" fmla="val -318336"/>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丝杆模组</a:t>
              </a:r>
            </a:p>
          </p:txBody>
        </p:sp>
        <p:sp>
          <p:nvSpPr>
            <p:cNvPr id="9" name="线形标注 2 12">
              <a:extLst>
                <a:ext uri="{FF2B5EF4-FFF2-40B4-BE49-F238E27FC236}">
                  <a16:creationId xmlns:a16="http://schemas.microsoft.com/office/drawing/2014/main" id="{43B460E8-1EBB-4521-8DFE-77FD96BA9BB4}"/>
                </a:ext>
              </a:extLst>
            </p:cNvPr>
            <p:cNvSpPr/>
            <p:nvPr/>
          </p:nvSpPr>
          <p:spPr>
            <a:xfrm>
              <a:off x="8746291" y="2014233"/>
              <a:ext cx="1055227" cy="347472"/>
            </a:xfrm>
            <a:prstGeom prst="borderCallout2">
              <a:avLst>
                <a:gd name="adj1" fmla="val 47108"/>
                <a:gd name="adj2" fmla="val -333"/>
                <a:gd name="adj3" fmla="val 47109"/>
                <a:gd name="adj4" fmla="val -27667"/>
                <a:gd name="adj5" fmla="val 391280"/>
                <a:gd name="adj6" fmla="val -170156"/>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X</a:t>
              </a:r>
              <a:r>
                <a:rPr lang="zh-CN" altLang="en-US" sz="1600" dirty="0">
                  <a:solidFill>
                    <a:schemeClr val="tx1"/>
                  </a:solidFill>
                </a:rPr>
                <a:t>轴模组</a:t>
              </a:r>
            </a:p>
          </p:txBody>
        </p:sp>
      </p:grpSp>
      <p:sp>
        <p:nvSpPr>
          <p:cNvPr id="7" name="标题 6">
            <a:extLst>
              <a:ext uri="{FF2B5EF4-FFF2-40B4-BE49-F238E27FC236}">
                <a16:creationId xmlns:a16="http://schemas.microsoft.com/office/drawing/2014/main" id="{A3A4A5BA-6DE1-4FB2-ABFA-8AC16BDDA2B1}"/>
              </a:ext>
            </a:extLst>
          </p:cNvPr>
          <p:cNvSpPr>
            <a:spLocks noGrp="1"/>
          </p:cNvSpPr>
          <p:nvPr>
            <p:ph type="title"/>
          </p:nvPr>
        </p:nvSpPr>
        <p:spPr>
          <a:xfrm>
            <a:off x="479505" y="213148"/>
            <a:ext cx="9058943" cy="332399"/>
          </a:xfrm>
        </p:spPr>
        <p:txBody>
          <a:bodyPr/>
          <a:lstStyle/>
          <a:p>
            <a:r>
              <a:rPr lang="zh-CN" altLang="en-US" sz="2400" b="1" spc="100" dirty="0">
                <a:solidFill>
                  <a:srgbClr val="043E6F"/>
                </a:solidFill>
                <a:cs typeface="Arial" panose="020B0604020202020204" pitchFamily="34" charset="0"/>
              </a:rPr>
              <a:t>设计方案</a:t>
            </a:r>
            <a:r>
              <a:rPr lang="en-US" altLang="zh-CN" sz="2400" b="1" spc="100" dirty="0">
                <a:solidFill>
                  <a:srgbClr val="043E6F"/>
                </a:solidFill>
                <a:cs typeface="Arial" panose="020B0604020202020204" pitchFamily="34" charset="0"/>
              </a:rPr>
              <a:t>|Demo</a:t>
            </a:r>
            <a:r>
              <a:rPr lang="zh-CN" altLang="en-US" sz="2400" b="1" spc="100" dirty="0">
                <a:solidFill>
                  <a:srgbClr val="043E6F"/>
                </a:solidFill>
                <a:cs typeface="Arial" panose="020B0604020202020204" pitchFamily="34" charset="0"/>
              </a:rPr>
              <a:t>机初步设计方案</a:t>
            </a:r>
          </a:p>
        </p:txBody>
      </p:sp>
      <p:sp>
        <p:nvSpPr>
          <p:cNvPr id="4" name="文本框 3">
            <a:extLst>
              <a:ext uri="{FF2B5EF4-FFF2-40B4-BE49-F238E27FC236}">
                <a16:creationId xmlns:a16="http://schemas.microsoft.com/office/drawing/2014/main" id="{E6AE6FA9-711E-4538-B889-9A110D5167C2}"/>
              </a:ext>
            </a:extLst>
          </p:cNvPr>
          <p:cNvSpPr txBox="1"/>
          <p:nvPr/>
        </p:nvSpPr>
        <p:spPr>
          <a:xfrm>
            <a:off x="2277581" y="5772220"/>
            <a:ext cx="7636838" cy="830997"/>
          </a:xfrm>
          <a:prstGeom prst="rect">
            <a:avLst/>
          </a:prstGeom>
          <a:noFill/>
        </p:spPr>
        <p:txBody>
          <a:bodyPr wrap="square" rtlCol="0">
            <a:spAutoFit/>
          </a:bodyPr>
          <a:lstStyle/>
          <a:p>
            <a:pPr algn="l" fontAlgn="auto">
              <a:lnSpc>
                <a:spcPct val="100000"/>
              </a:lnSpc>
              <a:buClrTx/>
              <a:buSzTx/>
              <a:buFont typeface="Wingdings" panose="05000000000000000000" charset="0"/>
              <a:buNone/>
            </a:pPr>
            <a:r>
              <a:rPr lang="zh-CN" altLang="en-US" sz="1600" b="1" dirty="0">
                <a:solidFill>
                  <a:srgbClr val="002060"/>
                </a:solidFill>
                <a:latin typeface="+mn-ea"/>
                <a:cs typeface="+mn-ea"/>
                <a:sym typeface="+mn-ea"/>
              </a:rPr>
              <a:t>功能：</a:t>
            </a:r>
            <a:r>
              <a:rPr lang="en-US" altLang="zh-CN" sz="1600" dirty="0">
                <a:solidFill>
                  <a:srgbClr val="002060"/>
                </a:solidFill>
                <a:latin typeface="+mn-ea"/>
                <a:cs typeface="+mn-ea"/>
                <a:sym typeface="+mn-ea"/>
              </a:rPr>
              <a:t>XZ</a:t>
            </a:r>
            <a:r>
              <a:rPr lang="zh-CN" altLang="en-US" sz="1600" dirty="0">
                <a:solidFill>
                  <a:srgbClr val="002060"/>
                </a:solidFill>
                <a:latin typeface="+mn-ea"/>
                <a:cs typeface="+mn-ea"/>
                <a:sym typeface="+mn-ea"/>
              </a:rPr>
              <a:t>轴方向移动，相机单独可调，检测物料缺陷；</a:t>
            </a:r>
            <a:endParaRPr lang="zh-CN" altLang="en-US" sz="1600" dirty="0">
              <a:solidFill>
                <a:srgbClr val="002060"/>
              </a:solidFill>
              <a:latin typeface="+mn-ea"/>
              <a:cs typeface="+mn-ea"/>
            </a:endParaRPr>
          </a:p>
          <a:p>
            <a:pPr indent="0" algn="l" fontAlgn="auto">
              <a:lnSpc>
                <a:spcPct val="100000"/>
              </a:lnSpc>
              <a:buFont typeface="Wingdings" panose="05000000000000000000" charset="0"/>
              <a:buNone/>
            </a:pPr>
            <a:endParaRPr lang="zh-CN" altLang="en-US" sz="1600" dirty="0">
              <a:solidFill>
                <a:srgbClr val="002060"/>
              </a:solidFill>
              <a:latin typeface="+mn-ea"/>
              <a:cs typeface="+mn-ea"/>
              <a:sym typeface="+mn-ea"/>
            </a:endParaRPr>
          </a:p>
          <a:p>
            <a:pPr indent="0" algn="l" fontAlgn="auto">
              <a:lnSpc>
                <a:spcPct val="100000"/>
              </a:lnSpc>
              <a:buFont typeface="Wingdings" panose="05000000000000000000" charset="0"/>
              <a:buNone/>
            </a:pPr>
            <a:endParaRPr lang="zh-CN" altLang="en-US" sz="1600" dirty="0">
              <a:solidFill>
                <a:srgbClr val="002060"/>
              </a:solidFill>
              <a:latin typeface="+mn-ea"/>
              <a:cs typeface="+mn-ea"/>
              <a:sym typeface="+mn-ea"/>
            </a:endParaRPr>
          </a:p>
        </p:txBody>
      </p:sp>
    </p:spTree>
    <p:extLst>
      <p:ext uri="{BB962C8B-B14F-4D97-AF65-F5344CB8AC3E}">
        <p14:creationId xmlns:p14="http://schemas.microsoft.com/office/powerpoint/2010/main" val="3890093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nvPr>
        </p:nvSpPr>
        <p:spPr>
          <a:xfrm>
            <a:off x="479505" y="213148"/>
            <a:ext cx="9058943" cy="332399"/>
          </a:xfrm>
        </p:spPr>
        <p:txBody>
          <a:bodyPr/>
          <a:lstStyle/>
          <a:p>
            <a:r>
              <a:rPr lang="zh-CN" altLang="en-US" sz="2400" b="1" spc="100" dirty="0">
                <a:solidFill>
                  <a:srgbClr val="043E6F"/>
                </a:solidFill>
                <a:cs typeface="Arial" panose="020B0604020202020204" pitchFamily="34" charset="0"/>
              </a:rPr>
              <a:t>设计方案</a:t>
            </a:r>
            <a:r>
              <a:rPr lang="en-US" altLang="zh-CN" sz="2400" b="1" spc="100" dirty="0">
                <a:solidFill>
                  <a:srgbClr val="043E6F"/>
                </a:solidFill>
                <a:cs typeface="Arial" panose="020B0604020202020204" pitchFamily="34" charset="0"/>
              </a:rPr>
              <a:t>|</a:t>
            </a:r>
            <a:r>
              <a:rPr lang="zh-CN" altLang="en-US" sz="2400" b="1" spc="100" dirty="0">
                <a:solidFill>
                  <a:srgbClr val="043E6F"/>
                </a:solidFill>
                <a:cs typeface="Arial" panose="020B0604020202020204" pitchFamily="34" charset="0"/>
              </a:rPr>
              <a:t>光学初步设计方案</a:t>
            </a:r>
          </a:p>
        </p:txBody>
      </p:sp>
      <p:pic>
        <p:nvPicPr>
          <p:cNvPr id="101" name="图片 100"/>
          <p:cNvPicPr/>
          <p:nvPr/>
        </p:nvPicPr>
        <p:blipFill>
          <a:blip r:embed="rId3"/>
          <a:stretch>
            <a:fillRect/>
          </a:stretch>
        </p:blipFill>
        <p:spPr>
          <a:xfrm>
            <a:off x="779780" y="772160"/>
            <a:ext cx="3223895" cy="4999990"/>
          </a:xfrm>
          <a:prstGeom prst="rect">
            <a:avLst/>
          </a:prstGeom>
          <a:noFill/>
          <a:ln w="9525">
            <a:noFill/>
          </a:ln>
        </p:spPr>
      </p:pic>
      <p:sp>
        <p:nvSpPr>
          <p:cNvPr id="4" name="文本框 3"/>
          <p:cNvSpPr txBox="1"/>
          <p:nvPr/>
        </p:nvSpPr>
        <p:spPr>
          <a:xfrm>
            <a:off x="4213696" y="4991170"/>
            <a:ext cx="7636838" cy="1322070"/>
          </a:xfrm>
          <a:prstGeom prst="rect">
            <a:avLst/>
          </a:prstGeom>
          <a:noFill/>
        </p:spPr>
        <p:txBody>
          <a:bodyPr wrap="square" rtlCol="0">
            <a:spAutoFit/>
          </a:bodyPr>
          <a:lstStyle/>
          <a:p>
            <a:pPr fontAlgn="auto">
              <a:lnSpc>
                <a:spcPct val="100000"/>
              </a:lnSpc>
              <a:buClrTx/>
              <a:buSzTx/>
              <a:buFont typeface="Wingdings" panose="05000000000000000000" charset="0"/>
              <a:buNone/>
            </a:pPr>
            <a:r>
              <a:rPr lang="zh-CN" altLang="en-US" sz="1600" dirty="0">
                <a:solidFill>
                  <a:srgbClr val="002060"/>
                </a:solidFill>
                <a:latin typeface="+mn-ea"/>
                <a:cs typeface="+mn-ea"/>
                <a:sym typeface="+mn-ea"/>
              </a:rPr>
              <a:t>面阵相机拍侧面分三路旋转一圈拍摄，</a:t>
            </a:r>
            <a:r>
              <a:rPr lang="en-US" altLang="zh-CN" sz="1600" dirty="0">
                <a:solidFill>
                  <a:srgbClr val="002060"/>
                </a:solidFill>
                <a:latin typeface="+mn-ea"/>
                <a:cs typeface="+mn-ea"/>
                <a:sym typeface="+mn-ea"/>
              </a:rPr>
              <a:t>CG</a:t>
            </a:r>
            <a:r>
              <a:rPr lang="zh-CN" altLang="en-US" sz="1600" dirty="0">
                <a:solidFill>
                  <a:srgbClr val="002060"/>
                </a:solidFill>
                <a:latin typeface="+mn-ea"/>
                <a:cs typeface="+mn-ea"/>
                <a:sym typeface="+mn-ea"/>
              </a:rPr>
              <a:t>面和</a:t>
            </a:r>
            <a:r>
              <a:rPr lang="en-US" altLang="zh-CN" sz="1600" dirty="0">
                <a:solidFill>
                  <a:srgbClr val="002060"/>
                </a:solidFill>
                <a:latin typeface="+mn-ea"/>
                <a:cs typeface="+mn-ea"/>
                <a:sym typeface="+mn-ea"/>
              </a:rPr>
              <a:t>BG</a:t>
            </a:r>
            <a:r>
              <a:rPr lang="zh-CN" altLang="en-US" sz="1600" dirty="0">
                <a:solidFill>
                  <a:srgbClr val="002060"/>
                </a:solidFill>
                <a:latin typeface="+mn-ea"/>
                <a:cs typeface="+mn-ea"/>
                <a:sym typeface="+mn-ea"/>
              </a:rPr>
              <a:t>面拍若干次</a:t>
            </a:r>
            <a:endParaRPr lang="zh-CN" altLang="en-US" sz="1600" dirty="0">
              <a:solidFill>
                <a:srgbClr val="002060"/>
              </a:solidFill>
              <a:latin typeface="+mn-ea"/>
              <a:cs typeface="+mn-ea"/>
            </a:endParaRPr>
          </a:p>
          <a:p>
            <a:pPr fontAlgn="auto">
              <a:lnSpc>
                <a:spcPct val="100000"/>
              </a:lnSpc>
              <a:buClrTx/>
              <a:buSzTx/>
              <a:buFont typeface="Wingdings" panose="05000000000000000000" charset="0"/>
              <a:buNone/>
            </a:pPr>
            <a:r>
              <a:rPr lang="zh-CN" altLang="en-US" sz="1600" dirty="0">
                <a:solidFill>
                  <a:srgbClr val="002060"/>
                </a:solidFill>
                <a:latin typeface="+mn-ea"/>
                <a:cs typeface="+mn-ea"/>
              </a:rPr>
              <a:t>光源采用同轴与四面可调条光组合模式，同轴打明场主要针对弧面和正反面缺陷为主，条光打暗场负责直面细小划痕及毛刺</a:t>
            </a:r>
          </a:p>
          <a:p>
            <a:pPr indent="0" fontAlgn="auto">
              <a:lnSpc>
                <a:spcPct val="100000"/>
              </a:lnSpc>
              <a:buFont typeface="Wingdings" panose="05000000000000000000" charset="0"/>
              <a:buNone/>
            </a:pPr>
            <a:endParaRPr lang="zh-CN" altLang="en-US" sz="1600" dirty="0">
              <a:solidFill>
                <a:srgbClr val="002060"/>
              </a:solidFill>
              <a:latin typeface="+mn-ea"/>
              <a:cs typeface="+mn-ea"/>
              <a:sym typeface="+mn-ea"/>
            </a:endParaRPr>
          </a:p>
          <a:p>
            <a:pPr indent="0" fontAlgn="auto">
              <a:lnSpc>
                <a:spcPct val="100000"/>
              </a:lnSpc>
              <a:buFont typeface="Wingdings" panose="05000000000000000000" charset="0"/>
              <a:buNone/>
            </a:pPr>
            <a:endParaRPr lang="zh-CN" altLang="en-US" sz="1600" dirty="0">
              <a:solidFill>
                <a:srgbClr val="002060"/>
              </a:solidFill>
              <a:latin typeface="+mn-ea"/>
              <a:cs typeface="+mn-ea"/>
              <a:sym typeface="+mn-ea"/>
            </a:endParaRPr>
          </a:p>
        </p:txBody>
      </p:sp>
      <p:pic>
        <p:nvPicPr>
          <p:cNvPr id="106" name="图片 105"/>
          <p:cNvPicPr/>
          <p:nvPr/>
        </p:nvPicPr>
        <p:blipFill>
          <a:blip r:embed="rId4"/>
          <a:stretch>
            <a:fillRect/>
          </a:stretch>
        </p:blipFill>
        <p:spPr>
          <a:xfrm>
            <a:off x="7743825" y="1104900"/>
            <a:ext cx="1223645" cy="2875915"/>
          </a:xfrm>
          <a:prstGeom prst="rect">
            <a:avLst/>
          </a:prstGeom>
          <a:noFill/>
          <a:ln w="9525">
            <a:noFill/>
          </a:ln>
        </p:spPr>
      </p:pic>
      <p:pic>
        <p:nvPicPr>
          <p:cNvPr id="107" name="图片 106"/>
          <p:cNvPicPr/>
          <p:nvPr/>
        </p:nvPicPr>
        <p:blipFill>
          <a:blip r:embed="rId5"/>
          <a:stretch>
            <a:fillRect/>
          </a:stretch>
        </p:blipFill>
        <p:spPr>
          <a:xfrm>
            <a:off x="5894070" y="1071245"/>
            <a:ext cx="1635125" cy="2772410"/>
          </a:xfrm>
          <a:prstGeom prst="rect">
            <a:avLst/>
          </a:prstGeom>
          <a:noFill/>
          <a:ln w="9525">
            <a:noFill/>
          </a:ln>
        </p:spPr>
      </p:pic>
      <p:pic>
        <p:nvPicPr>
          <p:cNvPr id="108" name="图片 107"/>
          <p:cNvPicPr/>
          <p:nvPr/>
        </p:nvPicPr>
        <p:blipFill>
          <a:blip r:embed="rId6"/>
          <a:stretch>
            <a:fillRect/>
          </a:stretch>
        </p:blipFill>
        <p:spPr>
          <a:xfrm>
            <a:off x="9034780" y="1148715"/>
            <a:ext cx="1431925" cy="2787650"/>
          </a:xfrm>
          <a:prstGeom prst="rect">
            <a:avLst/>
          </a:prstGeom>
          <a:noFill/>
          <a:ln w="9525">
            <a:noFill/>
          </a:ln>
        </p:spPr>
      </p:pic>
      <p:sp>
        <p:nvSpPr>
          <p:cNvPr id="2" name="文本框 1"/>
          <p:cNvSpPr txBox="1"/>
          <p:nvPr/>
        </p:nvSpPr>
        <p:spPr>
          <a:xfrm>
            <a:off x="4590415" y="4035425"/>
            <a:ext cx="7453630" cy="368300"/>
          </a:xfrm>
          <a:prstGeom prst="rect">
            <a:avLst/>
          </a:prstGeom>
          <a:noFill/>
        </p:spPr>
        <p:txBody>
          <a:bodyPr wrap="square" rtlCol="0">
            <a:spAutoFit/>
          </a:bodyPr>
          <a:lstStyle/>
          <a:p>
            <a:r>
              <a:rPr lang="en-US" altLang="zh-CN"/>
              <a:t>1</a:t>
            </a:r>
            <a:r>
              <a:rPr lang="zh-CN" altLang="en-US"/>
              <a:t>、</a:t>
            </a:r>
            <a:r>
              <a:rPr lang="en-US" altLang="zh-CN"/>
              <a:t>CG</a:t>
            </a:r>
            <a:r>
              <a:rPr lang="zh-CN" altLang="en-US"/>
              <a:t>面</a:t>
            </a:r>
            <a:r>
              <a:rPr lang="en-US" altLang="zh-CN"/>
              <a:t>  →  2</a:t>
            </a:r>
            <a:r>
              <a:rPr lang="zh-CN" altLang="en-US"/>
              <a:t>、</a:t>
            </a:r>
            <a:r>
              <a:rPr lang="en-US" altLang="zh-CN"/>
              <a:t>CG</a:t>
            </a:r>
            <a:r>
              <a:rPr lang="zh-CN" altLang="en-US"/>
              <a:t>端弧面</a:t>
            </a:r>
            <a:r>
              <a:rPr lang="en-US" altLang="zh-CN"/>
              <a:t> →   3</a:t>
            </a:r>
            <a:r>
              <a:rPr lang="zh-CN" altLang="en-US"/>
              <a:t>、直面</a:t>
            </a:r>
            <a:r>
              <a:rPr lang="en-US" altLang="zh-CN"/>
              <a:t>  → 4</a:t>
            </a:r>
            <a:r>
              <a:rPr lang="zh-CN" altLang="en-US"/>
              <a:t>、</a:t>
            </a:r>
            <a:r>
              <a:rPr lang="en-US" altLang="zh-CN"/>
              <a:t>BG</a:t>
            </a:r>
            <a:r>
              <a:rPr lang="zh-CN" altLang="en-US"/>
              <a:t>端弧面</a:t>
            </a:r>
            <a:r>
              <a:rPr lang="en-US" altLang="zh-CN"/>
              <a:t> → 5</a:t>
            </a:r>
            <a:r>
              <a:rPr lang="zh-CN" altLang="en-US"/>
              <a:t>、</a:t>
            </a:r>
            <a:r>
              <a:rPr lang="en-US" altLang="zh-CN"/>
              <a:t>BG</a:t>
            </a:r>
            <a:r>
              <a:rPr lang="zh-CN" altLang="en-US"/>
              <a:t>面</a:t>
            </a:r>
          </a:p>
        </p:txBody>
      </p:sp>
      <p:pic>
        <p:nvPicPr>
          <p:cNvPr id="100" name="图片 99"/>
          <p:cNvPicPr/>
          <p:nvPr/>
        </p:nvPicPr>
        <p:blipFill>
          <a:blip r:embed="rId7"/>
          <a:stretch>
            <a:fillRect/>
          </a:stretch>
        </p:blipFill>
        <p:spPr>
          <a:xfrm>
            <a:off x="4402455" y="1071245"/>
            <a:ext cx="1577340" cy="2438400"/>
          </a:xfrm>
          <a:prstGeom prst="rect">
            <a:avLst/>
          </a:prstGeom>
          <a:noFill/>
          <a:ln w="9525">
            <a:noFill/>
          </a:ln>
        </p:spPr>
      </p:pic>
      <p:pic>
        <p:nvPicPr>
          <p:cNvPr id="5" name="图片 4"/>
          <p:cNvPicPr/>
          <p:nvPr/>
        </p:nvPicPr>
        <p:blipFill>
          <a:blip r:embed="rId7"/>
          <a:stretch>
            <a:fillRect/>
          </a:stretch>
        </p:blipFill>
        <p:spPr>
          <a:xfrm>
            <a:off x="10466705" y="1104900"/>
            <a:ext cx="1577340" cy="2438400"/>
          </a:xfrm>
          <a:prstGeom prst="rect">
            <a:avLst/>
          </a:prstGeom>
          <a:noFill/>
          <a:ln w="9525">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nvPr>
        </p:nvSpPr>
        <p:spPr>
          <a:xfrm>
            <a:off x="479505" y="213148"/>
            <a:ext cx="9058943" cy="332399"/>
          </a:xfrm>
        </p:spPr>
        <p:txBody>
          <a:bodyPr/>
          <a:lstStyle/>
          <a:p>
            <a:r>
              <a:rPr lang="zh-CN" altLang="en-US" sz="2400" b="1" spc="100" dirty="0">
                <a:solidFill>
                  <a:srgbClr val="043E6F"/>
                </a:solidFill>
                <a:cs typeface="Arial" panose="020B0604020202020204" pitchFamily="34" charset="0"/>
              </a:rPr>
              <a:t>设计方案</a:t>
            </a:r>
            <a:r>
              <a:rPr lang="en-US" altLang="zh-CN" sz="2400" b="1" spc="100" dirty="0">
                <a:solidFill>
                  <a:srgbClr val="043E6F"/>
                </a:solidFill>
                <a:cs typeface="Arial" panose="020B0604020202020204" pitchFamily="34" charset="0"/>
              </a:rPr>
              <a:t>|</a:t>
            </a:r>
            <a:r>
              <a:rPr lang="zh-CN" altLang="en-US" sz="2400" b="1" spc="100" dirty="0">
                <a:solidFill>
                  <a:srgbClr val="043E6F"/>
                </a:solidFill>
                <a:cs typeface="Arial" panose="020B0604020202020204" pitchFamily="34" charset="0"/>
              </a:rPr>
              <a:t>光学初步设计方案</a:t>
            </a:r>
          </a:p>
        </p:txBody>
      </p:sp>
      <p:pic>
        <p:nvPicPr>
          <p:cNvPr id="2" name="图片 1" descr="企业微信截图_16367094347870"/>
          <p:cNvPicPr>
            <a:picLocks noChangeAspect="1"/>
          </p:cNvPicPr>
          <p:nvPr/>
        </p:nvPicPr>
        <p:blipFill>
          <a:blip r:embed="rId3"/>
          <a:stretch>
            <a:fillRect/>
          </a:stretch>
        </p:blipFill>
        <p:spPr>
          <a:xfrm>
            <a:off x="2435225" y="626745"/>
            <a:ext cx="6997700" cy="4867910"/>
          </a:xfrm>
          <a:prstGeom prst="rect">
            <a:avLst/>
          </a:prstGeom>
        </p:spPr>
      </p:pic>
      <p:sp>
        <p:nvSpPr>
          <p:cNvPr id="4" name="文本框 3"/>
          <p:cNvSpPr txBox="1"/>
          <p:nvPr/>
        </p:nvSpPr>
        <p:spPr>
          <a:xfrm>
            <a:off x="2612861" y="5642680"/>
            <a:ext cx="7636838" cy="829945"/>
          </a:xfrm>
          <a:prstGeom prst="rect">
            <a:avLst/>
          </a:prstGeom>
          <a:noFill/>
        </p:spPr>
        <p:txBody>
          <a:bodyPr wrap="square" rtlCol="0">
            <a:spAutoFit/>
          </a:bodyPr>
          <a:lstStyle/>
          <a:p>
            <a:pPr fontAlgn="auto">
              <a:lnSpc>
                <a:spcPct val="100000"/>
              </a:lnSpc>
              <a:buClrTx/>
              <a:buSzTx/>
              <a:buFont typeface="Wingdings" panose="05000000000000000000" charset="0"/>
              <a:buNone/>
            </a:pPr>
            <a:r>
              <a:rPr lang="zh-CN" altLang="en-US" sz="1600" dirty="0">
                <a:solidFill>
                  <a:srgbClr val="002060"/>
                </a:solidFill>
                <a:latin typeface="+mn-ea"/>
                <a:cs typeface="+mn-ea"/>
              </a:rPr>
              <a:t>外侧直面和弧面分</a:t>
            </a:r>
            <a:r>
              <a:rPr lang="en-US" altLang="zh-CN" sz="1600" dirty="0">
                <a:solidFill>
                  <a:srgbClr val="002060"/>
                </a:solidFill>
                <a:latin typeface="+mn-ea"/>
                <a:cs typeface="+mn-ea"/>
              </a:rPr>
              <a:t>16</a:t>
            </a:r>
            <a:r>
              <a:rPr lang="zh-CN" altLang="en-US" sz="1600" dirty="0">
                <a:solidFill>
                  <a:srgbClr val="002060"/>
                </a:solidFill>
                <a:latin typeface="+mn-ea"/>
                <a:cs typeface="+mn-ea"/>
              </a:rPr>
              <a:t>次拍摄</a:t>
            </a:r>
            <a:r>
              <a:rPr lang="en-US" altLang="zh-CN" sz="1600" dirty="0">
                <a:solidFill>
                  <a:srgbClr val="002060"/>
                </a:solidFill>
                <a:latin typeface="+mn-ea"/>
                <a:cs typeface="+mn-ea"/>
              </a:rPr>
              <a:t>                  CG</a:t>
            </a:r>
            <a:r>
              <a:rPr lang="zh-CN" altLang="en-US" sz="1600" dirty="0">
                <a:solidFill>
                  <a:srgbClr val="002060"/>
                </a:solidFill>
                <a:latin typeface="+mn-ea"/>
                <a:cs typeface="+mn-ea"/>
              </a:rPr>
              <a:t>面和</a:t>
            </a:r>
            <a:r>
              <a:rPr lang="en-US" altLang="zh-CN" sz="1600" dirty="0">
                <a:solidFill>
                  <a:srgbClr val="002060"/>
                </a:solidFill>
                <a:latin typeface="+mn-ea"/>
                <a:cs typeface="+mn-ea"/>
              </a:rPr>
              <a:t>BG</a:t>
            </a:r>
            <a:r>
              <a:rPr lang="zh-CN" altLang="en-US" sz="1600" dirty="0">
                <a:solidFill>
                  <a:srgbClr val="002060"/>
                </a:solidFill>
                <a:latin typeface="+mn-ea"/>
                <a:cs typeface="+mn-ea"/>
              </a:rPr>
              <a:t>面分</a:t>
            </a:r>
            <a:r>
              <a:rPr lang="en-US" altLang="zh-CN" sz="1600" dirty="0">
                <a:solidFill>
                  <a:srgbClr val="002060"/>
                </a:solidFill>
                <a:latin typeface="+mn-ea"/>
                <a:cs typeface="+mn-ea"/>
              </a:rPr>
              <a:t>10</a:t>
            </a:r>
            <a:r>
              <a:rPr lang="zh-CN" altLang="en-US" sz="1600" dirty="0">
                <a:solidFill>
                  <a:srgbClr val="002060"/>
                </a:solidFill>
                <a:latin typeface="+mn-ea"/>
                <a:cs typeface="+mn-ea"/>
              </a:rPr>
              <a:t>次拍摄</a:t>
            </a:r>
          </a:p>
          <a:p>
            <a:pPr indent="0" fontAlgn="auto">
              <a:lnSpc>
                <a:spcPct val="100000"/>
              </a:lnSpc>
              <a:buFont typeface="Wingdings" panose="05000000000000000000" charset="0"/>
              <a:buNone/>
            </a:pPr>
            <a:endParaRPr lang="zh-CN" altLang="en-US" sz="1600" dirty="0">
              <a:solidFill>
                <a:srgbClr val="002060"/>
              </a:solidFill>
              <a:latin typeface="+mn-ea"/>
              <a:cs typeface="+mn-ea"/>
              <a:sym typeface="+mn-ea"/>
            </a:endParaRPr>
          </a:p>
          <a:p>
            <a:pPr indent="0" fontAlgn="auto">
              <a:lnSpc>
                <a:spcPct val="100000"/>
              </a:lnSpc>
              <a:buFont typeface="Wingdings" panose="05000000000000000000" charset="0"/>
              <a:buNone/>
            </a:pPr>
            <a:endParaRPr lang="zh-CN" altLang="en-US" sz="1600" dirty="0">
              <a:solidFill>
                <a:srgbClr val="002060"/>
              </a:solidFill>
              <a:latin typeface="+mn-ea"/>
              <a:cs typeface="+mn-ea"/>
              <a:sym typeface="+mn-ea"/>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F6F2CFFC-EB9D-E343-9E77-718F7671CA9B}"/>
              </a:ext>
            </a:extLst>
          </p:cNvPr>
          <p:cNvSpPr txBox="1"/>
          <p:nvPr/>
        </p:nvSpPr>
        <p:spPr>
          <a:xfrm>
            <a:off x="9253407" y="2812373"/>
            <a:ext cx="1776506" cy="997196"/>
          </a:xfrm>
          <a:prstGeom prst="rect">
            <a:avLst/>
          </a:prstGeom>
        </p:spPr>
        <p:txBody>
          <a:bodyPr wrap="square" lIns="0" tIns="0" rIns="0" bIns="0" anchor="ctr">
            <a:spAutoFit/>
          </a:bodyPr>
          <a:lstStyle>
            <a:defPPr>
              <a:defRPr lang="zh-CN"/>
            </a:defPPr>
            <a:lvl1pPr>
              <a:lnSpc>
                <a:spcPct val="90000"/>
              </a:lnSpc>
              <a:spcBef>
                <a:spcPct val="0"/>
              </a:spcBef>
              <a:buNone/>
              <a:defRPr sz="7200">
                <a:solidFill>
                  <a:schemeClr val="accent1">
                    <a:alpha val="20000"/>
                  </a:schemeClr>
                </a:solidFill>
                <a:latin typeface="+mn-ea"/>
                <a:cs typeface="+mj-cs"/>
              </a:defRPr>
            </a:lvl1pPr>
          </a:lstStyle>
          <a:p>
            <a:pPr marL="0" marR="0" lvl="0" indent="0" algn="r" defTabSz="914400" rtl="0" eaLnBrk="1" fontAlgn="auto" latinLnBrk="0" hangingPunct="1">
              <a:lnSpc>
                <a:spcPct val="90000"/>
              </a:lnSpc>
              <a:spcBef>
                <a:spcPct val="0"/>
              </a:spcBef>
              <a:spcAft>
                <a:spcPts val="0"/>
              </a:spcAft>
              <a:buClrTx/>
              <a:buSzTx/>
              <a:buFontTx/>
              <a:buNone/>
              <a:tabLst/>
              <a:defRPr/>
            </a:pPr>
            <a:r>
              <a:rPr kumimoji="0" lang="en-US" altLang="zh-CN" sz="7200" b="0" i="0" u="none" strike="noStrike" kern="1200" cap="none" spc="0" normalizeH="0" baseline="0" noProof="0" dirty="0">
                <a:ln>
                  <a:noFill/>
                </a:ln>
                <a:solidFill>
                  <a:srgbClr val="20466F">
                    <a:alpha val="20000"/>
                  </a:srgbClr>
                </a:solidFill>
                <a:effectLst/>
                <a:uLnTx/>
                <a:uFillTx/>
                <a:latin typeface="Arial" panose="020B0604020202020204" pitchFamily="34" charset="0"/>
                <a:ea typeface="黑体" panose="02010609060101010101" pitchFamily="49" charset="-122"/>
                <a:cs typeface="Arial" panose="020B0604020202020204" pitchFamily="34" charset="0"/>
              </a:rPr>
              <a:t>03</a:t>
            </a:r>
          </a:p>
        </p:txBody>
      </p:sp>
      <p:sp>
        <p:nvSpPr>
          <p:cNvPr id="9" name="任意多边形: 形状 20">
            <a:extLst>
              <a:ext uri="{FF2B5EF4-FFF2-40B4-BE49-F238E27FC236}">
                <a16:creationId xmlns:a16="http://schemas.microsoft.com/office/drawing/2014/main" id="{113F40F9-2A4A-AE4D-A3E9-84493CDB8EEC}"/>
              </a:ext>
            </a:extLst>
          </p:cNvPr>
          <p:cNvSpPr/>
          <p:nvPr/>
        </p:nvSpPr>
        <p:spPr>
          <a:xfrm>
            <a:off x="7851887" y="3736387"/>
            <a:ext cx="1193688" cy="691083"/>
          </a:xfrm>
          <a:custGeom>
            <a:avLst/>
            <a:gdLst>
              <a:gd name="connsiteX0" fmla="*/ 1796695 w 1845255"/>
              <a:gd name="connsiteY0" fmla="*/ 971187 h 1068306"/>
              <a:gd name="connsiteX1" fmla="*/ 1845255 w 1845255"/>
              <a:gd name="connsiteY1" fmla="*/ 1019746 h 1068306"/>
              <a:gd name="connsiteX2" fmla="*/ 1796695 w 1845255"/>
              <a:gd name="connsiteY2" fmla="*/ 1068306 h 1068306"/>
              <a:gd name="connsiteX3" fmla="*/ 1748136 w 1845255"/>
              <a:gd name="connsiteY3" fmla="*/ 1019746 h 1068306"/>
              <a:gd name="connsiteX4" fmla="*/ 1796695 w 1845255"/>
              <a:gd name="connsiteY4" fmla="*/ 971187 h 1068306"/>
              <a:gd name="connsiteX5" fmla="*/ 1602458 w 1845255"/>
              <a:gd name="connsiteY5" fmla="*/ 971187 h 1068306"/>
              <a:gd name="connsiteX6" fmla="*/ 1651018 w 1845255"/>
              <a:gd name="connsiteY6" fmla="*/ 1019746 h 1068306"/>
              <a:gd name="connsiteX7" fmla="*/ 1602458 w 1845255"/>
              <a:gd name="connsiteY7" fmla="*/ 1068306 h 1068306"/>
              <a:gd name="connsiteX8" fmla="*/ 1553898 w 1845255"/>
              <a:gd name="connsiteY8" fmla="*/ 1019746 h 1068306"/>
              <a:gd name="connsiteX9" fmla="*/ 1602458 w 1845255"/>
              <a:gd name="connsiteY9" fmla="*/ 971187 h 1068306"/>
              <a:gd name="connsiteX10" fmla="*/ 1408221 w 1845255"/>
              <a:gd name="connsiteY10" fmla="*/ 971187 h 1068306"/>
              <a:gd name="connsiteX11" fmla="*/ 1456780 w 1845255"/>
              <a:gd name="connsiteY11" fmla="*/ 1019746 h 1068306"/>
              <a:gd name="connsiteX12" fmla="*/ 1408221 w 1845255"/>
              <a:gd name="connsiteY12" fmla="*/ 1068306 h 1068306"/>
              <a:gd name="connsiteX13" fmla="*/ 1359661 w 1845255"/>
              <a:gd name="connsiteY13" fmla="*/ 1019746 h 1068306"/>
              <a:gd name="connsiteX14" fmla="*/ 1408221 w 1845255"/>
              <a:gd name="connsiteY14" fmla="*/ 971187 h 1068306"/>
              <a:gd name="connsiteX15" fmla="*/ 1213983 w 1845255"/>
              <a:gd name="connsiteY15" fmla="*/ 971187 h 1068306"/>
              <a:gd name="connsiteX16" fmla="*/ 1262543 w 1845255"/>
              <a:gd name="connsiteY16" fmla="*/ 1019746 h 1068306"/>
              <a:gd name="connsiteX17" fmla="*/ 1213983 w 1845255"/>
              <a:gd name="connsiteY17" fmla="*/ 1068306 h 1068306"/>
              <a:gd name="connsiteX18" fmla="*/ 1165424 w 1845255"/>
              <a:gd name="connsiteY18" fmla="*/ 1019746 h 1068306"/>
              <a:gd name="connsiteX19" fmla="*/ 1213983 w 1845255"/>
              <a:gd name="connsiteY19" fmla="*/ 971187 h 1068306"/>
              <a:gd name="connsiteX20" fmla="*/ 1019746 w 1845255"/>
              <a:gd name="connsiteY20" fmla="*/ 971187 h 1068306"/>
              <a:gd name="connsiteX21" fmla="*/ 1068306 w 1845255"/>
              <a:gd name="connsiteY21" fmla="*/ 1019746 h 1068306"/>
              <a:gd name="connsiteX22" fmla="*/ 1019746 w 1845255"/>
              <a:gd name="connsiteY22" fmla="*/ 1068306 h 1068306"/>
              <a:gd name="connsiteX23" fmla="*/ 971186 w 1845255"/>
              <a:gd name="connsiteY23" fmla="*/ 1019746 h 1068306"/>
              <a:gd name="connsiteX24" fmla="*/ 1019746 w 1845255"/>
              <a:gd name="connsiteY24" fmla="*/ 971187 h 1068306"/>
              <a:gd name="connsiteX25" fmla="*/ 825509 w 1845255"/>
              <a:gd name="connsiteY25" fmla="*/ 971187 h 1068306"/>
              <a:gd name="connsiteX26" fmla="*/ 874069 w 1845255"/>
              <a:gd name="connsiteY26" fmla="*/ 1019746 h 1068306"/>
              <a:gd name="connsiteX27" fmla="*/ 825509 w 1845255"/>
              <a:gd name="connsiteY27" fmla="*/ 1068306 h 1068306"/>
              <a:gd name="connsiteX28" fmla="*/ 776949 w 1845255"/>
              <a:gd name="connsiteY28" fmla="*/ 1019746 h 1068306"/>
              <a:gd name="connsiteX29" fmla="*/ 825509 w 1845255"/>
              <a:gd name="connsiteY29" fmla="*/ 971187 h 1068306"/>
              <a:gd name="connsiteX30" fmla="*/ 631272 w 1845255"/>
              <a:gd name="connsiteY30" fmla="*/ 971187 h 1068306"/>
              <a:gd name="connsiteX31" fmla="*/ 679831 w 1845255"/>
              <a:gd name="connsiteY31" fmla="*/ 1019746 h 1068306"/>
              <a:gd name="connsiteX32" fmla="*/ 631272 w 1845255"/>
              <a:gd name="connsiteY32" fmla="*/ 1068306 h 1068306"/>
              <a:gd name="connsiteX33" fmla="*/ 582712 w 1845255"/>
              <a:gd name="connsiteY33" fmla="*/ 1019746 h 1068306"/>
              <a:gd name="connsiteX34" fmla="*/ 631272 w 1845255"/>
              <a:gd name="connsiteY34" fmla="*/ 971187 h 1068306"/>
              <a:gd name="connsiteX35" fmla="*/ 437034 w 1845255"/>
              <a:gd name="connsiteY35" fmla="*/ 971187 h 1068306"/>
              <a:gd name="connsiteX36" fmla="*/ 485594 w 1845255"/>
              <a:gd name="connsiteY36" fmla="*/ 1019746 h 1068306"/>
              <a:gd name="connsiteX37" fmla="*/ 437034 w 1845255"/>
              <a:gd name="connsiteY37" fmla="*/ 1068306 h 1068306"/>
              <a:gd name="connsiteX38" fmla="*/ 388475 w 1845255"/>
              <a:gd name="connsiteY38" fmla="*/ 1019746 h 1068306"/>
              <a:gd name="connsiteX39" fmla="*/ 437034 w 1845255"/>
              <a:gd name="connsiteY39" fmla="*/ 971187 h 1068306"/>
              <a:gd name="connsiteX40" fmla="*/ 242797 w 1845255"/>
              <a:gd name="connsiteY40" fmla="*/ 971187 h 1068306"/>
              <a:gd name="connsiteX41" fmla="*/ 291357 w 1845255"/>
              <a:gd name="connsiteY41" fmla="*/ 1019746 h 1068306"/>
              <a:gd name="connsiteX42" fmla="*/ 242797 w 1845255"/>
              <a:gd name="connsiteY42" fmla="*/ 1068306 h 1068306"/>
              <a:gd name="connsiteX43" fmla="*/ 194237 w 1845255"/>
              <a:gd name="connsiteY43" fmla="*/ 1019746 h 1068306"/>
              <a:gd name="connsiteX44" fmla="*/ 242797 w 1845255"/>
              <a:gd name="connsiteY44" fmla="*/ 971187 h 1068306"/>
              <a:gd name="connsiteX45" fmla="*/ 48560 w 1845255"/>
              <a:gd name="connsiteY45" fmla="*/ 971187 h 1068306"/>
              <a:gd name="connsiteX46" fmla="*/ 97119 w 1845255"/>
              <a:gd name="connsiteY46" fmla="*/ 1019746 h 1068306"/>
              <a:gd name="connsiteX47" fmla="*/ 48560 w 1845255"/>
              <a:gd name="connsiteY47" fmla="*/ 1068306 h 1068306"/>
              <a:gd name="connsiteX48" fmla="*/ 0 w 1845255"/>
              <a:gd name="connsiteY48" fmla="*/ 1019746 h 1068306"/>
              <a:gd name="connsiteX49" fmla="*/ 48560 w 1845255"/>
              <a:gd name="connsiteY49" fmla="*/ 971187 h 1068306"/>
              <a:gd name="connsiteX50" fmla="*/ 1796695 w 1845255"/>
              <a:gd name="connsiteY50" fmla="*/ 776949 h 1068306"/>
              <a:gd name="connsiteX51" fmla="*/ 1845255 w 1845255"/>
              <a:gd name="connsiteY51" fmla="*/ 825509 h 1068306"/>
              <a:gd name="connsiteX52" fmla="*/ 1796695 w 1845255"/>
              <a:gd name="connsiteY52" fmla="*/ 874069 h 1068306"/>
              <a:gd name="connsiteX53" fmla="*/ 1748136 w 1845255"/>
              <a:gd name="connsiteY53" fmla="*/ 825509 h 1068306"/>
              <a:gd name="connsiteX54" fmla="*/ 1796695 w 1845255"/>
              <a:gd name="connsiteY54" fmla="*/ 776949 h 1068306"/>
              <a:gd name="connsiteX55" fmla="*/ 1602458 w 1845255"/>
              <a:gd name="connsiteY55" fmla="*/ 776949 h 1068306"/>
              <a:gd name="connsiteX56" fmla="*/ 1651018 w 1845255"/>
              <a:gd name="connsiteY56" fmla="*/ 825509 h 1068306"/>
              <a:gd name="connsiteX57" fmla="*/ 1602458 w 1845255"/>
              <a:gd name="connsiteY57" fmla="*/ 874069 h 1068306"/>
              <a:gd name="connsiteX58" fmla="*/ 1553898 w 1845255"/>
              <a:gd name="connsiteY58" fmla="*/ 825509 h 1068306"/>
              <a:gd name="connsiteX59" fmla="*/ 1602458 w 1845255"/>
              <a:gd name="connsiteY59" fmla="*/ 776949 h 1068306"/>
              <a:gd name="connsiteX60" fmla="*/ 1408221 w 1845255"/>
              <a:gd name="connsiteY60" fmla="*/ 776949 h 1068306"/>
              <a:gd name="connsiteX61" fmla="*/ 1456780 w 1845255"/>
              <a:gd name="connsiteY61" fmla="*/ 825509 h 1068306"/>
              <a:gd name="connsiteX62" fmla="*/ 1408221 w 1845255"/>
              <a:gd name="connsiteY62" fmla="*/ 874069 h 1068306"/>
              <a:gd name="connsiteX63" fmla="*/ 1359661 w 1845255"/>
              <a:gd name="connsiteY63" fmla="*/ 825509 h 1068306"/>
              <a:gd name="connsiteX64" fmla="*/ 1408221 w 1845255"/>
              <a:gd name="connsiteY64" fmla="*/ 776949 h 1068306"/>
              <a:gd name="connsiteX65" fmla="*/ 1213983 w 1845255"/>
              <a:gd name="connsiteY65" fmla="*/ 776949 h 1068306"/>
              <a:gd name="connsiteX66" fmla="*/ 1262543 w 1845255"/>
              <a:gd name="connsiteY66" fmla="*/ 825509 h 1068306"/>
              <a:gd name="connsiteX67" fmla="*/ 1213983 w 1845255"/>
              <a:gd name="connsiteY67" fmla="*/ 874069 h 1068306"/>
              <a:gd name="connsiteX68" fmla="*/ 1165424 w 1845255"/>
              <a:gd name="connsiteY68" fmla="*/ 825509 h 1068306"/>
              <a:gd name="connsiteX69" fmla="*/ 1213983 w 1845255"/>
              <a:gd name="connsiteY69" fmla="*/ 776949 h 1068306"/>
              <a:gd name="connsiteX70" fmla="*/ 1019746 w 1845255"/>
              <a:gd name="connsiteY70" fmla="*/ 776949 h 1068306"/>
              <a:gd name="connsiteX71" fmla="*/ 1068306 w 1845255"/>
              <a:gd name="connsiteY71" fmla="*/ 825509 h 1068306"/>
              <a:gd name="connsiteX72" fmla="*/ 1019746 w 1845255"/>
              <a:gd name="connsiteY72" fmla="*/ 874069 h 1068306"/>
              <a:gd name="connsiteX73" fmla="*/ 971186 w 1845255"/>
              <a:gd name="connsiteY73" fmla="*/ 825509 h 1068306"/>
              <a:gd name="connsiteX74" fmla="*/ 1019746 w 1845255"/>
              <a:gd name="connsiteY74" fmla="*/ 776949 h 1068306"/>
              <a:gd name="connsiteX75" fmla="*/ 825509 w 1845255"/>
              <a:gd name="connsiteY75" fmla="*/ 776949 h 1068306"/>
              <a:gd name="connsiteX76" fmla="*/ 874069 w 1845255"/>
              <a:gd name="connsiteY76" fmla="*/ 825509 h 1068306"/>
              <a:gd name="connsiteX77" fmla="*/ 825509 w 1845255"/>
              <a:gd name="connsiteY77" fmla="*/ 874069 h 1068306"/>
              <a:gd name="connsiteX78" fmla="*/ 776949 w 1845255"/>
              <a:gd name="connsiteY78" fmla="*/ 825509 h 1068306"/>
              <a:gd name="connsiteX79" fmla="*/ 825509 w 1845255"/>
              <a:gd name="connsiteY79" fmla="*/ 776949 h 1068306"/>
              <a:gd name="connsiteX80" fmla="*/ 631272 w 1845255"/>
              <a:gd name="connsiteY80" fmla="*/ 776949 h 1068306"/>
              <a:gd name="connsiteX81" fmla="*/ 679831 w 1845255"/>
              <a:gd name="connsiteY81" fmla="*/ 825509 h 1068306"/>
              <a:gd name="connsiteX82" fmla="*/ 631272 w 1845255"/>
              <a:gd name="connsiteY82" fmla="*/ 874069 h 1068306"/>
              <a:gd name="connsiteX83" fmla="*/ 582712 w 1845255"/>
              <a:gd name="connsiteY83" fmla="*/ 825509 h 1068306"/>
              <a:gd name="connsiteX84" fmla="*/ 631272 w 1845255"/>
              <a:gd name="connsiteY84" fmla="*/ 776949 h 1068306"/>
              <a:gd name="connsiteX85" fmla="*/ 437034 w 1845255"/>
              <a:gd name="connsiteY85" fmla="*/ 776949 h 1068306"/>
              <a:gd name="connsiteX86" fmla="*/ 485594 w 1845255"/>
              <a:gd name="connsiteY86" fmla="*/ 825509 h 1068306"/>
              <a:gd name="connsiteX87" fmla="*/ 437034 w 1845255"/>
              <a:gd name="connsiteY87" fmla="*/ 874069 h 1068306"/>
              <a:gd name="connsiteX88" fmla="*/ 388475 w 1845255"/>
              <a:gd name="connsiteY88" fmla="*/ 825509 h 1068306"/>
              <a:gd name="connsiteX89" fmla="*/ 437034 w 1845255"/>
              <a:gd name="connsiteY89" fmla="*/ 776949 h 1068306"/>
              <a:gd name="connsiteX90" fmla="*/ 242797 w 1845255"/>
              <a:gd name="connsiteY90" fmla="*/ 776949 h 1068306"/>
              <a:gd name="connsiteX91" fmla="*/ 291357 w 1845255"/>
              <a:gd name="connsiteY91" fmla="*/ 825509 h 1068306"/>
              <a:gd name="connsiteX92" fmla="*/ 242797 w 1845255"/>
              <a:gd name="connsiteY92" fmla="*/ 874069 h 1068306"/>
              <a:gd name="connsiteX93" fmla="*/ 194237 w 1845255"/>
              <a:gd name="connsiteY93" fmla="*/ 825509 h 1068306"/>
              <a:gd name="connsiteX94" fmla="*/ 242797 w 1845255"/>
              <a:gd name="connsiteY94" fmla="*/ 776949 h 1068306"/>
              <a:gd name="connsiteX95" fmla="*/ 48560 w 1845255"/>
              <a:gd name="connsiteY95" fmla="*/ 776949 h 1068306"/>
              <a:gd name="connsiteX96" fmla="*/ 97119 w 1845255"/>
              <a:gd name="connsiteY96" fmla="*/ 825509 h 1068306"/>
              <a:gd name="connsiteX97" fmla="*/ 48560 w 1845255"/>
              <a:gd name="connsiteY97" fmla="*/ 874069 h 1068306"/>
              <a:gd name="connsiteX98" fmla="*/ 0 w 1845255"/>
              <a:gd name="connsiteY98" fmla="*/ 825509 h 1068306"/>
              <a:gd name="connsiteX99" fmla="*/ 48560 w 1845255"/>
              <a:gd name="connsiteY99" fmla="*/ 776949 h 1068306"/>
              <a:gd name="connsiteX100" fmla="*/ 1796695 w 1845255"/>
              <a:gd name="connsiteY100" fmla="*/ 582712 h 1068306"/>
              <a:gd name="connsiteX101" fmla="*/ 1845255 w 1845255"/>
              <a:gd name="connsiteY101" fmla="*/ 631272 h 1068306"/>
              <a:gd name="connsiteX102" fmla="*/ 1796695 w 1845255"/>
              <a:gd name="connsiteY102" fmla="*/ 679832 h 1068306"/>
              <a:gd name="connsiteX103" fmla="*/ 1748136 w 1845255"/>
              <a:gd name="connsiteY103" fmla="*/ 631272 h 1068306"/>
              <a:gd name="connsiteX104" fmla="*/ 1796695 w 1845255"/>
              <a:gd name="connsiteY104" fmla="*/ 582712 h 1068306"/>
              <a:gd name="connsiteX105" fmla="*/ 1602458 w 1845255"/>
              <a:gd name="connsiteY105" fmla="*/ 582712 h 1068306"/>
              <a:gd name="connsiteX106" fmla="*/ 1651018 w 1845255"/>
              <a:gd name="connsiteY106" fmla="*/ 631272 h 1068306"/>
              <a:gd name="connsiteX107" fmla="*/ 1602458 w 1845255"/>
              <a:gd name="connsiteY107" fmla="*/ 679832 h 1068306"/>
              <a:gd name="connsiteX108" fmla="*/ 1553898 w 1845255"/>
              <a:gd name="connsiteY108" fmla="*/ 631272 h 1068306"/>
              <a:gd name="connsiteX109" fmla="*/ 1602458 w 1845255"/>
              <a:gd name="connsiteY109" fmla="*/ 582712 h 1068306"/>
              <a:gd name="connsiteX110" fmla="*/ 1408221 w 1845255"/>
              <a:gd name="connsiteY110" fmla="*/ 582712 h 1068306"/>
              <a:gd name="connsiteX111" fmla="*/ 1456780 w 1845255"/>
              <a:gd name="connsiteY111" fmla="*/ 631272 h 1068306"/>
              <a:gd name="connsiteX112" fmla="*/ 1408221 w 1845255"/>
              <a:gd name="connsiteY112" fmla="*/ 679832 h 1068306"/>
              <a:gd name="connsiteX113" fmla="*/ 1359661 w 1845255"/>
              <a:gd name="connsiteY113" fmla="*/ 631272 h 1068306"/>
              <a:gd name="connsiteX114" fmla="*/ 1408221 w 1845255"/>
              <a:gd name="connsiteY114" fmla="*/ 582712 h 1068306"/>
              <a:gd name="connsiteX115" fmla="*/ 1213983 w 1845255"/>
              <a:gd name="connsiteY115" fmla="*/ 582712 h 1068306"/>
              <a:gd name="connsiteX116" fmla="*/ 1262543 w 1845255"/>
              <a:gd name="connsiteY116" fmla="*/ 631272 h 1068306"/>
              <a:gd name="connsiteX117" fmla="*/ 1213983 w 1845255"/>
              <a:gd name="connsiteY117" fmla="*/ 679832 h 1068306"/>
              <a:gd name="connsiteX118" fmla="*/ 1165424 w 1845255"/>
              <a:gd name="connsiteY118" fmla="*/ 631272 h 1068306"/>
              <a:gd name="connsiteX119" fmla="*/ 1213983 w 1845255"/>
              <a:gd name="connsiteY119" fmla="*/ 582712 h 1068306"/>
              <a:gd name="connsiteX120" fmla="*/ 1019746 w 1845255"/>
              <a:gd name="connsiteY120" fmla="*/ 582712 h 1068306"/>
              <a:gd name="connsiteX121" fmla="*/ 1068306 w 1845255"/>
              <a:gd name="connsiteY121" fmla="*/ 631272 h 1068306"/>
              <a:gd name="connsiteX122" fmla="*/ 1019746 w 1845255"/>
              <a:gd name="connsiteY122" fmla="*/ 679832 h 1068306"/>
              <a:gd name="connsiteX123" fmla="*/ 971186 w 1845255"/>
              <a:gd name="connsiteY123" fmla="*/ 631272 h 1068306"/>
              <a:gd name="connsiteX124" fmla="*/ 1019746 w 1845255"/>
              <a:gd name="connsiteY124" fmla="*/ 582712 h 1068306"/>
              <a:gd name="connsiteX125" fmla="*/ 825509 w 1845255"/>
              <a:gd name="connsiteY125" fmla="*/ 582712 h 1068306"/>
              <a:gd name="connsiteX126" fmla="*/ 874069 w 1845255"/>
              <a:gd name="connsiteY126" fmla="*/ 631272 h 1068306"/>
              <a:gd name="connsiteX127" fmla="*/ 825509 w 1845255"/>
              <a:gd name="connsiteY127" fmla="*/ 679832 h 1068306"/>
              <a:gd name="connsiteX128" fmla="*/ 776949 w 1845255"/>
              <a:gd name="connsiteY128" fmla="*/ 631272 h 1068306"/>
              <a:gd name="connsiteX129" fmla="*/ 825509 w 1845255"/>
              <a:gd name="connsiteY129" fmla="*/ 582712 h 1068306"/>
              <a:gd name="connsiteX130" fmla="*/ 631272 w 1845255"/>
              <a:gd name="connsiteY130" fmla="*/ 582712 h 1068306"/>
              <a:gd name="connsiteX131" fmla="*/ 679831 w 1845255"/>
              <a:gd name="connsiteY131" fmla="*/ 631272 h 1068306"/>
              <a:gd name="connsiteX132" fmla="*/ 631272 w 1845255"/>
              <a:gd name="connsiteY132" fmla="*/ 679832 h 1068306"/>
              <a:gd name="connsiteX133" fmla="*/ 582712 w 1845255"/>
              <a:gd name="connsiteY133" fmla="*/ 631272 h 1068306"/>
              <a:gd name="connsiteX134" fmla="*/ 631272 w 1845255"/>
              <a:gd name="connsiteY134" fmla="*/ 582712 h 1068306"/>
              <a:gd name="connsiteX135" fmla="*/ 437034 w 1845255"/>
              <a:gd name="connsiteY135" fmla="*/ 582712 h 1068306"/>
              <a:gd name="connsiteX136" fmla="*/ 485594 w 1845255"/>
              <a:gd name="connsiteY136" fmla="*/ 631272 h 1068306"/>
              <a:gd name="connsiteX137" fmla="*/ 437034 w 1845255"/>
              <a:gd name="connsiteY137" fmla="*/ 679832 h 1068306"/>
              <a:gd name="connsiteX138" fmla="*/ 388475 w 1845255"/>
              <a:gd name="connsiteY138" fmla="*/ 631272 h 1068306"/>
              <a:gd name="connsiteX139" fmla="*/ 437034 w 1845255"/>
              <a:gd name="connsiteY139" fmla="*/ 582712 h 1068306"/>
              <a:gd name="connsiteX140" fmla="*/ 242797 w 1845255"/>
              <a:gd name="connsiteY140" fmla="*/ 582712 h 1068306"/>
              <a:gd name="connsiteX141" fmla="*/ 291357 w 1845255"/>
              <a:gd name="connsiteY141" fmla="*/ 631272 h 1068306"/>
              <a:gd name="connsiteX142" fmla="*/ 242797 w 1845255"/>
              <a:gd name="connsiteY142" fmla="*/ 679832 h 1068306"/>
              <a:gd name="connsiteX143" fmla="*/ 194237 w 1845255"/>
              <a:gd name="connsiteY143" fmla="*/ 631272 h 1068306"/>
              <a:gd name="connsiteX144" fmla="*/ 242797 w 1845255"/>
              <a:gd name="connsiteY144" fmla="*/ 582712 h 1068306"/>
              <a:gd name="connsiteX145" fmla="*/ 48560 w 1845255"/>
              <a:gd name="connsiteY145" fmla="*/ 582712 h 1068306"/>
              <a:gd name="connsiteX146" fmla="*/ 97119 w 1845255"/>
              <a:gd name="connsiteY146" fmla="*/ 631272 h 1068306"/>
              <a:gd name="connsiteX147" fmla="*/ 48560 w 1845255"/>
              <a:gd name="connsiteY147" fmla="*/ 679832 h 1068306"/>
              <a:gd name="connsiteX148" fmla="*/ 0 w 1845255"/>
              <a:gd name="connsiteY148" fmla="*/ 631272 h 1068306"/>
              <a:gd name="connsiteX149" fmla="*/ 48560 w 1845255"/>
              <a:gd name="connsiteY149" fmla="*/ 582712 h 1068306"/>
              <a:gd name="connsiteX150" fmla="*/ 1796695 w 1845255"/>
              <a:gd name="connsiteY150" fmla="*/ 388475 h 1068306"/>
              <a:gd name="connsiteX151" fmla="*/ 1845255 w 1845255"/>
              <a:gd name="connsiteY151" fmla="*/ 437035 h 1068306"/>
              <a:gd name="connsiteX152" fmla="*/ 1796695 w 1845255"/>
              <a:gd name="connsiteY152" fmla="*/ 485594 h 1068306"/>
              <a:gd name="connsiteX153" fmla="*/ 1748136 w 1845255"/>
              <a:gd name="connsiteY153" fmla="*/ 437035 h 1068306"/>
              <a:gd name="connsiteX154" fmla="*/ 1796695 w 1845255"/>
              <a:gd name="connsiteY154" fmla="*/ 388475 h 1068306"/>
              <a:gd name="connsiteX155" fmla="*/ 1602458 w 1845255"/>
              <a:gd name="connsiteY155" fmla="*/ 388475 h 1068306"/>
              <a:gd name="connsiteX156" fmla="*/ 1651018 w 1845255"/>
              <a:gd name="connsiteY156" fmla="*/ 437035 h 1068306"/>
              <a:gd name="connsiteX157" fmla="*/ 1602458 w 1845255"/>
              <a:gd name="connsiteY157" fmla="*/ 485594 h 1068306"/>
              <a:gd name="connsiteX158" fmla="*/ 1553898 w 1845255"/>
              <a:gd name="connsiteY158" fmla="*/ 437035 h 1068306"/>
              <a:gd name="connsiteX159" fmla="*/ 1602458 w 1845255"/>
              <a:gd name="connsiteY159" fmla="*/ 388475 h 1068306"/>
              <a:gd name="connsiteX160" fmla="*/ 1408221 w 1845255"/>
              <a:gd name="connsiteY160" fmla="*/ 388475 h 1068306"/>
              <a:gd name="connsiteX161" fmla="*/ 1456780 w 1845255"/>
              <a:gd name="connsiteY161" fmla="*/ 437035 h 1068306"/>
              <a:gd name="connsiteX162" fmla="*/ 1408221 w 1845255"/>
              <a:gd name="connsiteY162" fmla="*/ 485594 h 1068306"/>
              <a:gd name="connsiteX163" fmla="*/ 1359661 w 1845255"/>
              <a:gd name="connsiteY163" fmla="*/ 437035 h 1068306"/>
              <a:gd name="connsiteX164" fmla="*/ 1408221 w 1845255"/>
              <a:gd name="connsiteY164" fmla="*/ 388475 h 1068306"/>
              <a:gd name="connsiteX165" fmla="*/ 1213983 w 1845255"/>
              <a:gd name="connsiteY165" fmla="*/ 388475 h 1068306"/>
              <a:gd name="connsiteX166" fmla="*/ 1262543 w 1845255"/>
              <a:gd name="connsiteY166" fmla="*/ 437035 h 1068306"/>
              <a:gd name="connsiteX167" fmla="*/ 1213983 w 1845255"/>
              <a:gd name="connsiteY167" fmla="*/ 485594 h 1068306"/>
              <a:gd name="connsiteX168" fmla="*/ 1165424 w 1845255"/>
              <a:gd name="connsiteY168" fmla="*/ 437035 h 1068306"/>
              <a:gd name="connsiteX169" fmla="*/ 1213983 w 1845255"/>
              <a:gd name="connsiteY169" fmla="*/ 388475 h 1068306"/>
              <a:gd name="connsiteX170" fmla="*/ 1019746 w 1845255"/>
              <a:gd name="connsiteY170" fmla="*/ 388475 h 1068306"/>
              <a:gd name="connsiteX171" fmla="*/ 1068306 w 1845255"/>
              <a:gd name="connsiteY171" fmla="*/ 437035 h 1068306"/>
              <a:gd name="connsiteX172" fmla="*/ 1019746 w 1845255"/>
              <a:gd name="connsiteY172" fmla="*/ 485594 h 1068306"/>
              <a:gd name="connsiteX173" fmla="*/ 971186 w 1845255"/>
              <a:gd name="connsiteY173" fmla="*/ 437035 h 1068306"/>
              <a:gd name="connsiteX174" fmla="*/ 1019746 w 1845255"/>
              <a:gd name="connsiteY174" fmla="*/ 388475 h 1068306"/>
              <a:gd name="connsiteX175" fmla="*/ 825509 w 1845255"/>
              <a:gd name="connsiteY175" fmla="*/ 388475 h 1068306"/>
              <a:gd name="connsiteX176" fmla="*/ 874069 w 1845255"/>
              <a:gd name="connsiteY176" fmla="*/ 437035 h 1068306"/>
              <a:gd name="connsiteX177" fmla="*/ 825509 w 1845255"/>
              <a:gd name="connsiteY177" fmla="*/ 485594 h 1068306"/>
              <a:gd name="connsiteX178" fmla="*/ 776949 w 1845255"/>
              <a:gd name="connsiteY178" fmla="*/ 437035 h 1068306"/>
              <a:gd name="connsiteX179" fmla="*/ 825509 w 1845255"/>
              <a:gd name="connsiteY179" fmla="*/ 388475 h 1068306"/>
              <a:gd name="connsiteX180" fmla="*/ 631272 w 1845255"/>
              <a:gd name="connsiteY180" fmla="*/ 388475 h 1068306"/>
              <a:gd name="connsiteX181" fmla="*/ 679831 w 1845255"/>
              <a:gd name="connsiteY181" fmla="*/ 437035 h 1068306"/>
              <a:gd name="connsiteX182" fmla="*/ 631272 w 1845255"/>
              <a:gd name="connsiteY182" fmla="*/ 485594 h 1068306"/>
              <a:gd name="connsiteX183" fmla="*/ 582712 w 1845255"/>
              <a:gd name="connsiteY183" fmla="*/ 437035 h 1068306"/>
              <a:gd name="connsiteX184" fmla="*/ 631272 w 1845255"/>
              <a:gd name="connsiteY184" fmla="*/ 388475 h 1068306"/>
              <a:gd name="connsiteX185" fmla="*/ 437034 w 1845255"/>
              <a:gd name="connsiteY185" fmla="*/ 388475 h 1068306"/>
              <a:gd name="connsiteX186" fmla="*/ 485594 w 1845255"/>
              <a:gd name="connsiteY186" fmla="*/ 437035 h 1068306"/>
              <a:gd name="connsiteX187" fmla="*/ 437034 w 1845255"/>
              <a:gd name="connsiteY187" fmla="*/ 485594 h 1068306"/>
              <a:gd name="connsiteX188" fmla="*/ 388475 w 1845255"/>
              <a:gd name="connsiteY188" fmla="*/ 437035 h 1068306"/>
              <a:gd name="connsiteX189" fmla="*/ 437034 w 1845255"/>
              <a:gd name="connsiteY189" fmla="*/ 388475 h 1068306"/>
              <a:gd name="connsiteX190" fmla="*/ 242797 w 1845255"/>
              <a:gd name="connsiteY190" fmla="*/ 388475 h 1068306"/>
              <a:gd name="connsiteX191" fmla="*/ 291357 w 1845255"/>
              <a:gd name="connsiteY191" fmla="*/ 437035 h 1068306"/>
              <a:gd name="connsiteX192" fmla="*/ 242797 w 1845255"/>
              <a:gd name="connsiteY192" fmla="*/ 485594 h 1068306"/>
              <a:gd name="connsiteX193" fmla="*/ 194237 w 1845255"/>
              <a:gd name="connsiteY193" fmla="*/ 437035 h 1068306"/>
              <a:gd name="connsiteX194" fmla="*/ 242797 w 1845255"/>
              <a:gd name="connsiteY194" fmla="*/ 388475 h 1068306"/>
              <a:gd name="connsiteX195" fmla="*/ 48560 w 1845255"/>
              <a:gd name="connsiteY195" fmla="*/ 388475 h 1068306"/>
              <a:gd name="connsiteX196" fmla="*/ 97119 w 1845255"/>
              <a:gd name="connsiteY196" fmla="*/ 437035 h 1068306"/>
              <a:gd name="connsiteX197" fmla="*/ 48560 w 1845255"/>
              <a:gd name="connsiteY197" fmla="*/ 485594 h 1068306"/>
              <a:gd name="connsiteX198" fmla="*/ 0 w 1845255"/>
              <a:gd name="connsiteY198" fmla="*/ 437035 h 1068306"/>
              <a:gd name="connsiteX199" fmla="*/ 48560 w 1845255"/>
              <a:gd name="connsiteY199" fmla="*/ 388475 h 1068306"/>
              <a:gd name="connsiteX200" fmla="*/ 1796695 w 1845255"/>
              <a:gd name="connsiteY200" fmla="*/ 194238 h 1068306"/>
              <a:gd name="connsiteX201" fmla="*/ 1845255 w 1845255"/>
              <a:gd name="connsiteY201" fmla="*/ 242797 h 1068306"/>
              <a:gd name="connsiteX202" fmla="*/ 1796695 w 1845255"/>
              <a:gd name="connsiteY202" fmla="*/ 291357 h 1068306"/>
              <a:gd name="connsiteX203" fmla="*/ 1748136 w 1845255"/>
              <a:gd name="connsiteY203" fmla="*/ 242797 h 1068306"/>
              <a:gd name="connsiteX204" fmla="*/ 1796695 w 1845255"/>
              <a:gd name="connsiteY204" fmla="*/ 194238 h 1068306"/>
              <a:gd name="connsiteX205" fmla="*/ 1602458 w 1845255"/>
              <a:gd name="connsiteY205" fmla="*/ 194238 h 1068306"/>
              <a:gd name="connsiteX206" fmla="*/ 1651018 w 1845255"/>
              <a:gd name="connsiteY206" fmla="*/ 242797 h 1068306"/>
              <a:gd name="connsiteX207" fmla="*/ 1602458 w 1845255"/>
              <a:gd name="connsiteY207" fmla="*/ 291357 h 1068306"/>
              <a:gd name="connsiteX208" fmla="*/ 1553898 w 1845255"/>
              <a:gd name="connsiteY208" fmla="*/ 242797 h 1068306"/>
              <a:gd name="connsiteX209" fmla="*/ 1602458 w 1845255"/>
              <a:gd name="connsiteY209" fmla="*/ 194238 h 1068306"/>
              <a:gd name="connsiteX210" fmla="*/ 1408221 w 1845255"/>
              <a:gd name="connsiteY210" fmla="*/ 194238 h 1068306"/>
              <a:gd name="connsiteX211" fmla="*/ 1456780 w 1845255"/>
              <a:gd name="connsiteY211" fmla="*/ 242797 h 1068306"/>
              <a:gd name="connsiteX212" fmla="*/ 1408221 w 1845255"/>
              <a:gd name="connsiteY212" fmla="*/ 291357 h 1068306"/>
              <a:gd name="connsiteX213" fmla="*/ 1359661 w 1845255"/>
              <a:gd name="connsiteY213" fmla="*/ 242797 h 1068306"/>
              <a:gd name="connsiteX214" fmla="*/ 1408221 w 1845255"/>
              <a:gd name="connsiteY214" fmla="*/ 194238 h 1068306"/>
              <a:gd name="connsiteX215" fmla="*/ 1213983 w 1845255"/>
              <a:gd name="connsiteY215" fmla="*/ 194238 h 1068306"/>
              <a:gd name="connsiteX216" fmla="*/ 1262543 w 1845255"/>
              <a:gd name="connsiteY216" fmla="*/ 242797 h 1068306"/>
              <a:gd name="connsiteX217" fmla="*/ 1213983 w 1845255"/>
              <a:gd name="connsiteY217" fmla="*/ 291357 h 1068306"/>
              <a:gd name="connsiteX218" fmla="*/ 1165424 w 1845255"/>
              <a:gd name="connsiteY218" fmla="*/ 242797 h 1068306"/>
              <a:gd name="connsiteX219" fmla="*/ 1213983 w 1845255"/>
              <a:gd name="connsiteY219" fmla="*/ 194238 h 1068306"/>
              <a:gd name="connsiteX220" fmla="*/ 1019746 w 1845255"/>
              <a:gd name="connsiteY220" fmla="*/ 194238 h 1068306"/>
              <a:gd name="connsiteX221" fmla="*/ 1068306 w 1845255"/>
              <a:gd name="connsiteY221" fmla="*/ 242797 h 1068306"/>
              <a:gd name="connsiteX222" fmla="*/ 1019746 w 1845255"/>
              <a:gd name="connsiteY222" fmla="*/ 291357 h 1068306"/>
              <a:gd name="connsiteX223" fmla="*/ 971186 w 1845255"/>
              <a:gd name="connsiteY223" fmla="*/ 242797 h 1068306"/>
              <a:gd name="connsiteX224" fmla="*/ 1019746 w 1845255"/>
              <a:gd name="connsiteY224" fmla="*/ 194238 h 1068306"/>
              <a:gd name="connsiteX225" fmla="*/ 825509 w 1845255"/>
              <a:gd name="connsiteY225" fmla="*/ 194238 h 1068306"/>
              <a:gd name="connsiteX226" fmla="*/ 874069 w 1845255"/>
              <a:gd name="connsiteY226" fmla="*/ 242797 h 1068306"/>
              <a:gd name="connsiteX227" fmla="*/ 825509 w 1845255"/>
              <a:gd name="connsiteY227" fmla="*/ 291357 h 1068306"/>
              <a:gd name="connsiteX228" fmla="*/ 776949 w 1845255"/>
              <a:gd name="connsiteY228" fmla="*/ 242797 h 1068306"/>
              <a:gd name="connsiteX229" fmla="*/ 825509 w 1845255"/>
              <a:gd name="connsiteY229" fmla="*/ 194238 h 1068306"/>
              <a:gd name="connsiteX230" fmla="*/ 631272 w 1845255"/>
              <a:gd name="connsiteY230" fmla="*/ 194238 h 1068306"/>
              <a:gd name="connsiteX231" fmla="*/ 679831 w 1845255"/>
              <a:gd name="connsiteY231" fmla="*/ 242797 h 1068306"/>
              <a:gd name="connsiteX232" fmla="*/ 631272 w 1845255"/>
              <a:gd name="connsiteY232" fmla="*/ 291357 h 1068306"/>
              <a:gd name="connsiteX233" fmla="*/ 582712 w 1845255"/>
              <a:gd name="connsiteY233" fmla="*/ 242797 h 1068306"/>
              <a:gd name="connsiteX234" fmla="*/ 631272 w 1845255"/>
              <a:gd name="connsiteY234" fmla="*/ 194238 h 1068306"/>
              <a:gd name="connsiteX235" fmla="*/ 437034 w 1845255"/>
              <a:gd name="connsiteY235" fmla="*/ 194238 h 1068306"/>
              <a:gd name="connsiteX236" fmla="*/ 485594 w 1845255"/>
              <a:gd name="connsiteY236" fmla="*/ 242797 h 1068306"/>
              <a:gd name="connsiteX237" fmla="*/ 437034 w 1845255"/>
              <a:gd name="connsiteY237" fmla="*/ 291357 h 1068306"/>
              <a:gd name="connsiteX238" fmla="*/ 388475 w 1845255"/>
              <a:gd name="connsiteY238" fmla="*/ 242797 h 1068306"/>
              <a:gd name="connsiteX239" fmla="*/ 437034 w 1845255"/>
              <a:gd name="connsiteY239" fmla="*/ 194238 h 1068306"/>
              <a:gd name="connsiteX240" fmla="*/ 242797 w 1845255"/>
              <a:gd name="connsiteY240" fmla="*/ 194238 h 1068306"/>
              <a:gd name="connsiteX241" fmla="*/ 291357 w 1845255"/>
              <a:gd name="connsiteY241" fmla="*/ 242797 h 1068306"/>
              <a:gd name="connsiteX242" fmla="*/ 242797 w 1845255"/>
              <a:gd name="connsiteY242" fmla="*/ 291357 h 1068306"/>
              <a:gd name="connsiteX243" fmla="*/ 194237 w 1845255"/>
              <a:gd name="connsiteY243" fmla="*/ 242797 h 1068306"/>
              <a:gd name="connsiteX244" fmla="*/ 242797 w 1845255"/>
              <a:gd name="connsiteY244" fmla="*/ 194238 h 1068306"/>
              <a:gd name="connsiteX245" fmla="*/ 48560 w 1845255"/>
              <a:gd name="connsiteY245" fmla="*/ 194238 h 1068306"/>
              <a:gd name="connsiteX246" fmla="*/ 97119 w 1845255"/>
              <a:gd name="connsiteY246" fmla="*/ 242797 h 1068306"/>
              <a:gd name="connsiteX247" fmla="*/ 48560 w 1845255"/>
              <a:gd name="connsiteY247" fmla="*/ 291357 h 1068306"/>
              <a:gd name="connsiteX248" fmla="*/ 0 w 1845255"/>
              <a:gd name="connsiteY248" fmla="*/ 242797 h 1068306"/>
              <a:gd name="connsiteX249" fmla="*/ 48560 w 1845255"/>
              <a:gd name="connsiteY249" fmla="*/ 194238 h 1068306"/>
              <a:gd name="connsiteX250" fmla="*/ 1796695 w 1845255"/>
              <a:gd name="connsiteY250" fmla="*/ 0 h 1068306"/>
              <a:gd name="connsiteX251" fmla="*/ 1845255 w 1845255"/>
              <a:gd name="connsiteY251" fmla="*/ 48560 h 1068306"/>
              <a:gd name="connsiteX252" fmla="*/ 1796695 w 1845255"/>
              <a:gd name="connsiteY252" fmla="*/ 97120 h 1068306"/>
              <a:gd name="connsiteX253" fmla="*/ 1748136 w 1845255"/>
              <a:gd name="connsiteY253" fmla="*/ 48560 h 1068306"/>
              <a:gd name="connsiteX254" fmla="*/ 1796695 w 1845255"/>
              <a:gd name="connsiteY254" fmla="*/ 0 h 1068306"/>
              <a:gd name="connsiteX255" fmla="*/ 1602458 w 1845255"/>
              <a:gd name="connsiteY255" fmla="*/ 0 h 1068306"/>
              <a:gd name="connsiteX256" fmla="*/ 1651018 w 1845255"/>
              <a:gd name="connsiteY256" fmla="*/ 48560 h 1068306"/>
              <a:gd name="connsiteX257" fmla="*/ 1602458 w 1845255"/>
              <a:gd name="connsiteY257" fmla="*/ 97120 h 1068306"/>
              <a:gd name="connsiteX258" fmla="*/ 1553898 w 1845255"/>
              <a:gd name="connsiteY258" fmla="*/ 48560 h 1068306"/>
              <a:gd name="connsiteX259" fmla="*/ 1602458 w 1845255"/>
              <a:gd name="connsiteY259" fmla="*/ 0 h 1068306"/>
              <a:gd name="connsiteX260" fmla="*/ 1408221 w 1845255"/>
              <a:gd name="connsiteY260" fmla="*/ 0 h 1068306"/>
              <a:gd name="connsiteX261" fmla="*/ 1456780 w 1845255"/>
              <a:gd name="connsiteY261" fmla="*/ 48560 h 1068306"/>
              <a:gd name="connsiteX262" fmla="*/ 1408221 w 1845255"/>
              <a:gd name="connsiteY262" fmla="*/ 97120 h 1068306"/>
              <a:gd name="connsiteX263" fmla="*/ 1359661 w 1845255"/>
              <a:gd name="connsiteY263" fmla="*/ 48560 h 1068306"/>
              <a:gd name="connsiteX264" fmla="*/ 1408221 w 1845255"/>
              <a:gd name="connsiteY264" fmla="*/ 0 h 1068306"/>
              <a:gd name="connsiteX265" fmla="*/ 1213983 w 1845255"/>
              <a:gd name="connsiteY265" fmla="*/ 0 h 1068306"/>
              <a:gd name="connsiteX266" fmla="*/ 1262543 w 1845255"/>
              <a:gd name="connsiteY266" fmla="*/ 48560 h 1068306"/>
              <a:gd name="connsiteX267" fmla="*/ 1213983 w 1845255"/>
              <a:gd name="connsiteY267" fmla="*/ 97120 h 1068306"/>
              <a:gd name="connsiteX268" fmla="*/ 1165424 w 1845255"/>
              <a:gd name="connsiteY268" fmla="*/ 48560 h 1068306"/>
              <a:gd name="connsiteX269" fmla="*/ 1213983 w 1845255"/>
              <a:gd name="connsiteY269" fmla="*/ 0 h 1068306"/>
              <a:gd name="connsiteX270" fmla="*/ 1019746 w 1845255"/>
              <a:gd name="connsiteY270" fmla="*/ 0 h 1068306"/>
              <a:gd name="connsiteX271" fmla="*/ 1068306 w 1845255"/>
              <a:gd name="connsiteY271" fmla="*/ 48560 h 1068306"/>
              <a:gd name="connsiteX272" fmla="*/ 1019746 w 1845255"/>
              <a:gd name="connsiteY272" fmla="*/ 97120 h 1068306"/>
              <a:gd name="connsiteX273" fmla="*/ 971186 w 1845255"/>
              <a:gd name="connsiteY273" fmla="*/ 48560 h 1068306"/>
              <a:gd name="connsiteX274" fmla="*/ 1019746 w 1845255"/>
              <a:gd name="connsiteY274" fmla="*/ 0 h 1068306"/>
              <a:gd name="connsiteX275" fmla="*/ 825509 w 1845255"/>
              <a:gd name="connsiteY275" fmla="*/ 0 h 1068306"/>
              <a:gd name="connsiteX276" fmla="*/ 874069 w 1845255"/>
              <a:gd name="connsiteY276" fmla="*/ 48560 h 1068306"/>
              <a:gd name="connsiteX277" fmla="*/ 825509 w 1845255"/>
              <a:gd name="connsiteY277" fmla="*/ 97120 h 1068306"/>
              <a:gd name="connsiteX278" fmla="*/ 776949 w 1845255"/>
              <a:gd name="connsiteY278" fmla="*/ 48560 h 1068306"/>
              <a:gd name="connsiteX279" fmla="*/ 825509 w 1845255"/>
              <a:gd name="connsiteY279" fmla="*/ 0 h 1068306"/>
              <a:gd name="connsiteX280" fmla="*/ 631272 w 1845255"/>
              <a:gd name="connsiteY280" fmla="*/ 0 h 1068306"/>
              <a:gd name="connsiteX281" fmla="*/ 679831 w 1845255"/>
              <a:gd name="connsiteY281" fmla="*/ 48560 h 1068306"/>
              <a:gd name="connsiteX282" fmla="*/ 631272 w 1845255"/>
              <a:gd name="connsiteY282" fmla="*/ 97120 h 1068306"/>
              <a:gd name="connsiteX283" fmla="*/ 582712 w 1845255"/>
              <a:gd name="connsiteY283" fmla="*/ 48560 h 1068306"/>
              <a:gd name="connsiteX284" fmla="*/ 631272 w 1845255"/>
              <a:gd name="connsiteY284" fmla="*/ 0 h 1068306"/>
              <a:gd name="connsiteX285" fmla="*/ 437034 w 1845255"/>
              <a:gd name="connsiteY285" fmla="*/ 0 h 1068306"/>
              <a:gd name="connsiteX286" fmla="*/ 485594 w 1845255"/>
              <a:gd name="connsiteY286" fmla="*/ 48560 h 1068306"/>
              <a:gd name="connsiteX287" fmla="*/ 437034 w 1845255"/>
              <a:gd name="connsiteY287" fmla="*/ 97120 h 1068306"/>
              <a:gd name="connsiteX288" fmla="*/ 388475 w 1845255"/>
              <a:gd name="connsiteY288" fmla="*/ 48560 h 1068306"/>
              <a:gd name="connsiteX289" fmla="*/ 437034 w 1845255"/>
              <a:gd name="connsiteY289" fmla="*/ 0 h 1068306"/>
              <a:gd name="connsiteX290" fmla="*/ 242797 w 1845255"/>
              <a:gd name="connsiteY290" fmla="*/ 0 h 1068306"/>
              <a:gd name="connsiteX291" fmla="*/ 291357 w 1845255"/>
              <a:gd name="connsiteY291" fmla="*/ 48560 h 1068306"/>
              <a:gd name="connsiteX292" fmla="*/ 242797 w 1845255"/>
              <a:gd name="connsiteY292" fmla="*/ 97120 h 1068306"/>
              <a:gd name="connsiteX293" fmla="*/ 194237 w 1845255"/>
              <a:gd name="connsiteY293" fmla="*/ 48560 h 1068306"/>
              <a:gd name="connsiteX294" fmla="*/ 242797 w 1845255"/>
              <a:gd name="connsiteY294" fmla="*/ 0 h 1068306"/>
              <a:gd name="connsiteX295" fmla="*/ 48560 w 1845255"/>
              <a:gd name="connsiteY295" fmla="*/ 0 h 1068306"/>
              <a:gd name="connsiteX296" fmla="*/ 97119 w 1845255"/>
              <a:gd name="connsiteY296" fmla="*/ 48560 h 1068306"/>
              <a:gd name="connsiteX297" fmla="*/ 48560 w 1845255"/>
              <a:gd name="connsiteY297" fmla="*/ 97120 h 1068306"/>
              <a:gd name="connsiteX298" fmla="*/ 0 w 1845255"/>
              <a:gd name="connsiteY298" fmla="*/ 48560 h 1068306"/>
              <a:gd name="connsiteX299" fmla="*/ 48560 w 1845255"/>
              <a:gd name="connsiteY299" fmla="*/ 0 h 1068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Lst>
            <a:rect l="l" t="t" r="r" b="b"/>
            <a:pathLst>
              <a:path w="1845255" h="1068306">
                <a:moveTo>
                  <a:pt x="1796695" y="971187"/>
                </a:moveTo>
                <a:cubicBezTo>
                  <a:pt x="1823514" y="971187"/>
                  <a:pt x="1845255" y="992927"/>
                  <a:pt x="1845255" y="1019746"/>
                </a:cubicBezTo>
                <a:cubicBezTo>
                  <a:pt x="1845255" y="1046565"/>
                  <a:pt x="1823514" y="1068306"/>
                  <a:pt x="1796695" y="1068306"/>
                </a:cubicBezTo>
                <a:cubicBezTo>
                  <a:pt x="1769876" y="1068306"/>
                  <a:pt x="1748136" y="1046565"/>
                  <a:pt x="1748136" y="1019746"/>
                </a:cubicBezTo>
                <a:cubicBezTo>
                  <a:pt x="1748136" y="992927"/>
                  <a:pt x="1769876" y="971187"/>
                  <a:pt x="1796695" y="971187"/>
                </a:cubicBezTo>
                <a:close/>
                <a:moveTo>
                  <a:pt x="1602458" y="971187"/>
                </a:moveTo>
                <a:cubicBezTo>
                  <a:pt x="1629277" y="971187"/>
                  <a:pt x="1651018" y="992927"/>
                  <a:pt x="1651018" y="1019746"/>
                </a:cubicBezTo>
                <a:cubicBezTo>
                  <a:pt x="1651018" y="1046565"/>
                  <a:pt x="1629277" y="1068306"/>
                  <a:pt x="1602458" y="1068306"/>
                </a:cubicBezTo>
                <a:cubicBezTo>
                  <a:pt x="1575639" y="1068306"/>
                  <a:pt x="1553898" y="1046565"/>
                  <a:pt x="1553898" y="1019746"/>
                </a:cubicBezTo>
                <a:cubicBezTo>
                  <a:pt x="1553898" y="992927"/>
                  <a:pt x="1575639" y="971187"/>
                  <a:pt x="1602458" y="971187"/>
                </a:cubicBezTo>
                <a:close/>
                <a:moveTo>
                  <a:pt x="1408221" y="971187"/>
                </a:moveTo>
                <a:cubicBezTo>
                  <a:pt x="1435040" y="971187"/>
                  <a:pt x="1456780" y="992927"/>
                  <a:pt x="1456780" y="1019746"/>
                </a:cubicBezTo>
                <a:cubicBezTo>
                  <a:pt x="1456780" y="1046565"/>
                  <a:pt x="1435040" y="1068306"/>
                  <a:pt x="1408221" y="1068306"/>
                </a:cubicBezTo>
                <a:cubicBezTo>
                  <a:pt x="1381402" y="1068306"/>
                  <a:pt x="1359661" y="1046565"/>
                  <a:pt x="1359661" y="1019746"/>
                </a:cubicBezTo>
                <a:cubicBezTo>
                  <a:pt x="1359661" y="992927"/>
                  <a:pt x="1381402" y="971187"/>
                  <a:pt x="1408221" y="971187"/>
                </a:cubicBezTo>
                <a:close/>
                <a:moveTo>
                  <a:pt x="1213983" y="971187"/>
                </a:moveTo>
                <a:cubicBezTo>
                  <a:pt x="1240802" y="971187"/>
                  <a:pt x="1262543" y="992927"/>
                  <a:pt x="1262543" y="1019746"/>
                </a:cubicBezTo>
                <a:cubicBezTo>
                  <a:pt x="1262543" y="1046565"/>
                  <a:pt x="1240802" y="1068306"/>
                  <a:pt x="1213983" y="1068306"/>
                </a:cubicBezTo>
                <a:cubicBezTo>
                  <a:pt x="1187165" y="1068306"/>
                  <a:pt x="1165424" y="1046565"/>
                  <a:pt x="1165424" y="1019746"/>
                </a:cubicBezTo>
                <a:cubicBezTo>
                  <a:pt x="1165424" y="992927"/>
                  <a:pt x="1187165" y="971187"/>
                  <a:pt x="1213983" y="971187"/>
                </a:cubicBezTo>
                <a:close/>
                <a:moveTo>
                  <a:pt x="1019746" y="971187"/>
                </a:moveTo>
                <a:cubicBezTo>
                  <a:pt x="1046565" y="971187"/>
                  <a:pt x="1068306" y="992927"/>
                  <a:pt x="1068306" y="1019746"/>
                </a:cubicBezTo>
                <a:cubicBezTo>
                  <a:pt x="1068306" y="1046565"/>
                  <a:pt x="1046565" y="1068306"/>
                  <a:pt x="1019746" y="1068306"/>
                </a:cubicBezTo>
                <a:cubicBezTo>
                  <a:pt x="992927" y="1068306"/>
                  <a:pt x="971186" y="1046565"/>
                  <a:pt x="971186" y="1019746"/>
                </a:cubicBezTo>
                <a:cubicBezTo>
                  <a:pt x="971186" y="992927"/>
                  <a:pt x="992927" y="971187"/>
                  <a:pt x="1019746" y="971187"/>
                </a:cubicBezTo>
                <a:close/>
                <a:moveTo>
                  <a:pt x="825509" y="971187"/>
                </a:moveTo>
                <a:cubicBezTo>
                  <a:pt x="852328" y="971187"/>
                  <a:pt x="874069" y="992927"/>
                  <a:pt x="874069" y="1019746"/>
                </a:cubicBezTo>
                <a:cubicBezTo>
                  <a:pt x="874069" y="1046565"/>
                  <a:pt x="852328" y="1068306"/>
                  <a:pt x="825509" y="1068306"/>
                </a:cubicBezTo>
                <a:cubicBezTo>
                  <a:pt x="798690" y="1068306"/>
                  <a:pt x="776949" y="1046565"/>
                  <a:pt x="776949" y="1019746"/>
                </a:cubicBezTo>
                <a:cubicBezTo>
                  <a:pt x="776949" y="992927"/>
                  <a:pt x="798690" y="971187"/>
                  <a:pt x="825509" y="971187"/>
                </a:cubicBezTo>
                <a:close/>
                <a:moveTo>
                  <a:pt x="631272" y="971187"/>
                </a:moveTo>
                <a:cubicBezTo>
                  <a:pt x="658091" y="971187"/>
                  <a:pt x="679831" y="992927"/>
                  <a:pt x="679831" y="1019746"/>
                </a:cubicBezTo>
                <a:cubicBezTo>
                  <a:pt x="679831" y="1046565"/>
                  <a:pt x="658091" y="1068306"/>
                  <a:pt x="631272" y="1068306"/>
                </a:cubicBezTo>
                <a:cubicBezTo>
                  <a:pt x="604453" y="1068306"/>
                  <a:pt x="582712" y="1046565"/>
                  <a:pt x="582712" y="1019746"/>
                </a:cubicBezTo>
                <a:cubicBezTo>
                  <a:pt x="582712" y="992927"/>
                  <a:pt x="604453" y="971187"/>
                  <a:pt x="631272" y="971187"/>
                </a:cubicBezTo>
                <a:close/>
                <a:moveTo>
                  <a:pt x="437034" y="971187"/>
                </a:moveTo>
                <a:cubicBezTo>
                  <a:pt x="463853" y="971187"/>
                  <a:pt x="485594" y="992927"/>
                  <a:pt x="485594" y="1019746"/>
                </a:cubicBezTo>
                <a:cubicBezTo>
                  <a:pt x="485594" y="1046565"/>
                  <a:pt x="463853" y="1068306"/>
                  <a:pt x="437034" y="1068306"/>
                </a:cubicBezTo>
                <a:cubicBezTo>
                  <a:pt x="410215" y="1068306"/>
                  <a:pt x="388475" y="1046565"/>
                  <a:pt x="388475" y="1019746"/>
                </a:cubicBezTo>
                <a:cubicBezTo>
                  <a:pt x="388475" y="992927"/>
                  <a:pt x="410215" y="971187"/>
                  <a:pt x="437034" y="971187"/>
                </a:cubicBezTo>
                <a:close/>
                <a:moveTo>
                  <a:pt x="242797" y="971187"/>
                </a:moveTo>
                <a:cubicBezTo>
                  <a:pt x="269616" y="971187"/>
                  <a:pt x="291357" y="992927"/>
                  <a:pt x="291357" y="1019746"/>
                </a:cubicBezTo>
                <a:cubicBezTo>
                  <a:pt x="291357" y="1046565"/>
                  <a:pt x="269616" y="1068306"/>
                  <a:pt x="242797" y="1068306"/>
                </a:cubicBezTo>
                <a:cubicBezTo>
                  <a:pt x="215978" y="1068306"/>
                  <a:pt x="194237" y="1046565"/>
                  <a:pt x="194237" y="1019746"/>
                </a:cubicBezTo>
                <a:cubicBezTo>
                  <a:pt x="194237" y="992927"/>
                  <a:pt x="215978" y="971187"/>
                  <a:pt x="242797" y="971187"/>
                </a:cubicBezTo>
                <a:close/>
                <a:moveTo>
                  <a:pt x="48560" y="971187"/>
                </a:moveTo>
                <a:cubicBezTo>
                  <a:pt x="75379" y="971187"/>
                  <a:pt x="97119" y="992927"/>
                  <a:pt x="97119" y="1019746"/>
                </a:cubicBezTo>
                <a:cubicBezTo>
                  <a:pt x="97119" y="1046565"/>
                  <a:pt x="75379" y="1068306"/>
                  <a:pt x="48560" y="1068306"/>
                </a:cubicBezTo>
                <a:cubicBezTo>
                  <a:pt x="21741" y="1068306"/>
                  <a:pt x="0" y="1046565"/>
                  <a:pt x="0" y="1019746"/>
                </a:cubicBezTo>
                <a:cubicBezTo>
                  <a:pt x="0" y="992927"/>
                  <a:pt x="21741" y="971187"/>
                  <a:pt x="48560" y="971187"/>
                </a:cubicBezTo>
                <a:close/>
                <a:moveTo>
                  <a:pt x="1796695" y="776949"/>
                </a:moveTo>
                <a:cubicBezTo>
                  <a:pt x="1823514" y="776949"/>
                  <a:pt x="1845255" y="798690"/>
                  <a:pt x="1845255" y="825509"/>
                </a:cubicBezTo>
                <a:cubicBezTo>
                  <a:pt x="1845255" y="852328"/>
                  <a:pt x="1823514" y="874069"/>
                  <a:pt x="1796695" y="874069"/>
                </a:cubicBezTo>
                <a:cubicBezTo>
                  <a:pt x="1769876" y="874069"/>
                  <a:pt x="1748136" y="852328"/>
                  <a:pt x="1748136" y="825509"/>
                </a:cubicBezTo>
                <a:cubicBezTo>
                  <a:pt x="1748136" y="798690"/>
                  <a:pt x="1769876" y="776949"/>
                  <a:pt x="1796695" y="776949"/>
                </a:cubicBezTo>
                <a:close/>
                <a:moveTo>
                  <a:pt x="1602458" y="776949"/>
                </a:moveTo>
                <a:cubicBezTo>
                  <a:pt x="1629277" y="776949"/>
                  <a:pt x="1651018" y="798690"/>
                  <a:pt x="1651018" y="825509"/>
                </a:cubicBezTo>
                <a:cubicBezTo>
                  <a:pt x="1651018" y="852328"/>
                  <a:pt x="1629277" y="874069"/>
                  <a:pt x="1602458" y="874069"/>
                </a:cubicBezTo>
                <a:cubicBezTo>
                  <a:pt x="1575639" y="874069"/>
                  <a:pt x="1553898" y="852328"/>
                  <a:pt x="1553898" y="825509"/>
                </a:cubicBezTo>
                <a:cubicBezTo>
                  <a:pt x="1553898" y="798690"/>
                  <a:pt x="1575639" y="776949"/>
                  <a:pt x="1602458" y="776949"/>
                </a:cubicBezTo>
                <a:close/>
                <a:moveTo>
                  <a:pt x="1408221" y="776949"/>
                </a:moveTo>
                <a:cubicBezTo>
                  <a:pt x="1435040" y="776949"/>
                  <a:pt x="1456780" y="798690"/>
                  <a:pt x="1456780" y="825509"/>
                </a:cubicBezTo>
                <a:cubicBezTo>
                  <a:pt x="1456780" y="852328"/>
                  <a:pt x="1435040" y="874069"/>
                  <a:pt x="1408221" y="874069"/>
                </a:cubicBezTo>
                <a:cubicBezTo>
                  <a:pt x="1381402" y="874069"/>
                  <a:pt x="1359661" y="852328"/>
                  <a:pt x="1359661" y="825509"/>
                </a:cubicBezTo>
                <a:cubicBezTo>
                  <a:pt x="1359661" y="798690"/>
                  <a:pt x="1381402" y="776949"/>
                  <a:pt x="1408221" y="776949"/>
                </a:cubicBezTo>
                <a:close/>
                <a:moveTo>
                  <a:pt x="1213983" y="776949"/>
                </a:moveTo>
                <a:cubicBezTo>
                  <a:pt x="1240802" y="776949"/>
                  <a:pt x="1262543" y="798690"/>
                  <a:pt x="1262543" y="825509"/>
                </a:cubicBezTo>
                <a:cubicBezTo>
                  <a:pt x="1262543" y="852328"/>
                  <a:pt x="1240802" y="874069"/>
                  <a:pt x="1213983" y="874069"/>
                </a:cubicBezTo>
                <a:cubicBezTo>
                  <a:pt x="1187165" y="874069"/>
                  <a:pt x="1165424" y="852328"/>
                  <a:pt x="1165424" y="825509"/>
                </a:cubicBezTo>
                <a:cubicBezTo>
                  <a:pt x="1165424" y="798690"/>
                  <a:pt x="1187165" y="776949"/>
                  <a:pt x="1213983" y="776949"/>
                </a:cubicBezTo>
                <a:close/>
                <a:moveTo>
                  <a:pt x="1019746" y="776949"/>
                </a:moveTo>
                <a:cubicBezTo>
                  <a:pt x="1046565" y="776949"/>
                  <a:pt x="1068306" y="798690"/>
                  <a:pt x="1068306" y="825509"/>
                </a:cubicBezTo>
                <a:cubicBezTo>
                  <a:pt x="1068306" y="852328"/>
                  <a:pt x="1046565" y="874069"/>
                  <a:pt x="1019746" y="874069"/>
                </a:cubicBezTo>
                <a:cubicBezTo>
                  <a:pt x="992927" y="874069"/>
                  <a:pt x="971186" y="852328"/>
                  <a:pt x="971186" y="825509"/>
                </a:cubicBezTo>
                <a:cubicBezTo>
                  <a:pt x="971186" y="798690"/>
                  <a:pt x="992927" y="776949"/>
                  <a:pt x="1019746" y="776949"/>
                </a:cubicBezTo>
                <a:close/>
                <a:moveTo>
                  <a:pt x="825509" y="776949"/>
                </a:moveTo>
                <a:cubicBezTo>
                  <a:pt x="852328" y="776949"/>
                  <a:pt x="874069" y="798690"/>
                  <a:pt x="874069" y="825509"/>
                </a:cubicBezTo>
                <a:cubicBezTo>
                  <a:pt x="874069" y="852328"/>
                  <a:pt x="852328" y="874069"/>
                  <a:pt x="825509" y="874069"/>
                </a:cubicBezTo>
                <a:cubicBezTo>
                  <a:pt x="798690" y="874069"/>
                  <a:pt x="776949" y="852328"/>
                  <a:pt x="776949" y="825509"/>
                </a:cubicBezTo>
                <a:cubicBezTo>
                  <a:pt x="776949" y="798690"/>
                  <a:pt x="798690" y="776949"/>
                  <a:pt x="825509" y="776949"/>
                </a:cubicBezTo>
                <a:close/>
                <a:moveTo>
                  <a:pt x="631272" y="776949"/>
                </a:moveTo>
                <a:cubicBezTo>
                  <a:pt x="658091" y="776949"/>
                  <a:pt x="679831" y="798690"/>
                  <a:pt x="679831" y="825509"/>
                </a:cubicBezTo>
                <a:cubicBezTo>
                  <a:pt x="679831" y="852328"/>
                  <a:pt x="658091" y="874069"/>
                  <a:pt x="631272" y="874069"/>
                </a:cubicBezTo>
                <a:cubicBezTo>
                  <a:pt x="604453" y="874069"/>
                  <a:pt x="582712" y="852328"/>
                  <a:pt x="582712" y="825509"/>
                </a:cubicBezTo>
                <a:cubicBezTo>
                  <a:pt x="582712" y="798690"/>
                  <a:pt x="604453" y="776949"/>
                  <a:pt x="631272" y="776949"/>
                </a:cubicBezTo>
                <a:close/>
                <a:moveTo>
                  <a:pt x="437034" y="776949"/>
                </a:moveTo>
                <a:cubicBezTo>
                  <a:pt x="463853" y="776949"/>
                  <a:pt x="485594" y="798690"/>
                  <a:pt x="485594" y="825509"/>
                </a:cubicBezTo>
                <a:cubicBezTo>
                  <a:pt x="485594" y="852328"/>
                  <a:pt x="463853" y="874069"/>
                  <a:pt x="437034" y="874069"/>
                </a:cubicBezTo>
                <a:cubicBezTo>
                  <a:pt x="410215" y="874069"/>
                  <a:pt x="388475" y="852328"/>
                  <a:pt x="388475" y="825509"/>
                </a:cubicBezTo>
                <a:cubicBezTo>
                  <a:pt x="388475" y="798690"/>
                  <a:pt x="410215" y="776949"/>
                  <a:pt x="437034" y="776949"/>
                </a:cubicBezTo>
                <a:close/>
                <a:moveTo>
                  <a:pt x="242797" y="776949"/>
                </a:moveTo>
                <a:cubicBezTo>
                  <a:pt x="269616" y="776949"/>
                  <a:pt x="291357" y="798690"/>
                  <a:pt x="291357" y="825509"/>
                </a:cubicBezTo>
                <a:cubicBezTo>
                  <a:pt x="291357" y="852328"/>
                  <a:pt x="269616" y="874069"/>
                  <a:pt x="242797" y="874069"/>
                </a:cubicBezTo>
                <a:cubicBezTo>
                  <a:pt x="215978" y="874069"/>
                  <a:pt x="194237" y="852328"/>
                  <a:pt x="194237" y="825509"/>
                </a:cubicBezTo>
                <a:cubicBezTo>
                  <a:pt x="194237" y="798690"/>
                  <a:pt x="215978" y="776949"/>
                  <a:pt x="242797" y="776949"/>
                </a:cubicBezTo>
                <a:close/>
                <a:moveTo>
                  <a:pt x="48560" y="776949"/>
                </a:moveTo>
                <a:cubicBezTo>
                  <a:pt x="75379" y="776949"/>
                  <a:pt x="97119" y="798690"/>
                  <a:pt x="97119" y="825509"/>
                </a:cubicBezTo>
                <a:cubicBezTo>
                  <a:pt x="97119" y="852328"/>
                  <a:pt x="75379" y="874069"/>
                  <a:pt x="48560" y="874069"/>
                </a:cubicBezTo>
                <a:cubicBezTo>
                  <a:pt x="21741" y="874069"/>
                  <a:pt x="0" y="852328"/>
                  <a:pt x="0" y="825509"/>
                </a:cubicBezTo>
                <a:cubicBezTo>
                  <a:pt x="0" y="798690"/>
                  <a:pt x="21741" y="776949"/>
                  <a:pt x="48560" y="776949"/>
                </a:cubicBezTo>
                <a:close/>
                <a:moveTo>
                  <a:pt x="1796695" y="582712"/>
                </a:moveTo>
                <a:cubicBezTo>
                  <a:pt x="1823514" y="582712"/>
                  <a:pt x="1845255" y="604453"/>
                  <a:pt x="1845255" y="631272"/>
                </a:cubicBezTo>
                <a:cubicBezTo>
                  <a:pt x="1845255" y="658091"/>
                  <a:pt x="1823514" y="679832"/>
                  <a:pt x="1796695" y="679832"/>
                </a:cubicBezTo>
                <a:cubicBezTo>
                  <a:pt x="1769876" y="679832"/>
                  <a:pt x="1748136" y="658091"/>
                  <a:pt x="1748136" y="631272"/>
                </a:cubicBezTo>
                <a:cubicBezTo>
                  <a:pt x="1748136" y="604453"/>
                  <a:pt x="1769876" y="582712"/>
                  <a:pt x="1796695" y="582712"/>
                </a:cubicBezTo>
                <a:close/>
                <a:moveTo>
                  <a:pt x="1602458" y="582712"/>
                </a:moveTo>
                <a:cubicBezTo>
                  <a:pt x="1629277" y="582712"/>
                  <a:pt x="1651018" y="604453"/>
                  <a:pt x="1651018" y="631272"/>
                </a:cubicBezTo>
                <a:cubicBezTo>
                  <a:pt x="1651018" y="658091"/>
                  <a:pt x="1629277" y="679832"/>
                  <a:pt x="1602458" y="679832"/>
                </a:cubicBezTo>
                <a:cubicBezTo>
                  <a:pt x="1575639" y="679832"/>
                  <a:pt x="1553898" y="658091"/>
                  <a:pt x="1553898" y="631272"/>
                </a:cubicBezTo>
                <a:cubicBezTo>
                  <a:pt x="1553898" y="604453"/>
                  <a:pt x="1575639" y="582712"/>
                  <a:pt x="1602458" y="582712"/>
                </a:cubicBezTo>
                <a:close/>
                <a:moveTo>
                  <a:pt x="1408221" y="582712"/>
                </a:moveTo>
                <a:cubicBezTo>
                  <a:pt x="1435040" y="582712"/>
                  <a:pt x="1456780" y="604453"/>
                  <a:pt x="1456780" y="631272"/>
                </a:cubicBezTo>
                <a:cubicBezTo>
                  <a:pt x="1456780" y="658091"/>
                  <a:pt x="1435040" y="679832"/>
                  <a:pt x="1408221" y="679832"/>
                </a:cubicBezTo>
                <a:cubicBezTo>
                  <a:pt x="1381402" y="679832"/>
                  <a:pt x="1359661" y="658091"/>
                  <a:pt x="1359661" y="631272"/>
                </a:cubicBezTo>
                <a:cubicBezTo>
                  <a:pt x="1359661" y="604453"/>
                  <a:pt x="1381402" y="582712"/>
                  <a:pt x="1408221" y="582712"/>
                </a:cubicBezTo>
                <a:close/>
                <a:moveTo>
                  <a:pt x="1213983" y="582712"/>
                </a:moveTo>
                <a:cubicBezTo>
                  <a:pt x="1240802" y="582712"/>
                  <a:pt x="1262543" y="604453"/>
                  <a:pt x="1262543" y="631272"/>
                </a:cubicBezTo>
                <a:cubicBezTo>
                  <a:pt x="1262543" y="658091"/>
                  <a:pt x="1240802" y="679832"/>
                  <a:pt x="1213983" y="679832"/>
                </a:cubicBezTo>
                <a:cubicBezTo>
                  <a:pt x="1187165" y="679832"/>
                  <a:pt x="1165424" y="658091"/>
                  <a:pt x="1165424" y="631272"/>
                </a:cubicBezTo>
                <a:cubicBezTo>
                  <a:pt x="1165424" y="604453"/>
                  <a:pt x="1187165" y="582712"/>
                  <a:pt x="1213983" y="582712"/>
                </a:cubicBezTo>
                <a:close/>
                <a:moveTo>
                  <a:pt x="1019746" y="582712"/>
                </a:moveTo>
                <a:cubicBezTo>
                  <a:pt x="1046565" y="582712"/>
                  <a:pt x="1068306" y="604453"/>
                  <a:pt x="1068306" y="631272"/>
                </a:cubicBezTo>
                <a:cubicBezTo>
                  <a:pt x="1068306" y="658091"/>
                  <a:pt x="1046565" y="679832"/>
                  <a:pt x="1019746" y="679832"/>
                </a:cubicBezTo>
                <a:cubicBezTo>
                  <a:pt x="992927" y="679832"/>
                  <a:pt x="971186" y="658091"/>
                  <a:pt x="971186" y="631272"/>
                </a:cubicBezTo>
                <a:cubicBezTo>
                  <a:pt x="971186" y="604453"/>
                  <a:pt x="992927" y="582712"/>
                  <a:pt x="1019746" y="582712"/>
                </a:cubicBezTo>
                <a:close/>
                <a:moveTo>
                  <a:pt x="825509" y="582712"/>
                </a:moveTo>
                <a:cubicBezTo>
                  <a:pt x="852328" y="582712"/>
                  <a:pt x="874069" y="604453"/>
                  <a:pt x="874069" y="631272"/>
                </a:cubicBezTo>
                <a:cubicBezTo>
                  <a:pt x="874069" y="658091"/>
                  <a:pt x="852328" y="679832"/>
                  <a:pt x="825509" y="679832"/>
                </a:cubicBezTo>
                <a:cubicBezTo>
                  <a:pt x="798690" y="679832"/>
                  <a:pt x="776949" y="658091"/>
                  <a:pt x="776949" y="631272"/>
                </a:cubicBezTo>
                <a:cubicBezTo>
                  <a:pt x="776949" y="604453"/>
                  <a:pt x="798690" y="582712"/>
                  <a:pt x="825509" y="582712"/>
                </a:cubicBezTo>
                <a:close/>
                <a:moveTo>
                  <a:pt x="631272" y="582712"/>
                </a:moveTo>
                <a:cubicBezTo>
                  <a:pt x="658091" y="582712"/>
                  <a:pt x="679831" y="604453"/>
                  <a:pt x="679831" y="631272"/>
                </a:cubicBezTo>
                <a:cubicBezTo>
                  <a:pt x="679831" y="658091"/>
                  <a:pt x="658091" y="679832"/>
                  <a:pt x="631272" y="679832"/>
                </a:cubicBezTo>
                <a:cubicBezTo>
                  <a:pt x="604453" y="679832"/>
                  <a:pt x="582712" y="658091"/>
                  <a:pt x="582712" y="631272"/>
                </a:cubicBezTo>
                <a:cubicBezTo>
                  <a:pt x="582712" y="604453"/>
                  <a:pt x="604453" y="582712"/>
                  <a:pt x="631272" y="582712"/>
                </a:cubicBezTo>
                <a:close/>
                <a:moveTo>
                  <a:pt x="437034" y="582712"/>
                </a:moveTo>
                <a:cubicBezTo>
                  <a:pt x="463853" y="582712"/>
                  <a:pt x="485594" y="604453"/>
                  <a:pt x="485594" y="631272"/>
                </a:cubicBezTo>
                <a:cubicBezTo>
                  <a:pt x="485594" y="658091"/>
                  <a:pt x="463853" y="679832"/>
                  <a:pt x="437034" y="679832"/>
                </a:cubicBezTo>
                <a:cubicBezTo>
                  <a:pt x="410215" y="679832"/>
                  <a:pt x="388475" y="658091"/>
                  <a:pt x="388475" y="631272"/>
                </a:cubicBezTo>
                <a:cubicBezTo>
                  <a:pt x="388475" y="604453"/>
                  <a:pt x="410215" y="582712"/>
                  <a:pt x="437034" y="582712"/>
                </a:cubicBezTo>
                <a:close/>
                <a:moveTo>
                  <a:pt x="242797" y="582712"/>
                </a:moveTo>
                <a:cubicBezTo>
                  <a:pt x="269616" y="582712"/>
                  <a:pt x="291357" y="604453"/>
                  <a:pt x="291357" y="631272"/>
                </a:cubicBezTo>
                <a:cubicBezTo>
                  <a:pt x="291357" y="658091"/>
                  <a:pt x="269616" y="679832"/>
                  <a:pt x="242797" y="679832"/>
                </a:cubicBezTo>
                <a:cubicBezTo>
                  <a:pt x="215978" y="679832"/>
                  <a:pt x="194237" y="658091"/>
                  <a:pt x="194237" y="631272"/>
                </a:cubicBezTo>
                <a:cubicBezTo>
                  <a:pt x="194237" y="604453"/>
                  <a:pt x="215978" y="582712"/>
                  <a:pt x="242797" y="582712"/>
                </a:cubicBezTo>
                <a:close/>
                <a:moveTo>
                  <a:pt x="48560" y="582712"/>
                </a:moveTo>
                <a:cubicBezTo>
                  <a:pt x="75379" y="582712"/>
                  <a:pt x="97119" y="604453"/>
                  <a:pt x="97119" y="631272"/>
                </a:cubicBezTo>
                <a:cubicBezTo>
                  <a:pt x="97119" y="658091"/>
                  <a:pt x="75379" y="679832"/>
                  <a:pt x="48560" y="679832"/>
                </a:cubicBezTo>
                <a:cubicBezTo>
                  <a:pt x="21741" y="679832"/>
                  <a:pt x="0" y="658091"/>
                  <a:pt x="0" y="631272"/>
                </a:cubicBezTo>
                <a:cubicBezTo>
                  <a:pt x="0" y="604453"/>
                  <a:pt x="21741" y="582712"/>
                  <a:pt x="48560" y="582712"/>
                </a:cubicBezTo>
                <a:close/>
                <a:moveTo>
                  <a:pt x="1796695" y="388475"/>
                </a:moveTo>
                <a:cubicBezTo>
                  <a:pt x="1823514" y="388475"/>
                  <a:pt x="1845255" y="410216"/>
                  <a:pt x="1845255" y="437035"/>
                </a:cubicBezTo>
                <a:cubicBezTo>
                  <a:pt x="1845255" y="463853"/>
                  <a:pt x="1823514" y="485594"/>
                  <a:pt x="1796695" y="485594"/>
                </a:cubicBezTo>
                <a:cubicBezTo>
                  <a:pt x="1769876" y="485594"/>
                  <a:pt x="1748136" y="463853"/>
                  <a:pt x="1748136" y="437035"/>
                </a:cubicBezTo>
                <a:cubicBezTo>
                  <a:pt x="1748136" y="410216"/>
                  <a:pt x="1769876" y="388475"/>
                  <a:pt x="1796695" y="388475"/>
                </a:cubicBezTo>
                <a:close/>
                <a:moveTo>
                  <a:pt x="1602458" y="388475"/>
                </a:moveTo>
                <a:cubicBezTo>
                  <a:pt x="1629277" y="388475"/>
                  <a:pt x="1651018" y="410216"/>
                  <a:pt x="1651018" y="437035"/>
                </a:cubicBezTo>
                <a:cubicBezTo>
                  <a:pt x="1651018" y="463853"/>
                  <a:pt x="1629277" y="485594"/>
                  <a:pt x="1602458" y="485594"/>
                </a:cubicBezTo>
                <a:cubicBezTo>
                  <a:pt x="1575639" y="485594"/>
                  <a:pt x="1553898" y="463853"/>
                  <a:pt x="1553898" y="437035"/>
                </a:cubicBezTo>
                <a:cubicBezTo>
                  <a:pt x="1553898" y="410216"/>
                  <a:pt x="1575639" y="388475"/>
                  <a:pt x="1602458" y="388475"/>
                </a:cubicBezTo>
                <a:close/>
                <a:moveTo>
                  <a:pt x="1408221" y="388475"/>
                </a:moveTo>
                <a:cubicBezTo>
                  <a:pt x="1435040" y="388475"/>
                  <a:pt x="1456780" y="410216"/>
                  <a:pt x="1456780" y="437035"/>
                </a:cubicBezTo>
                <a:cubicBezTo>
                  <a:pt x="1456780" y="463853"/>
                  <a:pt x="1435040" y="485594"/>
                  <a:pt x="1408221" y="485594"/>
                </a:cubicBezTo>
                <a:cubicBezTo>
                  <a:pt x="1381402" y="485594"/>
                  <a:pt x="1359661" y="463853"/>
                  <a:pt x="1359661" y="437035"/>
                </a:cubicBezTo>
                <a:cubicBezTo>
                  <a:pt x="1359661" y="410216"/>
                  <a:pt x="1381402" y="388475"/>
                  <a:pt x="1408221" y="388475"/>
                </a:cubicBezTo>
                <a:close/>
                <a:moveTo>
                  <a:pt x="1213983" y="388475"/>
                </a:moveTo>
                <a:cubicBezTo>
                  <a:pt x="1240802" y="388475"/>
                  <a:pt x="1262543" y="410216"/>
                  <a:pt x="1262543" y="437035"/>
                </a:cubicBezTo>
                <a:cubicBezTo>
                  <a:pt x="1262543" y="463853"/>
                  <a:pt x="1240802" y="485594"/>
                  <a:pt x="1213983" y="485594"/>
                </a:cubicBezTo>
                <a:cubicBezTo>
                  <a:pt x="1187165" y="485594"/>
                  <a:pt x="1165424" y="463853"/>
                  <a:pt x="1165424" y="437035"/>
                </a:cubicBezTo>
                <a:cubicBezTo>
                  <a:pt x="1165424" y="410216"/>
                  <a:pt x="1187165" y="388475"/>
                  <a:pt x="1213983" y="388475"/>
                </a:cubicBezTo>
                <a:close/>
                <a:moveTo>
                  <a:pt x="1019746" y="388475"/>
                </a:moveTo>
                <a:cubicBezTo>
                  <a:pt x="1046565" y="388475"/>
                  <a:pt x="1068306" y="410216"/>
                  <a:pt x="1068306" y="437035"/>
                </a:cubicBezTo>
                <a:cubicBezTo>
                  <a:pt x="1068306" y="463853"/>
                  <a:pt x="1046565" y="485594"/>
                  <a:pt x="1019746" y="485594"/>
                </a:cubicBezTo>
                <a:cubicBezTo>
                  <a:pt x="992927" y="485594"/>
                  <a:pt x="971186" y="463853"/>
                  <a:pt x="971186" y="437035"/>
                </a:cubicBezTo>
                <a:cubicBezTo>
                  <a:pt x="971186" y="410216"/>
                  <a:pt x="992927" y="388475"/>
                  <a:pt x="1019746" y="388475"/>
                </a:cubicBezTo>
                <a:close/>
                <a:moveTo>
                  <a:pt x="825509" y="388475"/>
                </a:moveTo>
                <a:cubicBezTo>
                  <a:pt x="852328" y="388475"/>
                  <a:pt x="874069" y="410216"/>
                  <a:pt x="874069" y="437035"/>
                </a:cubicBezTo>
                <a:cubicBezTo>
                  <a:pt x="874069" y="463853"/>
                  <a:pt x="852328" y="485594"/>
                  <a:pt x="825509" y="485594"/>
                </a:cubicBezTo>
                <a:cubicBezTo>
                  <a:pt x="798690" y="485594"/>
                  <a:pt x="776949" y="463853"/>
                  <a:pt x="776949" y="437035"/>
                </a:cubicBezTo>
                <a:cubicBezTo>
                  <a:pt x="776949" y="410216"/>
                  <a:pt x="798690" y="388475"/>
                  <a:pt x="825509" y="388475"/>
                </a:cubicBezTo>
                <a:close/>
                <a:moveTo>
                  <a:pt x="631272" y="388475"/>
                </a:moveTo>
                <a:cubicBezTo>
                  <a:pt x="658091" y="388475"/>
                  <a:pt x="679831" y="410216"/>
                  <a:pt x="679831" y="437035"/>
                </a:cubicBezTo>
                <a:cubicBezTo>
                  <a:pt x="679831" y="463853"/>
                  <a:pt x="658091" y="485594"/>
                  <a:pt x="631272" y="485594"/>
                </a:cubicBezTo>
                <a:cubicBezTo>
                  <a:pt x="604453" y="485594"/>
                  <a:pt x="582712" y="463853"/>
                  <a:pt x="582712" y="437035"/>
                </a:cubicBezTo>
                <a:cubicBezTo>
                  <a:pt x="582712" y="410216"/>
                  <a:pt x="604453" y="388475"/>
                  <a:pt x="631272" y="388475"/>
                </a:cubicBezTo>
                <a:close/>
                <a:moveTo>
                  <a:pt x="437034" y="388475"/>
                </a:moveTo>
                <a:cubicBezTo>
                  <a:pt x="463853" y="388475"/>
                  <a:pt x="485594" y="410216"/>
                  <a:pt x="485594" y="437035"/>
                </a:cubicBezTo>
                <a:cubicBezTo>
                  <a:pt x="485594" y="463853"/>
                  <a:pt x="463853" y="485594"/>
                  <a:pt x="437034" y="485594"/>
                </a:cubicBezTo>
                <a:cubicBezTo>
                  <a:pt x="410215" y="485594"/>
                  <a:pt x="388475" y="463853"/>
                  <a:pt x="388475" y="437035"/>
                </a:cubicBezTo>
                <a:cubicBezTo>
                  <a:pt x="388475" y="410216"/>
                  <a:pt x="410215" y="388475"/>
                  <a:pt x="437034" y="388475"/>
                </a:cubicBezTo>
                <a:close/>
                <a:moveTo>
                  <a:pt x="242797" y="388475"/>
                </a:moveTo>
                <a:cubicBezTo>
                  <a:pt x="269616" y="388475"/>
                  <a:pt x="291357" y="410216"/>
                  <a:pt x="291357" y="437035"/>
                </a:cubicBezTo>
                <a:cubicBezTo>
                  <a:pt x="291357" y="463853"/>
                  <a:pt x="269616" y="485594"/>
                  <a:pt x="242797" y="485594"/>
                </a:cubicBezTo>
                <a:cubicBezTo>
                  <a:pt x="215978" y="485594"/>
                  <a:pt x="194237" y="463853"/>
                  <a:pt x="194237" y="437035"/>
                </a:cubicBezTo>
                <a:cubicBezTo>
                  <a:pt x="194237" y="410216"/>
                  <a:pt x="215978" y="388475"/>
                  <a:pt x="242797" y="388475"/>
                </a:cubicBezTo>
                <a:close/>
                <a:moveTo>
                  <a:pt x="48560" y="388475"/>
                </a:moveTo>
                <a:cubicBezTo>
                  <a:pt x="75379" y="388475"/>
                  <a:pt x="97119" y="410216"/>
                  <a:pt x="97119" y="437035"/>
                </a:cubicBezTo>
                <a:cubicBezTo>
                  <a:pt x="97119" y="463853"/>
                  <a:pt x="75379" y="485594"/>
                  <a:pt x="48560" y="485594"/>
                </a:cubicBezTo>
                <a:cubicBezTo>
                  <a:pt x="21741" y="485594"/>
                  <a:pt x="0" y="463853"/>
                  <a:pt x="0" y="437035"/>
                </a:cubicBezTo>
                <a:cubicBezTo>
                  <a:pt x="0" y="410216"/>
                  <a:pt x="21741" y="388475"/>
                  <a:pt x="48560" y="388475"/>
                </a:cubicBezTo>
                <a:close/>
                <a:moveTo>
                  <a:pt x="1796695" y="194238"/>
                </a:moveTo>
                <a:cubicBezTo>
                  <a:pt x="1823514" y="194238"/>
                  <a:pt x="1845255" y="215978"/>
                  <a:pt x="1845255" y="242797"/>
                </a:cubicBezTo>
                <a:cubicBezTo>
                  <a:pt x="1845255" y="269616"/>
                  <a:pt x="1823514" y="291357"/>
                  <a:pt x="1796695" y="291357"/>
                </a:cubicBezTo>
                <a:cubicBezTo>
                  <a:pt x="1769876" y="291357"/>
                  <a:pt x="1748136" y="269616"/>
                  <a:pt x="1748136" y="242797"/>
                </a:cubicBezTo>
                <a:cubicBezTo>
                  <a:pt x="1748136" y="215978"/>
                  <a:pt x="1769876" y="194238"/>
                  <a:pt x="1796695" y="194238"/>
                </a:cubicBezTo>
                <a:close/>
                <a:moveTo>
                  <a:pt x="1602458" y="194238"/>
                </a:moveTo>
                <a:cubicBezTo>
                  <a:pt x="1629277" y="194238"/>
                  <a:pt x="1651018" y="215978"/>
                  <a:pt x="1651018" y="242797"/>
                </a:cubicBezTo>
                <a:cubicBezTo>
                  <a:pt x="1651018" y="269616"/>
                  <a:pt x="1629277" y="291357"/>
                  <a:pt x="1602458" y="291357"/>
                </a:cubicBezTo>
                <a:cubicBezTo>
                  <a:pt x="1575639" y="291357"/>
                  <a:pt x="1553898" y="269616"/>
                  <a:pt x="1553898" y="242797"/>
                </a:cubicBezTo>
                <a:cubicBezTo>
                  <a:pt x="1553898" y="215978"/>
                  <a:pt x="1575639" y="194238"/>
                  <a:pt x="1602458" y="194238"/>
                </a:cubicBezTo>
                <a:close/>
                <a:moveTo>
                  <a:pt x="1408221" y="194238"/>
                </a:moveTo>
                <a:cubicBezTo>
                  <a:pt x="1435040" y="194238"/>
                  <a:pt x="1456780" y="215978"/>
                  <a:pt x="1456780" y="242797"/>
                </a:cubicBezTo>
                <a:cubicBezTo>
                  <a:pt x="1456780" y="269616"/>
                  <a:pt x="1435040" y="291357"/>
                  <a:pt x="1408221" y="291357"/>
                </a:cubicBezTo>
                <a:cubicBezTo>
                  <a:pt x="1381402" y="291357"/>
                  <a:pt x="1359661" y="269616"/>
                  <a:pt x="1359661" y="242797"/>
                </a:cubicBezTo>
                <a:cubicBezTo>
                  <a:pt x="1359661" y="215978"/>
                  <a:pt x="1381402" y="194238"/>
                  <a:pt x="1408221" y="194238"/>
                </a:cubicBezTo>
                <a:close/>
                <a:moveTo>
                  <a:pt x="1213983" y="194238"/>
                </a:moveTo>
                <a:cubicBezTo>
                  <a:pt x="1240802" y="194238"/>
                  <a:pt x="1262543" y="215978"/>
                  <a:pt x="1262543" y="242797"/>
                </a:cubicBezTo>
                <a:cubicBezTo>
                  <a:pt x="1262543" y="269616"/>
                  <a:pt x="1240802" y="291357"/>
                  <a:pt x="1213983" y="291357"/>
                </a:cubicBezTo>
                <a:cubicBezTo>
                  <a:pt x="1187165" y="291357"/>
                  <a:pt x="1165424" y="269616"/>
                  <a:pt x="1165424" y="242797"/>
                </a:cubicBezTo>
                <a:cubicBezTo>
                  <a:pt x="1165424" y="215978"/>
                  <a:pt x="1187165" y="194238"/>
                  <a:pt x="1213983" y="194238"/>
                </a:cubicBezTo>
                <a:close/>
                <a:moveTo>
                  <a:pt x="1019746" y="194238"/>
                </a:moveTo>
                <a:cubicBezTo>
                  <a:pt x="1046565" y="194238"/>
                  <a:pt x="1068306" y="215978"/>
                  <a:pt x="1068306" y="242797"/>
                </a:cubicBezTo>
                <a:cubicBezTo>
                  <a:pt x="1068306" y="269616"/>
                  <a:pt x="1046565" y="291357"/>
                  <a:pt x="1019746" y="291357"/>
                </a:cubicBezTo>
                <a:cubicBezTo>
                  <a:pt x="992927" y="291357"/>
                  <a:pt x="971186" y="269616"/>
                  <a:pt x="971186" y="242797"/>
                </a:cubicBezTo>
                <a:cubicBezTo>
                  <a:pt x="971186" y="215978"/>
                  <a:pt x="992927" y="194238"/>
                  <a:pt x="1019746" y="194238"/>
                </a:cubicBezTo>
                <a:close/>
                <a:moveTo>
                  <a:pt x="825509" y="194238"/>
                </a:moveTo>
                <a:cubicBezTo>
                  <a:pt x="852328" y="194238"/>
                  <a:pt x="874069" y="215978"/>
                  <a:pt x="874069" y="242797"/>
                </a:cubicBezTo>
                <a:cubicBezTo>
                  <a:pt x="874069" y="269616"/>
                  <a:pt x="852328" y="291357"/>
                  <a:pt x="825509" y="291357"/>
                </a:cubicBezTo>
                <a:cubicBezTo>
                  <a:pt x="798690" y="291357"/>
                  <a:pt x="776949" y="269616"/>
                  <a:pt x="776949" y="242797"/>
                </a:cubicBezTo>
                <a:cubicBezTo>
                  <a:pt x="776949" y="215978"/>
                  <a:pt x="798690" y="194238"/>
                  <a:pt x="825509" y="194238"/>
                </a:cubicBezTo>
                <a:close/>
                <a:moveTo>
                  <a:pt x="631272" y="194238"/>
                </a:moveTo>
                <a:cubicBezTo>
                  <a:pt x="658091" y="194238"/>
                  <a:pt x="679831" y="215978"/>
                  <a:pt x="679831" y="242797"/>
                </a:cubicBezTo>
                <a:cubicBezTo>
                  <a:pt x="679831" y="269616"/>
                  <a:pt x="658091" y="291357"/>
                  <a:pt x="631272" y="291357"/>
                </a:cubicBezTo>
                <a:cubicBezTo>
                  <a:pt x="604453" y="291357"/>
                  <a:pt x="582712" y="269616"/>
                  <a:pt x="582712" y="242797"/>
                </a:cubicBezTo>
                <a:cubicBezTo>
                  <a:pt x="582712" y="215978"/>
                  <a:pt x="604453" y="194238"/>
                  <a:pt x="631272" y="194238"/>
                </a:cubicBezTo>
                <a:close/>
                <a:moveTo>
                  <a:pt x="437034" y="194238"/>
                </a:moveTo>
                <a:cubicBezTo>
                  <a:pt x="463853" y="194238"/>
                  <a:pt x="485594" y="215978"/>
                  <a:pt x="485594" y="242797"/>
                </a:cubicBezTo>
                <a:cubicBezTo>
                  <a:pt x="485594" y="269616"/>
                  <a:pt x="463853" y="291357"/>
                  <a:pt x="437034" y="291357"/>
                </a:cubicBezTo>
                <a:cubicBezTo>
                  <a:pt x="410215" y="291357"/>
                  <a:pt x="388475" y="269616"/>
                  <a:pt x="388475" y="242797"/>
                </a:cubicBezTo>
                <a:cubicBezTo>
                  <a:pt x="388475" y="215978"/>
                  <a:pt x="410215" y="194238"/>
                  <a:pt x="437034" y="194238"/>
                </a:cubicBezTo>
                <a:close/>
                <a:moveTo>
                  <a:pt x="242797" y="194238"/>
                </a:moveTo>
                <a:cubicBezTo>
                  <a:pt x="269616" y="194238"/>
                  <a:pt x="291357" y="215978"/>
                  <a:pt x="291357" y="242797"/>
                </a:cubicBezTo>
                <a:cubicBezTo>
                  <a:pt x="291357" y="269616"/>
                  <a:pt x="269616" y="291357"/>
                  <a:pt x="242797" y="291357"/>
                </a:cubicBezTo>
                <a:cubicBezTo>
                  <a:pt x="215978" y="291357"/>
                  <a:pt x="194237" y="269616"/>
                  <a:pt x="194237" y="242797"/>
                </a:cubicBezTo>
                <a:cubicBezTo>
                  <a:pt x="194237" y="215978"/>
                  <a:pt x="215978" y="194238"/>
                  <a:pt x="242797" y="194238"/>
                </a:cubicBezTo>
                <a:close/>
                <a:moveTo>
                  <a:pt x="48560" y="194238"/>
                </a:moveTo>
                <a:cubicBezTo>
                  <a:pt x="75379" y="194238"/>
                  <a:pt x="97119" y="215978"/>
                  <a:pt x="97119" y="242797"/>
                </a:cubicBezTo>
                <a:cubicBezTo>
                  <a:pt x="97119" y="269616"/>
                  <a:pt x="75379" y="291357"/>
                  <a:pt x="48560" y="291357"/>
                </a:cubicBezTo>
                <a:cubicBezTo>
                  <a:pt x="21741" y="291357"/>
                  <a:pt x="0" y="269616"/>
                  <a:pt x="0" y="242797"/>
                </a:cubicBezTo>
                <a:cubicBezTo>
                  <a:pt x="0" y="215978"/>
                  <a:pt x="21741" y="194238"/>
                  <a:pt x="48560" y="194238"/>
                </a:cubicBezTo>
                <a:close/>
                <a:moveTo>
                  <a:pt x="1796695" y="0"/>
                </a:moveTo>
                <a:cubicBezTo>
                  <a:pt x="1823514" y="0"/>
                  <a:pt x="1845255" y="21741"/>
                  <a:pt x="1845255" y="48560"/>
                </a:cubicBezTo>
                <a:cubicBezTo>
                  <a:pt x="1845255" y="75379"/>
                  <a:pt x="1823514" y="97120"/>
                  <a:pt x="1796695" y="97120"/>
                </a:cubicBezTo>
                <a:cubicBezTo>
                  <a:pt x="1769876" y="97120"/>
                  <a:pt x="1748136" y="75379"/>
                  <a:pt x="1748136" y="48560"/>
                </a:cubicBezTo>
                <a:cubicBezTo>
                  <a:pt x="1748136" y="21741"/>
                  <a:pt x="1769876" y="0"/>
                  <a:pt x="1796695" y="0"/>
                </a:cubicBezTo>
                <a:close/>
                <a:moveTo>
                  <a:pt x="1602458" y="0"/>
                </a:moveTo>
                <a:cubicBezTo>
                  <a:pt x="1629277" y="0"/>
                  <a:pt x="1651018" y="21741"/>
                  <a:pt x="1651018" y="48560"/>
                </a:cubicBezTo>
                <a:cubicBezTo>
                  <a:pt x="1651018" y="75379"/>
                  <a:pt x="1629277" y="97120"/>
                  <a:pt x="1602458" y="97120"/>
                </a:cubicBezTo>
                <a:cubicBezTo>
                  <a:pt x="1575639" y="97120"/>
                  <a:pt x="1553898" y="75379"/>
                  <a:pt x="1553898" y="48560"/>
                </a:cubicBezTo>
                <a:cubicBezTo>
                  <a:pt x="1553898" y="21741"/>
                  <a:pt x="1575639" y="0"/>
                  <a:pt x="1602458" y="0"/>
                </a:cubicBezTo>
                <a:close/>
                <a:moveTo>
                  <a:pt x="1408221" y="0"/>
                </a:moveTo>
                <a:cubicBezTo>
                  <a:pt x="1435040" y="0"/>
                  <a:pt x="1456780" y="21741"/>
                  <a:pt x="1456780" y="48560"/>
                </a:cubicBezTo>
                <a:cubicBezTo>
                  <a:pt x="1456780" y="75379"/>
                  <a:pt x="1435040" y="97120"/>
                  <a:pt x="1408221" y="97120"/>
                </a:cubicBezTo>
                <a:cubicBezTo>
                  <a:pt x="1381402" y="97120"/>
                  <a:pt x="1359661" y="75379"/>
                  <a:pt x="1359661" y="48560"/>
                </a:cubicBezTo>
                <a:cubicBezTo>
                  <a:pt x="1359661" y="21741"/>
                  <a:pt x="1381402" y="0"/>
                  <a:pt x="1408221" y="0"/>
                </a:cubicBezTo>
                <a:close/>
                <a:moveTo>
                  <a:pt x="1213983" y="0"/>
                </a:moveTo>
                <a:cubicBezTo>
                  <a:pt x="1240802" y="0"/>
                  <a:pt x="1262543" y="21741"/>
                  <a:pt x="1262543" y="48560"/>
                </a:cubicBezTo>
                <a:cubicBezTo>
                  <a:pt x="1262543" y="75379"/>
                  <a:pt x="1240802" y="97120"/>
                  <a:pt x="1213983" y="97120"/>
                </a:cubicBezTo>
                <a:cubicBezTo>
                  <a:pt x="1187165" y="97120"/>
                  <a:pt x="1165424" y="75379"/>
                  <a:pt x="1165424" y="48560"/>
                </a:cubicBezTo>
                <a:cubicBezTo>
                  <a:pt x="1165424" y="21741"/>
                  <a:pt x="1187165" y="0"/>
                  <a:pt x="1213983" y="0"/>
                </a:cubicBezTo>
                <a:close/>
                <a:moveTo>
                  <a:pt x="1019746" y="0"/>
                </a:moveTo>
                <a:cubicBezTo>
                  <a:pt x="1046565" y="0"/>
                  <a:pt x="1068306" y="21741"/>
                  <a:pt x="1068306" y="48560"/>
                </a:cubicBezTo>
                <a:cubicBezTo>
                  <a:pt x="1068306" y="75379"/>
                  <a:pt x="1046565" y="97120"/>
                  <a:pt x="1019746" y="97120"/>
                </a:cubicBezTo>
                <a:cubicBezTo>
                  <a:pt x="992927" y="97120"/>
                  <a:pt x="971186" y="75379"/>
                  <a:pt x="971186" y="48560"/>
                </a:cubicBezTo>
                <a:cubicBezTo>
                  <a:pt x="971186" y="21741"/>
                  <a:pt x="992927" y="0"/>
                  <a:pt x="1019746" y="0"/>
                </a:cubicBezTo>
                <a:close/>
                <a:moveTo>
                  <a:pt x="825509" y="0"/>
                </a:moveTo>
                <a:cubicBezTo>
                  <a:pt x="852328" y="0"/>
                  <a:pt x="874069" y="21741"/>
                  <a:pt x="874069" y="48560"/>
                </a:cubicBezTo>
                <a:cubicBezTo>
                  <a:pt x="874069" y="75379"/>
                  <a:pt x="852328" y="97120"/>
                  <a:pt x="825509" y="97120"/>
                </a:cubicBezTo>
                <a:cubicBezTo>
                  <a:pt x="798690" y="97120"/>
                  <a:pt x="776949" y="75379"/>
                  <a:pt x="776949" y="48560"/>
                </a:cubicBezTo>
                <a:cubicBezTo>
                  <a:pt x="776949" y="21741"/>
                  <a:pt x="798690" y="0"/>
                  <a:pt x="825509" y="0"/>
                </a:cubicBezTo>
                <a:close/>
                <a:moveTo>
                  <a:pt x="631272" y="0"/>
                </a:moveTo>
                <a:cubicBezTo>
                  <a:pt x="658091" y="0"/>
                  <a:pt x="679831" y="21741"/>
                  <a:pt x="679831" y="48560"/>
                </a:cubicBezTo>
                <a:cubicBezTo>
                  <a:pt x="679831" y="75379"/>
                  <a:pt x="658091" y="97120"/>
                  <a:pt x="631272" y="97120"/>
                </a:cubicBezTo>
                <a:cubicBezTo>
                  <a:pt x="604453" y="97120"/>
                  <a:pt x="582712" y="75379"/>
                  <a:pt x="582712" y="48560"/>
                </a:cubicBezTo>
                <a:cubicBezTo>
                  <a:pt x="582712" y="21741"/>
                  <a:pt x="604453" y="0"/>
                  <a:pt x="631272" y="0"/>
                </a:cubicBezTo>
                <a:close/>
                <a:moveTo>
                  <a:pt x="437034" y="0"/>
                </a:moveTo>
                <a:cubicBezTo>
                  <a:pt x="463853" y="0"/>
                  <a:pt x="485594" y="21741"/>
                  <a:pt x="485594" y="48560"/>
                </a:cubicBezTo>
                <a:cubicBezTo>
                  <a:pt x="485594" y="75379"/>
                  <a:pt x="463853" y="97120"/>
                  <a:pt x="437034" y="97120"/>
                </a:cubicBezTo>
                <a:cubicBezTo>
                  <a:pt x="410215" y="97120"/>
                  <a:pt x="388475" y="75379"/>
                  <a:pt x="388475" y="48560"/>
                </a:cubicBezTo>
                <a:cubicBezTo>
                  <a:pt x="388475" y="21741"/>
                  <a:pt x="410215" y="0"/>
                  <a:pt x="437034" y="0"/>
                </a:cubicBezTo>
                <a:close/>
                <a:moveTo>
                  <a:pt x="242797" y="0"/>
                </a:moveTo>
                <a:cubicBezTo>
                  <a:pt x="269616" y="0"/>
                  <a:pt x="291357" y="21741"/>
                  <a:pt x="291357" y="48560"/>
                </a:cubicBezTo>
                <a:cubicBezTo>
                  <a:pt x="291357" y="75379"/>
                  <a:pt x="269616" y="97120"/>
                  <a:pt x="242797" y="97120"/>
                </a:cubicBezTo>
                <a:cubicBezTo>
                  <a:pt x="215978" y="97120"/>
                  <a:pt x="194237" y="75379"/>
                  <a:pt x="194237" y="48560"/>
                </a:cubicBezTo>
                <a:cubicBezTo>
                  <a:pt x="194237" y="21741"/>
                  <a:pt x="215978" y="0"/>
                  <a:pt x="242797" y="0"/>
                </a:cubicBezTo>
                <a:close/>
                <a:moveTo>
                  <a:pt x="48560" y="0"/>
                </a:moveTo>
                <a:cubicBezTo>
                  <a:pt x="75379" y="0"/>
                  <a:pt x="97119" y="21741"/>
                  <a:pt x="97119" y="48560"/>
                </a:cubicBezTo>
                <a:cubicBezTo>
                  <a:pt x="97119" y="75379"/>
                  <a:pt x="75379" y="97120"/>
                  <a:pt x="48560" y="97120"/>
                </a:cubicBezTo>
                <a:cubicBezTo>
                  <a:pt x="21741" y="97120"/>
                  <a:pt x="0" y="75379"/>
                  <a:pt x="0" y="48560"/>
                </a:cubicBezTo>
                <a:cubicBezTo>
                  <a:pt x="0" y="21741"/>
                  <a:pt x="21741" y="0"/>
                  <a:pt x="48560" y="0"/>
                </a:cubicBezTo>
                <a:close/>
              </a:path>
            </a:pathLst>
          </a:custGeom>
          <a:gradFill flip="none" rotWithShape="1">
            <a:gsLst>
              <a:gs pos="100000">
                <a:schemeClr val="accent1">
                  <a:alpha val="0"/>
                </a:schemeClr>
              </a:gs>
              <a:gs pos="0">
                <a:schemeClr val="accent1">
                  <a:alpha val="1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10" name="文本框 9">
            <a:extLst>
              <a:ext uri="{FF2B5EF4-FFF2-40B4-BE49-F238E27FC236}">
                <a16:creationId xmlns:a16="http://schemas.microsoft.com/office/drawing/2014/main" id="{C46F3207-5932-6045-896D-F5F62E2BB252}"/>
              </a:ext>
            </a:extLst>
          </p:cNvPr>
          <p:cNvSpPr txBox="1"/>
          <p:nvPr/>
        </p:nvSpPr>
        <p:spPr>
          <a:xfrm>
            <a:off x="4972050" y="4031946"/>
            <a:ext cx="6057863" cy="1329595"/>
          </a:xfrm>
          <a:prstGeom prst="rect">
            <a:avLst/>
          </a:prstGeom>
        </p:spPr>
        <p:txBody>
          <a:bodyPr wrap="square" lIns="0" tIns="0" rIns="0" bIns="0" anchor="t">
            <a:spAutoFit/>
          </a:bodyPr>
          <a:lstStyle>
            <a:defPPr>
              <a:defRPr lang="zh-CN"/>
            </a:defPPr>
            <a:lvl1pPr>
              <a:lnSpc>
                <a:spcPct val="90000"/>
              </a:lnSpc>
              <a:spcBef>
                <a:spcPct val="0"/>
              </a:spcBef>
              <a:buNone/>
              <a:defRPr sz="2800">
                <a:gradFill>
                  <a:gsLst>
                    <a:gs pos="0">
                      <a:srgbClr val="E6E6E6"/>
                    </a:gs>
                    <a:gs pos="50000">
                      <a:schemeClr val="bg1"/>
                    </a:gs>
                    <a:gs pos="100000">
                      <a:srgbClr val="899097"/>
                    </a:gs>
                  </a:gsLst>
                  <a:lin ang="5400000" scaled="0"/>
                </a:gradFill>
                <a:latin typeface="+mn-ea"/>
                <a:cs typeface="+mj-cs"/>
              </a:defRPr>
            </a:lvl1pPr>
          </a:lstStyle>
          <a:p>
            <a:pPr marL="0" marR="0" lvl="0" indent="0" algn="r" defTabSz="914400" rtl="0" eaLnBrk="1" fontAlgn="auto" latinLnBrk="0" hangingPunct="1">
              <a:lnSpc>
                <a:spcPct val="90000"/>
              </a:lnSpc>
              <a:spcBef>
                <a:spcPct val="0"/>
              </a:spcBef>
              <a:spcAft>
                <a:spcPts val="0"/>
              </a:spcAft>
              <a:buClrTx/>
              <a:buSzTx/>
              <a:buFontTx/>
              <a:buNone/>
              <a:tabLst/>
              <a:defRPr/>
            </a:pPr>
            <a:r>
              <a:rPr lang="zh-CN" altLang="en-US" sz="4800" dirty="0">
                <a:solidFill>
                  <a:srgbClr val="20466F"/>
                </a:solidFill>
                <a:latin typeface="Arial" panose="020B0604020202020204" pitchFamily="34" charset="0"/>
                <a:ea typeface="黑体" panose="02010609060101010101" pitchFamily="49" charset="-122"/>
                <a:cs typeface="Arial" panose="020B0604020202020204" pitchFamily="34" charset="0"/>
              </a:rPr>
              <a:t>解决方案</a:t>
            </a:r>
            <a:r>
              <a:rPr lang="en-US" altLang="zh-CN" sz="4800" dirty="0">
                <a:solidFill>
                  <a:srgbClr val="20466F"/>
                </a:solidFill>
                <a:latin typeface="Arial" panose="020B0604020202020204" pitchFamily="34" charset="0"/>
                <a:ea typeface="黑体" panose="02010609060101010101" pitchFamily="49" charset="-122"/>
                <a:cs typeface="Arial" panose="020B0604020202020204" pitchFamily="34" charset="0"/>
              </a:rPr>
              <a:t>&amp;</a:t>
            </a:r>
            <a:br>
              <a:rPr lang="en-US" altLang="zh-CN" sz="4800" dirty="0">
                <a:solidFill>
                  <a:srgbClr val="20466F"/>
                </a:solidFill>
                <a:latin typeface="Arial" panose="020B0604020202020204" pitchFamily="34" charset="0"/>
                <a:ea typeface="黑体" panose="02010609060101010101" pitchFamily="49" charset="-122"/>
                <a:cs typeface="Arial" panose="020B0604020202020204" pitchFamily="34" charset="0"/>
              </a:rPr>
            </a:br>
            <a:r>
              <a:rPr lang="zh-CN" altLang="en-US" sz="4800" dirty="0">
                <a:solidFill>
                  <a:srgbClr val="20466F"/>
                </a:solidFill>
                <a:latin typeface="Arial" panose="020B0604020202020204" pitchFamily="34" charset="0"/>
                <a:ea typeface="黑体" panose="02010609060101010101" pitchFamily="49" charset="-122"/>
                <a:cs typeface="Arial" panose="020B0604020202020204" pitchFamily="34" charset="0"/>
              </a:rPr>
              <a:t>行业客户案例</a:t>
            </a:r>
            <a:endParaRPr kumimoji="0" lang="zh-CN" altLang="en-US" sz="4800" b="0" i="0" u="none" strike="noStrike" kern="1200" cap="none" spc="0" normalizeH="0" baseline="0" noProof="0" dirty="0">
              <a:ln>
                <a:noFill/>
              </a:ln>
              <a:solidFill>
                <a:srgbClr val="922B2A"/>
              </a:solidFill>
              <a:effectLst/>
              <a:uLnTx/>
              <a:uFillTx/>
              <a:latin typeface="Arial" panose="020B0604020202020204" pitchFamily="34" charset="0"/>
              <a:ea typeface="黑体" panose="02010609060101010101" pitchFamily="49" charset="-122"/>
              <a:cs typeface="Arial" panose="020B0604020202020204" pitchFamily="34" charset="0"/>
            </a:endParaRPr>
          </a:p>
        </p:txBody>
      </p:sp>
    </p:spTree>
    <p:extLst>
      <p:ext uri="{BB962C8B-B14F-4D97-AF65-F5344CB8AC3E}">
        <p14:creationId xmlns:p14="http://schemas.microsoft.com/office/powerpoint/2010/main" val="296317779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id="{A3A4A5BA-6DE1-4FB2-ABFA-8AC16BDDA2B1}"/>
              </a:ext>
            </a:extLst>
          </p:cNvPr>
          <p:cNvSpPr>
            <a:spLocks noGrp="1"/>
          </p:cNvSpPr>
          <p:nvPr>
            <p:ph type="title"/>
          </p:nvPr>
        </p:nvSpPr>
        <p:spPr>
          <a:xfrm>
            <a:off x="479505" y="213148"/>
            <a:ext cx="9058943" cy="332399"/>
          </a:xfrm>
        </p:spPr>
        <p:txBody>
          <a:bodyPr/>
          <a:lstStyle/>
          <a:p>
            <a:r>
              <a:rPr lang="zh-CN" altLang="en-US" sz="2400" b="1" spc="100" dirty="0">
                <a:solidFill>
                  <a:srgbClr val="043E6F"/>
                </a:solidFill>
                <a:cs typeface="Arial" panose="020B0604020202020204" pitchFamily="34" charset="0"/>
                <a:sym typeface="+mn-ea"/>
              </a:rPr>
              <a:t>案例一</a:t>
            </a:r>
            <a:r>
              <a:rPr lang="en-US" altLang="zh-CN" sz="2400" b="1" spc="100" dirty="0">
                <a:solidFill>
                  <a:srgbClr val="043E6F"/>
                </a:solidFill>
                <a:cs typeface="Arial" panose="020B0604020202020204" pitchFamily="34" charset="0"/>
                <a:sym typeface="+mn-ea"/>
              </a:rPr>
              <a:t>:</a:t>
            </a:r>
            <a:r>
              <a:rPr lang="zh-CN" altLang="en-US" sz="2400" b="1" spc="100" dirty="0">
                <a:solidFill>
                  <a:srgbClr val="043E6F"/>
                </a:solidFill>
                <a:cs typeface="Arial" panose="020B0604020202020204" pitchFamily="34" charset="0"/>
                <a:sym typeface="+mn-ea"/>
              </a:rPr>
              <a:t>手机中框外观检测</a:t>
            </a:r>
            <a:endParaRPr lang="zh-CN" altLang="en-US" sz="2400" b="1" spc="100" dirty="0">
              <a:solidFill>
                <a:srgbClr val="043E6F"/>
              </a:solidFill>
              <a:cs typeface="Arial" panose="020B0604020202020204" pitchFamily="34" charset="0"/>
            </a:endParaRPr>
          </a:p>
        </p:txBody>
      </p:sp>
      <p:sp>
        <p:nvSpPr>
          <p:cNvPr id="10" name="矩形 9">
            <a:extLst>
              <a:ext uri="{FF2B5EF4-FFF2-40B4-BE49-F238E27FC236}">
                <a16:creationId xmlns:a16="http://schemas.microsoft.com/office/drawing/2014/main" id="{A3CF7EE6-F456-4CC5-BA14-A9FA23B6D8EA}"/>
              </a:ext>
            </a:extLst>
          </p:cNvPr>
          <p:cNvSpPr/>
          <p:nvPr/>
        </p:nvSpPr>
        <p:spPr>
          <a:xfrm>
            <a:off x="177026" y="1053920"/>
            <a:ext cx="4157929" cy="2777442"/>
          </a:xfrm>
          <a:prstGeom prst="rect">
            <a:avLst/>
          </a:prstGeom>
          <a:solidFill>
            <a:schemeClr val="bg1">
              <a:lumMod val="85000"/>
            </a:schemeClr>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7800" indent="-177800">
              <a:buFont typeface="Arial" panose="020B0604020202020204" pitchFamily="34" charset="0"/>
              <a:buChar char="•"/>
            </a:pPr>
            <a:endParaRPr kumimoji="1" lang="zh-CN" altLang="en-US" sz="3200" dirty="0">
              <a:solidFill>
                <a:schemeClr val="tx1"/>
              </a:solidFill>
              <a:latin typeface="+mn-ea"/>
              <a:cs typeface="Arial" panose="020B0604020202020204" pitchFamily="34" charset="0"/>
            </a:endParaRPr>
          </a:p>
        </p:txBody>
      </p:sp>
      <p:sp>
        <p:nvSpPr>
          <p:cNvPr id="11" name="矩形 10">
            <a:extLst>
              <a:ext uri="{FF2B5EF4-FFF2-40B4-BE49-F238E27FC236}">
                <a16:creationId xmlns:a16="http://schemas.microsoft.com/office/drawing/2014/main" id="{B55303D9-5F36-43A0-95C2-A746FFF19A07}"/>
              </a:ext>
            </a:extLst>
          </p:cNvPr>
          <p:cNvSpPr/>
          <p:nvPr/>
        </p:nvSpPr>
        <p:spPr>
          <a:xfrm>
            <a:off x="4487355" y="1070641"/>
            <a:ext cx="3570802" cy="400110"/>
          </a:xfrm>
          <a:prstGeom prst="rect">
            <a:avLst/>
          </a:prstGeom>
          <a:solidFill>
            <a:schemeClr val="bg1">
              <a:lumMod val="95000"/>
            </a:schemeClr>
          </a:solidFill>
        </p:spPr>
        <p:txBody>
          <a:bodyPr wrap="none" anchor="b">
            <a:noAutofit/>
          </a:bodyPr>
          <a:lstStyle/>
          <a:p>
            <a:r>
              <a:rPr kumimoji="1" lang="zh-CN" altLang="en-US" sz="2000" dirty="0">
                <a:latin typeface="+mn-ea"/>
                <a:cs typeface="Arial" panose="020B0604020202020204" pitchFamily="34" charset="0"/>
              </a:rPr>
              <a:t>性能指标、参数等：</a:t>
            </a:r>
          </a:p>
        </p:txBody>
      </p:sp>
      <p:sp>
        <p:nvSpPr>
          <p:cNvPr id="12" name="矩形 11">
            <a:extLst>
              <a:ext uri="{FF2B5EF4-FFF2-40B4-BE49-F238E27FC236}">
                <a16:creationId xmlns:a16="http://schemas.microsoft.com/office/drawing/2014/main" id="{34BFBBEE-C7F7-4572-B7D8-5FBDA3F956D2}"/>
              </a:ext>
            </a:extLst>
          </p:cNvPr>
          <p:cNvSpPr/>
          <p:nvPr/>
        </p:nvSpPr>
        <p:spPr>
          <a:xfrm>
            <a:off x="4505604" y="1612981"/>
            <a:ext cx="3553030" cy="2218387"/>
          </a:xfrm>
          <a:prstGeom prst="rect">
            <a:avLst/>
          </a:prstGeom>
          <a:solidFill>
            <a:schemeClr val="bg1">
              <a:lumMod val="95000"/>
            </a:schemeClr>
          </a:solidFill>
        </p:spPr>
        <p:txBody>
          <a:bodyPr wrap="square">
            <a:noAutofit/>
          </a:bodyPr>
          <a:lstStyle/>
          <a:p>
            <a:pPr marL="285750" indent="-285750" algn="l">
              <a:buClrTx/>
              <a:buSzTx/>
              <a:buFont typeface="Arial" panose="020B0604020202020204" pitchFamily="34" charset="0"/>
              <a:buChar char="•"/>
            </a:pPr>
            <a:r>
              <a:rPr kumimoji="1" lang="zh-CN" altLang="en-US" sz="1600" dirty="0">
                <a:latin typeface="+mn-ea"/>
                <a:cs typeface="Arial" panose="020B0604020202020204" pitchFamily="34" charset="0"/>
                <a:sym typeface="+mn-ea"/>
              </a:rPr>
              <a:t>产能：1200PCS/H</a:t>
            </a:r>
          </a:p>
          <a:p>
            <a:pPr marL="285750" indent="-285750" algn="l">
              <a:buClrTx/>
              <a:buSzTx/>
              <a:buFont typeface="Arial" panose="020B0604020202020204" pitchFamily="34" charset="0"/>
              <a:buChar char="•"/>
            </a:pPr>
            <a:r>
              <a:rPr kumimoji="1" lang="zh-CN" altLang="en-US" sz="1600" dirty="0">
                <a:latin typeface="+mn-ea"/>
                <a:cs typeface="Arial" panose="020B0604020202020204" pitchFamily="34" charset="0"/>
                <a:sym typeface="+mn-ea"/>
              </a:rPr>
              <a:t>过杀率：5%</a:t>
            </a:r>
          </a:p>
          <a:p>
            <a:pPr marL="285750" indent="-285750" algn="l">
              <a:buClrTx/>
              <a:buSzTx/>
              <a:buFont typeface="Arial" panose="020B0604020202020204" pitchFamily="34" charset="0"/>
              <a:buChar char="•"/>
            </a:pPr>
            <a:r>
              <a:rPr kumimoji="1" lang="zh-CN" altLang="en-US" sz="1600" dirty="0">
                <a:latin typeface="+mn-ea"/>
                <a:cs typeface="Arial" panose="020B0604020202020204" pitchFamily="34" charset="0"/>
                <a:sym typeface="+mn-ea"/>
              </a:rPr>
              <a:t>漏检率：0.05%</a:t>
            </a:r>
          </a:p>
          <a:p>
            <a:pPr marL="285750" indent="-285750" algn="l">
              <a:buClrTx/>
              <a:buSzTx/>
              <a:buFont typeface="Arial" panose="020B0604020202020204" pitchFamily="34" charset="0"/>
              <a:buChar char="•"/>
            </a:pPr>
            <a:r>
              <a:rPr kumimoji="1" lang="zh-CN" altLang="en-US" sz="1600" dirty="0">
                <a:latin typeface="+mn-ea"/>
                <a:cs typeface="Arial" panose="020B0604020202020204" pitchFamily="34" charset="0"/>
                <a:sym typeface="+mn-ea"/>
              </a:rPr>
              <a:t>ROI预估：1人+1机=4人</a:t>
            </a:r>
          </a:p>
          <a:p>
            <a:pPr marL="285750" indent="-285750" algn="l">
              <a:buClrTx/>
              <a:buSzTx/>
              <a:buFont typeface="Arial" panose="020B0604020202020204" pitchFamily="34" charset="0"/>
              <a:buChar char="•"/>
            </a:pPr>
            <a:r>
              <a:rPr kumimoji="1" lang="zh-CN" altLang="en-US" sz="1600" dirty="0">
                <a:latin typeface="+mn-ea"/>
                <a:cs typeface="Arial" panose="020B0604020202020204" pitchFamily="34" charset="0"/>
                <a:sym typeface="+mn-ea"/>
              </a:rPr>
              <a:t>适配多种材质产品</a:t>
            </a:r>
            <a:endParaRPr kumimoji="1" lang="zh-CN" altLang="en-US" sz="1600" dirty="0">
              <a:latin typeface="+mn-ea"/>
              <a:cs typeface="Arial" panose="020B0604020202020204" pitchFamily="34" charset="0"/>
            </a:endParaRPr>
          </a:p>
          <a:p>
            <a:pPr indent="0">
              <a:buFont typeface="Arial" panose="020B0604020202020204" pitchFamily="34" charset="0"/>
              <a:buNone/>
            </a:pPr>
            <a:endParaRPr kumimoji="1" lang="en-US" altLang="zh-CN" sz="1600" dirty="0">
              <a:latin typeface="+mn-ea"/>
              <a:cs typeface="Arial" panose="020B0604020202020204" pitchFamily="34" charset="0"/>
              <a:sym typeface="+mn-ea"/>
            </a:endParaRPr>
          </a:p>
          <a:p>
            <a:pPr marL="177800" indent="-177800">
              <a:buFont typeface="Arial" panose="020B0604020202020204" pitchFamily="34" charset="0"/>
              <a:buChar char="•"/>
            </a:pPr>
            <a:endParaRPr kumimoji="1" lang="zh-CN" altLang="en-US" sz="1600" dirty="0">
              <a:latin typeface="+mn-ea"/>
              <a:cs typeface="Arial" panose="020B0604020202020204" pitchFamily="34" charset="0"/>
              <a:sym typeface="+mn-ea"/>
            </a:endParaRPr>
          </a:p>
        </p:txBody>
      </p:sp>
      <p:cxnSp>
        <p:nvCxnSpPr>
          <p:cNvPr id="13" name="直线连接符 9">
            <a:extLst>
              <a:ext uri="{FF2B5EF4-FFF2-40B4-BE49-F238E27FC236}">
                <a16:creationId xmlns:a16="http://schemas.microsoft.com/office/drawing/2014/main" id="{5B6C8573-22B8-45E0-B985-A3186673E590}"/>
              </a:ext>
            </a:extLst>
          </p:cNvPr>
          <p:cNvCxnSpPr/>
          <p:nvPr/>
        </p:nvCxnSpPr>
        <p:spPr>
          <a:xfrm>
            <a:off x="4503698" y="1470751"/>
            <a:ext cx="3553031" cy="0"/>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4" name="矩形 13">
            <a:extLst>
              <a:ext uri="{FF2B5EF4-FFF2-40B4-BE49-F238E27FC236}">
                <a16:creationId xmlns:a16="http://schemas.microsoft.com/office/drawing/2014/main" id="{14BD13A5-F835-4C6B-9EE1-A59253996FEB}"/>
              </a:ext>
            </a:extLst>
          </p:cNvPr>
          <p:cNvSpPr/>
          <p:nvPr/>
        </p:nvSpPr>
        <p:spPr>
          <a:xfrm>
            <a:off x="8209128" y="1053920"/>
            <a:ext cx="3691545" cy="400110"/>
          </a:xfrm>
          <a:prstGeom prst="rect">
            <a:avLst/>
          </a:prstGeom>
          <a:solidFill>
            <a:schemeClr val="bg1">
              <a:lumMod val="95000"/>
            </a:schemeClr>
          </a:solidFill>
        </p:spPr>
        <p:txBody>
          <a:bodyPr wrap="none" anchor="b">
            <a:noAutofit/>
          </a:bodyPr>
          <a:lstStyle/>
          <a:p>
            <a:r>
              <a:rPr kumimoji="1" lang="zh-CN" altLang="en-US" sz="2000" dirty="0">
                <a:latin typeface="+mn-ea"/>
                <a:cs typeface="Arial" panose="020B0604020202020204" pitchFamily="34" charset="0"/>
              </a:rPr>
              <a:t>适用场景：</a:t>
            </a:r>
          </a:p>
        </p:txBody>
      </p:sp>
      <p:sp>
        <p:nvSpPr>
          <p:cNvPr id="15" name="矩形 14">
            <a:extLst>
              <a:ext uri="{FF2B5EF4-FFF2-40B4-BE49-F238E27FC236}">
                <a16:creationId xmlns:a16="http://schemas.microsoft.com/office/drawing/2014/main" id="{24BDC9FC-559E-4840-BB25-EA936ACD3A6D}"/>
              </a:ext>
            </a:extLst>
          </p:cNvPr>
          <p:cNvSpPr/>
          <p:nvPr/>
        </p:nvSpPr>
        <p:spPr>
          <a:xfrm>
            <a:off x="8209129" y="1612981"/>
            <a:ext cx="3691545" cy="2218387"/>
          </a:xfrm>
          <a:prstGeom prst="rect">
            <a:avLst/>
          </a:prstGeom>
          <a:solidFill>
            <a:schemeClr val="bg1">
              <a:lumMod val="95000"/>
            </a:schemeClr>
          </a:solidFill>
        </p:spPr>
        <p:txBody>
          <a:bodyPr wrap="square">
            <a:noAutofit/>
          </a:bodyPr>
          <a:lstStyle/>
          <a:p>
            <a:pPr marL="177800" indent="-177800">
              <a:buFont typeface="Arial" panose="020B0604020202020204" pitchFamily="34" charset="0"/>
              <a:buChar char="•"/>
            </a:pPr>
            <a:r>
              <a:rPr kumimoji="1" lang="zh-CN" altLang="en-US" sz="1600" dirty="0">
                <a:latin typeface="+mn-ea"/>
                <a:cs typeface="Arial" panose="020B0604020202020204" pitchFamily="34" charset="0"/>
              </a:rPr>
              <a:t>手机中框检测</a:t>
            </a:r>
          </a:p>
          <a:p>
            <a:pPr marL="177800" indent="-177800">
              <a:buFont typeface="Arial" panose="020B0604020202020204" pitchFamily="34" charset="0"/>
              <a:buChar char="•"/>
            </a:pPr>
            <a:r>
              <a:rPr kumimoji="1" lang="zh-CN" altLang="en-US" sz="1600" dirty="0">
                <a:latin typeface="+mn-ea"/>
                <a:cs typeface="Arial" panose="020B0604020202020204" pitchFamily="34" charset="0"/>
              </a:rPr>
              <a:t>其它类似零件外观检测</a:t>
            </a:r>
          </a:p>
          <a:p>
            <a:pPr indent="0">
              <a:buFont typeface="Arial" panose="020B0604020202020204" pitchFamily="34" charset="0"/>
              <a:buNone/>
            </a:pPr>
            <a:endParaRPr kumimoji="1" lang="zh-CN" altLang="en-US" sz="1600" dirty="0">
              <a:latin typeface="+mn-ea"/>
              <a:cs typeface="Arial" panose="020B0604020202020204" pitchFamily="34" charset="0"/>
            </a:endParaRPr>
          </a:p>
        </p:txBody>
      </p:sp>
      <p:cxnSp>
        <p:nvCxnSpPr>
          <p:cNvPr id="16" name="直线连接符 12">
            <a:extLst>
              <a:ext uri="{FF2B5EF4-FFF2-40B4-BE49-F238E27FC236}">
                <a16:creationId xmlns:a16="http://schemas.microsoft.com/office/drawing/2014/main" id="{3B0476B3-2642-4517-9A6A-D32917EFCFF1}"/>
              </a:ext>
            </a:extLst>
          </p:cNvPr>
          <p:cNvCxnSpPr/>
          <p:nvPr/>
        </p:nvCxnSpPr>
        <p:spPr>
          <a:xfrm>
            <a:off x="8209129" y="1470751"/>
            <a:ext cx="3691545" cy="0"/>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7" name="矩形 16">
            <a:extLst>
              <a:ext uri="{FF2B5EF4-FFF2-40B4-BE49-F238E27FC236}">
                <a16:creationId xmlns:a16="http://schemas.microsoft.com/office/drawing/2014/main" id="{598847E2-A752-438F-B08D-509764F823D0}"/>
              </a:ext>
            </a:extLst>
          </p:cNvPr>
          <p:cNvSpPr/>
          <p:nvPr/>
        </p:nvSpPr>
        <p:spPr>
          <a:xfrm>
            <a:off x="4510642" y="4037660"/>
            <a:ext cx="7396974" cy="1753537"/>
          </a:xfrm>
          <a:prstGeom prst="rect">
            <a:avLst/>
          </a:prstGeom>
          <a:solidFill>
            <a:schemeClr val="bg1">
              <a:lumMod val="95000"/>
            </a:schemeClr>
          </a:solidFill>
        </p:spPr>
        <p:txBody>
          <a:bodyPr wrap="square">
            <a:noAutofit/>
          </a:bodyPr>
          <a:lstStyle/>
          <a:p>
            <a:pPr fontAlgn="auto">
              <a:lnSpc>
                <a:spcPct val="100000"/>
              </a:lnSpc>
              <a:spcAft>
                <a:spcPts val="600"/>
              </a:spcAft>
            </a:pPr>
            <a:r>
              <a:rPr kumimoji="1" lang="zh-CN" altLang="en-US" sz="1600" dirty="0">
                <a:solidFill>
                  <a:srgbClr val="043E6F"/>
                </a:solidFill>
                <a:latin typeface="+mn-ea"/>
                <a:cs typeface="Arial" panose="020B0604020202020204" pitchFamily="34" charset="0"/>
              </a:rPr>
              <a:t>设备技术特点：</a:t>
            </a:r>
          </a:p>
          <a:p>
            <a:pPr fontAlgn="auto">
              <a:lnSpc>
                <a:spcPct val="100000"/>
              </a:lnSpc>
              <a:spcAft>
                <a:spcPts val="600"/>
              </a:spcAft>
            </a:pPr>
            <a:r>
              <a:rPr kumimoji="1" lang="zh-CN" altLang="en-US" sz="1600" dirty="0">
                <a:solidFill>
                  <a:srgbClr val="043E6F"/>
                </a:solidFill>
                <a:latin typeface="+mn-ea"/>
                <a:cs typeface="Arial" panose="020B0604020202020204" pitchFamily="34" charset="0"/>
              </a:rPr>
              <a:t>检测手机边框的压伤，碰伤，划伤，擦伤和白点；</a:t>
            </a:r>
            <a:endParaRPr kumimoji="1" lang="zh-CN" altLang="en-US" sz="1600" dirty="0">
              <a:solidFill>
                <a:srgbClr val="043E6F"/>
              </a:solidFill>
              <a:latin typeface="+mn-ea"/>
              <a:cs typeface="Arial" panose="020B0604020202020204" pitchFamily="34" charset="0"/>
              <a:sym typeface="+mn-ea"/>
            </a:endParaRPr>
          </a:p>
          <a:p>
            <a:pPr fontAlgn="auto">
              <a:lnSpc>
                <a:spcPct val="100000"/>
              </a:lnSpc>
              <a:spcAft>
                <a:spcPts val="600"/>
              </a:spcAft>
            </a:pPr>
            <a:r>
              <a:rPr kumimoji="1" lang="zh-CN" altLang="en-US" sz="1600" dirty="0">
                <a:solidFill>
                  <a:srgbClr val="043E6F"/>
                </a:solidFill>
                <a:latin typeface="+mn-ea"/>
                <a:cs typeface="Arial" panose="020B0604020202020204" pitchFamily="34" charset="0"/>
              </a:rPr>
              <a:t>兼容多种产品尺寸规格；</a:t>
            </a:r>
          </a:p>
          <a:p>
            <a:pPr fontAlgn="auto">
              <a:lnSpc>
                <a:spcPct val="100000"/>
              </a:lnSpc>
              <a:spcAft>
                <a:spcPts val="600"/>
              </a:spcAft>
            </a:pPr>
            <a:r>
              <a:rPr kumimoji="1" lang="en-US" altLang="zh-CN" sz="1600" dirty="0">
                <a:solidFill>
                  <a:srgbClr val="043E6F"/>
                </a:solidFill>
                <a:latin typeface="+mn-ea"/>
                <a:cs typeface="Arial" panose="020B0604020202020204" pitchFamily="34" charset="0"/>
              </a:rPr>
              <a:t>AI</a:t>
            </a:r>
            <a:r>
              <a:rPr kumimoji="1" lang="zh-CN" altLang="en-US" sz="1600" dirty="0">
                <a:solidFill>
                  <a:srgbClr val="043E6F"/>
                </a:solidFill>
                <a:latin typeface="+mn-ea"/>
                <a:cs typeface="Arial" panose="020B0604020202020204" pitchFamily="34" charset="0"/>
              </a:rPr>
              <a:t>算法，准确识别不良品，具有自学习功能。</a:t>
            </a:r>
          </a:p>
          <a:p>
            <a:pPr fontAlgn="auto">
              <a:lnSpc>
                <a:spcPct val="100000"/>
              </a:lnSpc>
              <a:spcAft>
                <a:spcPts val="600"/>
              </a:spcAft>
            </a:pPr>
            <a:r>
              <a:rPr kumimoji="1" lang="zh-CN" altLang="en-US" sz="1600" dirty="0">
                <a:solidFill>
                  <a:srgbClr val="043E6F"/>
                </a:solidFill>
                <a:latin typeface="+mn-ea"/>
                <a:cs typeface="Arial" panose="020B0604020202020204" pitchFamily="34" charset="0"/>
                <a:sym typeface="+mn-ea"/>
              </a:rPr>
              <a:t>提高检测效率和准确性，降低了瑕疵产品流入后端的风险。</a:t>
            </a:r>
            <a:endParaRPr kumimoji="1" lang="zh-CN" altLang="en-US" sz="1600" dirty="0">
              <a:solidFill>
                <a:srgbClr val="043E6F"/>
              </a:solidFill>
              <a:latin typeface="+mn-ea"/>
              <a:cs typeface="Arial" panose="020B0604020202020204" pitchFamily="34" charset="0"/>
            </a:endParaRPr>
          </a:p>
          <a:p>
            <a:pPr fontAlgn="auto">
              <a:lnSpc>
                <a:spcPct val="100000"/>
              </a:lnSpc>
              <a:spcAft>
                <a:spcPts val="600"/>
              </a:spcAft>
            </a:pPr>
            <a:endParaRPr kumimoji="1" lang="zh-CN" altLang="en-US" sz="1600" dirty="0">
              <a:solidFill>
                <a:srgbClr val="043E6F"/>
              </a:solidFill>
              <a:latin typeface="+mn-ea"/>
              <a:cs typeface="Arial" panose="020B0604020202020204" pitchFamily="34" charset="0"/>
            </a:endParaRPr>
          </a:p>
          <a:p>
            <a:pPr>
              <a:lnSpc>
                <a:spcPts val="2560"/>
              </a:lnSpc>
              <a:spcAft>
                <a:spcPts val="600"/>
              </a:spcAft>
            </a:pPr>
            <a:endParaRPr kumimoji="1" lang="zh-CN" altLang="en-US" dirty="0">
              <a:solidFill>
                <a:srgbClr val="043E6F"/>
              </a:solidFill>
              <a:latin typeface="+mn-ea"/>
              <a:cs typeface="Arial" panose="020B0604020202020204" pitchFamily="34" charset="0"/>
            </a:endParaRPr>
          </a:p>
          <a:p>
            <a:pPr>
              <a:lnSpc>
                <a:spcPts val="2560"/>
              </a:lnSpc>
              <a:spcAft>
                <a:spcPts val="600"/>
              </a:spcAft>
            </a:pPr>
            <a:endParaRPr kumimoji="1" lang="zh-CN" altLang="en-US" dirty="0">
              <a:solidFill>
                <a:srgbClr val="043E6F"/>
              </a:solidFill>
              <a:latin typeface="+mn-ea"/>
              <a:cs typeface="Arial" panose="020B0604020202020204" pitchFamily="34" charset="0"/>
            </a:endParaRPr>
          </a:p>
        </p:txBody>
      </p:sp>
      <p:sp>
        <p:nvSpPr>
          <p:cNvPr id="18" name="矩形 17">
            <a:extLst>
              <a:ext uri="{FF2B5EF4-FFF2-40B4-BE49-F238E27FC236}">
                <a16:creationId xmlns:a16="http://schemas.microsoft.com/office/drawing/2014/main" id="{24894AF0-A317-4BF5-9768-20D7ABAA76E6}"/>
              </a:ext>
            </a:extLst>
          </p:cNvPr>
          <p:cNvSpPr/>
          <p:nvPr/>
        </p:nvSpPr>
        <p:spPr>
          <a:xfrm>
            <a:off x="177026" y="4037872"/>
            <a:ext cx="4157929" cy="1753537"/>
          </a:xfrm>
          <a:prstGeom prst="rect">
            <a:avLst/>
          </a:prstGeom>
          <a:solidFill>
            <a:schemeClr val="bg1">
              <a:lumMod val="95000"/>
            </a:schemeClr>
          </a:solidFill>
        </p:spPr>
        <p:txBody>
          <a:bodyPr wrap="square">
            <a:noAutofit/>
          </a:bodyPr>
          <a:lstStyle/>
          <a:p>
            <a:r>
              <a:rPr kumimoji="1" lang="zh-CN" altLang="en-US" dirty="0">
                <a:latin typeface="+mn-ea"/>
                <a:cs typeface="Arial" panose="020B0604020202020204" pitchFamily="34" charset="0"/>
              </a:rPr>
              <a:t>软件：</a:t>
            </a:r>
            <a:r>
              <a:rPr kumimoji="1" lang="en-US" altLang="zh-CN" dirty="0">
                <a:latin typeface="+mn-ea"/>
                <a:cs typeface="Arial" panose="020B0604020202020204" pitchFamily="34" charset="0"/>
              </a:rPr>
              <a:t>Vimo</a:t>
            </a:r>
          </a:p>
          <a:p>
            <a:endParaRPr kumimoji="1" lang="en-US" altLang="zh-CN" dirty="0">
              <a:latin typeface="+mn-ea"/>
              <a:cs typeface="Arial" panose="020B0604020202020204" pitchFamily="34" charset="0"/>
            </a:endParaRPr>
          </a:p>
          <a:p>
            <a:r>
              <a:rPr kumimoji="1" lang="zh-CN" altLang="en-US" dirty="0">
                <a:latin typeface="+mn-ea"/>
                <a:cs typeface="Arial" panose="020B0604020202020204" pitchFamily="34" charset="0"/>
              </a:rPr>
              <a:t>硬件：</a:t>
            </a:r>
            <a:r>
              <a:rPr kumimoji="1" lang="en-US" altLang="zh-CN" dirty="0">
                <a:latin typeface="+mn-ea"/>
                <a:cs typeface="Arial" panose="020B0604020202020204" pitchFamily="34" charset="0"/>
              </a:rPr>
              <a:t>4</a:t>
            </a:r>
            <a:r>
              <a:rPr kumimoji="1" lang="zh-CN" altLang="en-US" dirty="0">
                <a:latin typeface="+mn-ea"/>
                <a:cs typeface="Arial" panose="020B0604020202020204" pitchFamily="34" charset="0"/>
              </a:rPr>
              <a:t>相机</a:t>
            </a:r>
            <a:r>
              <a:rPr kumimoji="1" lang="en-US" altLang="zh-CN" dirty="0">
                <a:latin typeface="+mn-ea"/>
                <a:cs typeface="Arial" panose="020B0604020202020204" pitchFamily="34" charset="0"/>
              </a:rPr>
              <a:t>+4</a:t>
            </a:r>
            <a:r>
              <a:rPr kumimoji="1" lang="zh-CN" altLang="en-US" dirty="0">
                <a:latin typeface="+mn-ea"/>
                <a:cs typeface="Arial" panose="020B0604020202020204" pitchFamily="34" charset="0"/>
              </a:rPr>
              <a:t>镜头</a:t>
            </a:r>
            <a:r>
              <a:rPr kumimoji="1" lang="en-US" altLang="zh-CN" dirty="0">
                <a:latin typeface="+mn-ea"/>
                <a:cs typeface="Arial" panose="020B0604020202020204" pitchFamily="34" charset="0"/>
              </a:rPr>
              <a:t>+8</a:t>
            </a:r>
            <a:r>
              <a:rPr kumimoji="1" lang="zh-CN" altLang="en-US" dirty="0">
                <a:latin typeface="+mn-ea"/>
                <a:cs typeface="Arial" panose="020B0604020202020204" pitchFamily="34" charset="0"/>
              </a:rPr>
              <a:t>面光源</a:t>
            </a:r>
          </a:p>
          <a:p>
            <a:r>
              <a:rPr kumimoji="1" lang="en-US" altLang="zh-CN" dirty="0">
                <a:latin typeface="+mn-ea"/>
                <a:cs typeface="Arial" panose="020B0604020202020204" pitchFamily="34" charset="0"/>
              </a:rPr>
              <a:t>        +</a:t>
            </a:r>
            <a:r>
              <a:rPr kumimoji="1" lang="zh-CN" altLang="en-US" dirty="0">
                <a:latin typeface="+mn-ea"/>
                <a:cs typeface="Arial" panose="020B0604020202020204" pitchFamily="34" charset="0"/>
              </a:rPr>
              <a:t>柔性手机边框检测机构</a:t>
            </a:r>
          </a:p>
        </p:txBody>
      </p:sp>
      <p:pic>
        <p:nvPicPr>
          <p:cNvPr id="19" name="Picture 2">
            <a:extLst>
              <a:ext uri="{FF2B5EF4-FFF2-40B4-BE49-F238E27FC236}">
                <a16:creationId xmlns:a16="http://schemas.microsoft.com/office/drawing/2014/main" id="{E992D078-3014-40AD-B103-43AB30C5620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7156" y="1500245"/>
            <a:ext cx="2018834" cy="18847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 name="Picture 4">
            <a:extLst>
              <a:ext uri="{FF2B5EF4-FFF2-40B4-BE49-F238E27FC236}">
                <a16:creationId xmlns:a16="http://schemas.microsoft.com/office/drawing/2014/main" id="{B7B35A76-341E-40D1-A3E5-D541A8B3C6E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144306" y="1502063"/>
            <a:ext cx="2115165" cy="18829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 name="图片 20" descr="IMG_20210707_143310">
            <a:extLst>
              <a:ext uri="{FF2B5EF4-FFF2-40B4-BE49-F238E27FC236}">
                <a16:creationId xmlns:a16="http://schemas.microsoft.com/office/drawing/2014/main" id="{33ACB34C-F09B-4706-9409-565C26200608}"/>
              </a:ext>
            </a:extLst>
          </p:cNvPr>
          <p:cNvPicPr>
            <a:picLocks noChangeAspect="1"/>
          </p:cNvPicPr>
          <p:nvPr/>
        </p:nvPicPr>
        <p:blipFill>
          <a:blip r:embed="rId5"/>
          <a:srcRect l="13408" t="8500" r="9151" b="29198"/>
          <a:stretch>
            <a:fillRect/>
          </a:stretch>
        </p:blipFill>
        <p:spPr>
          <a:xfrm rot="5400000">
            <a:off x="7896933" y="2610144"/>
            <a:ext cx="1496144" cy="744959"/>
          </a:xfrm>
          <a:prstGeom prst="rect">
            <a:avLst/>
          </a:prstGeom>
        </p:spPr>
      </p:pic>
      <p:pic>
        <p:nvPicPr>
          <p:cNvPr id="22" name="图片 21">
            <a:extLst>
              <a:ext uri="{FF2B5EF4-FFF2-40B4-BE49-F238E27FC236}">
                <a16:creationId xmlns:a16="http://schemas.microsoft.com/office/drawing/2014/main" id="{99B9559E-59AC-4FD5-9E65-8A055A5304FC}"/>
              </a:ext>
            </a:extLst>
          </p:cNvPr>
          <p:cNvPicPr>
            <a:picLocks noChangeAspect="1"/>
          </p:cNvPicPr>
          <p:nvPr/>
        </p:nvPicPr>
        <p:blipFill>
          <a:blip r:embed="rId6"/>
          <a:stretch>
            <a:fillRect/>
          </a:stretch>
        </p:blipFill>
        <p:spPr>
          <a:xfrm>
            <a:off x="9037955" y="2454910"/>
            <a:ext cx="1144905" cy="950595"/>
          </a:xfrm>
          <a:prstGeom prst="rect">
            <a:avLst/>
          </a:prstGeom>
        </p:spPr>
      </p:pic>
      <p:grpSp>
        <p:nvGrpSpPr>
          <p:cNvPr id="23" name="组合 22">
            <a:extLst>
              <a:ext uri="{FF2B5EF4-FFF2-40B4-BE49-F238E27FC236}">
                <a16:creationId xmlns:a16="http://schemas.microsoft.com/office/drawing/2014/main" id="{910B5EEE-545C-40D7-A50A-6D3AE003F81A}"/>
              </a:ext>
            </a:extLst>
          </p:cNvPr>
          <p:cNvGrpSpPr/>
          <p:nvPr/>
        </p:nvGrpSpPr>
        <p:grpSpPr>
          <a:xfrm>
            <a:off x="10203762" y="2362726"/>
            <a:ext cx="1238218" cy="1075303"/>
            <a:chOff x="10730" y="3801"/>
            <a:chExt cx="4578" cy="3601"/>
          </a:xfrm>
        </p:grpSpPr>
        <p:pic>
          <p:nvPicPr>
            <p:cNvPr id="24" name="图片 23">
              <a:extLst>
                <a:ext uri="{FF2B5EF4-FFF2-40B4-BE49-F238E27FC236}">
                  <a16:creationId xmlns:a16="http://schemas.microsoft.com/office/drawing/2014/main" id="{6C5F40E9-D41E-4B22-ADBF-B82AB71A21EB}"/>
                </a:ext>
              </a:extLst>
            </p:cNvPr>
            <p:cNvPicPr>
              <a:picLocks noChangeAspect="1"/>
            </p:cNvPicPr>
            <p:nvPr/>
          </p:nvPicPr>
          <p:blipFill>
            <a:blip r:embed="rId7"/>
            <a:stretch>
              <a:fillRect/>
            </a:stretch>
          </p:blipFill>
          <p:spPr>
            <a:xfrm>
              <a:off x="10899" y="4043"/>
              <a:ext cx="3990" cy="3359"/>
            </a:xfrm>
            <a:prstGeom prst="rect">
              <a:avLst/>
            </a:prstGeom>
          </p:spPr>
        </p:pic>
        <p:cxnSp>
          <p:nvCxnSpPr>
            <p:cNvPr id="25" name="直接箭头连接符 24">
              <a:extLst>
                <a:ext uri="{FF2B5EF4-FFF2-40B4-BE49-F238E27FC236}">
                  <a16:creationId xmlns:a16="http://schemas.microsoft.com/office/drawing/2014/main" id="{FE73D470-455B-4810-A072-36DCE81FFF71}"/>
                </a:ext>
              </a:extLst>
            </p:cNvPr>
            <p:cNvCxnSpPr/>
            <p:nvPr/>
          </p:nvCxnSpPr>
          <p:spPr>
            <a:xfrm>
              <a:off x="10730" y="4964"/>
              <a:ext cx="94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6" name="直接箭头连接符 25">
              <a:extLst>
                <a:ext uri="{FF2B5EF4-FFF2-40B4-BE49-F238E27FC236}">
                  <a16:creationId xmlns:a16="http://schemas.microsoft.com/office/drawing/2014/main" id="{94EA3CD3-2E04-4480-9FEC-E317DDCED82B}"/>
                </a:ext>
              </a:extLst>
            </p:cNvPr>
            <p:cNvCxnSpPr/>
            <p:nvPr/>
          </p:nvCxnSpPr>
          <p:spPr>
            <a:xfrm>
              <a:off x="10917" y="4249"/>
              <a:ext cx="759" cy="526"/>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7" name="直接箭头连接符 26">
              <a:extLst>
                <a:ext uri="{FF2B5EF4-FFF2-40B4-BE49-F238E27FC236}">
                  <a16:creationId xmlns:a16="http://schemas.microsoft.com/office/drawing/2014/main" id="{C2F9BDD8-E65E-49F4-A31B-8A0925515D89}"/>
                </a:ext>
              </a:extLst>
            </p:cNvPr>
            <p:cNvCxnSpPr/>
            <p:nvPr/>
          </p:nvCxnSpPr>
          <p:spPr>
            <a:xfrm flipH="1">
              <a:off x="11876" y="3801"/>
              <a:ext cx="6" cy="78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28" name="文本框 27">
              <a:extLst>
                <a:ext uri="{FF2B5EF4-FFF2-40B4-BE49-F238E27FC236}">
                  <a16:creationId xmlns:a16="http://schemas.microsoft.com/office/drawing/2014/main" id="{A3EED7C0-E0C9-4FF7-A905-95FC5ADAE082}"/>
                </a:ext>
              </a:extLst>
            </p:cNvPr>
            <p:cNvSpPr txBox="1"/>
            <p:nvPr/>
          </p:nvSpPr>
          <p:spPr>
            <a:xfrm>
              <a:off x="12458" y="3844"/>
              <a:ext cx="2850" cy="1335"/>
            </a:xfrm>
            <a:prstGeom prst="rect">
              <a:avLst/>
            </a:prstGeom>
            <a:noFill/>
          </p:spPr>
          <p:txBody>
            <a:bodyPr wrap="square" rtlCol="0">
              <a:spAutoFit/>
            </a:bodyPr>
            <a:lstStyle/>
            <a:p>
              <a:r>
                <a:rPr lang="zh-CN" altLang="en-US" sz="1000" dirty="0">
                  <a:solidFill>
                    <a:srgbClr val="FF0000"/>
                  </a:solidFill>
                  <a:latin typeface="+mn-ea"/>
                </a:rPr>
                <a:t>棱边及高光面</a:t>
              </a:r>
            </a:p>
          </p:txBody>
        </p:sp>
      </p:grpSp>
    </p:spTree>
    <p:extLst>
      <p:ext uri="{BB962C8B-B14F-4D97-AF65-F5344CB8AC3E}">
        <p14:creationId xmlns:p14="http://schemas.microsoft.com/office/powerpoint/2010/main" val="1143780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id="{A3A4A5BA-6DE1-4FB2-ABFA-8AC16BDDA2B1}"/>
              </a:ext>
            </a:extLst>
          </p:cNvPr>
          <p:cNvSpPr>
            <a:spLocks noGrp="1"/>
          </p:cNvSpPr>
          <p:nvPr>
            <p:ph type="title"/>
          </p:nvPr>
        </p:nvSpPr>
        <p:spPr>
          <a:xfrm>
            <a:off x="479505" y="213149"/>
            <a:ext cx="9058943" cy="332399"/>
          </a:xfrm>
        </p:spPr>
        <p:txBody>
          <a:bodyPr/>
          <a:lstStyle/>
          <a:p>
            <a:r>
              <a:rPr lang="zh-CN" altLang="en-US" sz="2400" b="1" spc="100" dirty="0">
                <a:solidFill>
                  <a:srgbClr val="043E6F"/>
                </a:solidFill>
                <a:cs typeface="Arial" panose="020B0604020202020204" pitchFamily="34" charset="0"/>
              </a:rPr>
              <a:t>案例二</a:t>
            </a:r>
            <a:r>
              <a:rPr lang="en-US" altLang="zh-CN" sz="2400" b="1" spc="100" dirty="0">
                <a:solidFill>
                  <a:srgbClr val="043E6F"/>
                </a:solidFill>
                <a:cs typeface="Arial" panose="020B0604020202020204" pitchFamily="34" charset="0"/>
              </a:rPr>
              <a:t>:</a:t>
            </a:r>
            <a:r>
              <a:rPr lang="zh-CN" altLang="en-US" sz="2400" b="1" spc="100" dirty="0">
                <a:solidFill>
                  <a:srgbClr val="043E6F"/>
                </a:solidFill>
                <a:cs typeface="Arial" panose="020B0604020202020204" pitchFamily="34" charset="0"/>
              </a:rPr>
              <a:t>耳机充电仓开关瑕疵检测</a:t>
            </a:r>
          </a:p>
        </p:txBody>
      </p:sp>
      <p:grpSp>
        <p:nvGrpSpPr>
          <p:cNvPr id="56" name="组合 55"/>
          <p:cNvGrpSpPr/>
          <p:nvPr/>
        </p:nvGrpSpPr>
        <p:grpSpPr>
          <a:xfrm>
            <a:off x="3614946" y="1284228"/>
            <a:ext cx="7941769" cy="2621069"/>
            <a:chOff x="3779724" y="2534285"/>
            <a:chExt cx="7941769" cy="2621069"/>
          </a:xfrm>
          <a:solidFill>
            <a:srgbClr val="0070C0"/>
          </a:solidFill>
        </p:grpSpPr>
        <p:sp>
          <p:nvSpPr>
            <p:cNvPr id="57" name="箭头: 上 3"/>
            <p:cNvSpPr/>
            <p:nvPr/>
          </p:nvSpPr>
          <p:spPr>
            <a:xfrm rot="5400000">
              <a:off x="4220366" y="3250672"/>
              <a:ext cx="283211" cy="1164496"/>
            </a:xfrm>
            <a:prstGeom prst="upArrow">
              <a:avLst/>
            </a:prstGeom>
            <a:grpFill/>
            <a:ln>
              <a:noFill/>
            </a:ln>
          </p:spPr>
          <p:txBody>
            <a:bodyPr anchor="ctr"/>
            <a:lstStyle/>
            <a:p>
              <a:pPr algn="ctr"/>
              <a:endParaRPr lang="zh-CN" sz="3000" dirty="0">
                <a:solidFill>
                  <a:schemeClr val="lt1"/>
                </a:solidFill>
                <a:latin typeface="+mj-lt"/>
                <a:ea typeface="黑体" panose="02010609060101010101" pitchFamily="49" charset="-122"/>
              </a:endParaRPr>
            </a:p>
          </p:txBody>
        </p:sp>
        <p:sp>
          <p:nvSpPr>
            <p:cNvPr id="58" name="矩形 57"/>
            <p:cNvSpPr/>
            <p:nvPr/>
          </p:nvSpPr>
          <p:spPr>
            <a:xfrm>
              <a:off x="3890366" y="3403494"/>
              <a:ext cx="864897" cy="882649"/>
            </a:xfrm>
            <a:prstGeom prst="rect">
              <a:avLst/>
            </a:prstGeom>
            <a:grpFill/>
            <a:ln>
              <a:noFill/>
            </a:ln>
          </p:spPr>
          <p:txBody>
            <a:bodyPr anchor="ctr"/>
            <a:lstStyle/>
            <a:p>
              <a:pPr algn="ctr"/>
              <a:r>
                <a:rPr lang="en-US" altLang="zh-CN" sz="1200" dirty="0">
                  <a:solidFill>
                    <a:schemeClr val="bg1"/>
                  </a:solidFill>
                  <a:latin typeface="DengXian" panose="02010600030101010101" pitchFamily="2" charset="-122"/>
                  <a:ea typeface="DengXian" panose="02010600030101010101" pitchFamily="2" charset="-122"/>
                </a:rPr>
                <a:t>28</a:t>
              </a:r>
              <a:r>
                <a:rPr lang="zh-CN" altLang="en-US" sz="1200" dirty="0">
                  <a:solidFill>
                    <a:schemeClr val="bg1"/>
                  </a:solidFill>
                  <a:latin typeface="DengXian" panose="02010600030101010101" pitchFamily="2" charset="-122"/>
                  <a:ea typeface="DengXian" panose="02010600030101010101" pitchFamily="2" charset="-122"/>
                </a:rPr>
                <a:t>类缺陷</a:t>
              </a:r>
              <a:endParaRPr lang="en-US" altLang="zh-CN" sz="1200" dirty="0">
                <a:solidFill>
                  <a:schemeClr val="bg1"/>
                </a:solidFill>
                <a:latin typeface="DengXian" panose="02010600030101010101" pitchFamily="2" charset="-122"/>
                <a:ea typeface="DengXian" panose="02010600030101010101" pitchFamily="2" charset="-122"/>
              </a:endParaRPr>
            </a:p>
            <a:p>
              <a:pPr algn="ctr"/>
              <a:r>
                <a:rPr lang="zh-CN" altLang="en-US" sz="1600" dirty="0">
                  <a:solidFill>
                    <a:schemeClr val="bg1"/>
                  </a:solidFill>
                  <a:latin typeface="DengXian" panose="02010600030101010101" pitchFamily="2" charset="-122"/>
                  <a:ea typeface="DengXian" panose="02010600030101010101" pitchFamily="2" charset="-122"/>
                </a:rPr>
                <a:t>多任务</a:t>
              </a:r>
            </a:p>
          </p:txBody>
        </p:sp>
        <p:sp>
          <p:nvSpPr>
            <p:cNvPr id="59" name="矩形 58"/>
            <p:cNvSpPr/>
            <p:nvPr/>
          </p:nvSpPr>
          <p:spPr>
            <a:xfrm>
              <a:off x="10301779" y="3482806"/>
              <a:ext cx="1419714" cy="567853"/>
            </a:xfrm>
            <a:prstGeom prst="rect">
              <a:avLst/>
            </a:prstGeom>
            <a:grpFill/>
            <a:ln>
              <a:noFill/>
            </a:ln>
          </p:spPr>
          <p:txBody>
            <a:bodyPr anchor="ctr"/>
            <a:lstStyle/>
            <a:p>
              <a:pPr algn="ctr"/>
              <a:r>
                <a:rPr lang="zh-CN" altLang="en-US" sz="1600" dirty="0">
                  <a:solidFill>
                    <a:schemeClr val="bg1"/>
                  </a:solidFill>
                  <a:latin typeface="+mj-lt"/>
                  <a:ea typeface="DengXian" panose="02010600030101010101" pitchFamily="2" charset="-122"/>
                </a:rPr>
                <a:t>检测结果</a:t>
              </a:r>
            </a:p>
          </p:txBody>
        </p:sp>
        <p:sp>
          <p:nvSpPr>
            <p:cNvPr id="60" name="箭头: 上 17"/>
            <p:cNvSpPr/>
            <p:nvPr/>
          </p:nvSpPr>
          <p:spPr>
            <a:xfrm rot="5400000">
              <a:off x="9533045" y="3293110"/>
              <a:ext cx="283211" cy="1011555"/>
            </a:xfrm>
            <a:prstGeom prst="upArrow">
              <a:avLst/>
            </a:prstGeom>
            <a:grpFill/>
            <a:ln>
              <a:noFill/>
            </a:ln>
          </p:spPr>
          <p:txBody>
            <a:bodyPr anchor="ctr"/>
            <a:lstStyle/>
            <a:p>
              <a:pPr algn="ctr"/>
              <a:endParaRPr lang="zh-CN" sz="3000">
                <a:solidFill>
                  <a:schemeClr val="lt1"/>
                </a:solidFill>
                <a:latin typeface="+mj-lt"/>
                <a:ea typeface="黑体" panose="02010609060101010101" pitchFamily="49" charset="-122"/>
              </a:endParaRPr>
            </a:p>
          </p:txBody>
        </p:sp>
        <p:sp>
          <p:nvSpPr>
            <p:cNvPr id="61" name="矩形 60"/>
            <p:cNvSpPr/>
            <p:nvPr/>
          </p:nvSpPr>
          <p:spPr>
            <a:xfrm>
              <a:off x="9290224" y="3452566"/>
              <a:ext cx="689611" cy="746123"/>
            </a:xfrm>
            <a:prstGeom prst="rect">
              <a:avLst/>
            </a:prstGeom>
            <a:grpFill/>
            <a:ln>
              <a:noFill/>
            </a:ln>
          </p:spPr>
          <p:txBody>
            <a:bodyPr anchor="ctr"/>
            <a:lstStyle/>
            <a:p>
              <a:pPr algn="ctr"/>
              <a:r>
                <a:rPr lang="zh-CN" altLang="en-US" sz="1600" dirty="0">
                  <a:solidFill>
                    <a:schemeClr val="bg1"/>
                  </a:solidFill>
                  <a:latin typeface="+mj-lt"/>
                  <a:ea typeface="DengXian" panose="02010600030101010101" pitchFamily="2" charset="-122"/>
                </a:rPr>
                <a:t>模型输出</a:t>
              </a:r>
            </a:p>
          </p:txBody>
        </p:sp>
        <p:sp>
          <p:nvSpPr>
            <p:cNvPr id="63" name="箭头: 上 17"/>
            <p:cNvSpPr/>
            <p:nvPr/>
          </p:nvSpPr>
          <p:spPr>
            <a:xfrm rot="5400000">
              <a:off x="7674873" y="3227419"/>
              <a:ext cx="283211" cy="1101638"/>
            </a:xfrm>
            <a:prstGeom prst="upArrow">
              <a:avLst/>
            </a:prstGeom>
            <a:grpFill/>
            <a:ln>
              <a:noFill/>
            </a:ln>
          </p:spPr>
          <p:txBody>
            <a:bodyPr anchor="ctr"/>
            <a:lstStyle/>
            <a:p>
              <a:pPr algn="ctr"/>
              <a:endParaRPr lang="zh-CN" sz="3000" dirty="0">
                <a:solidFill>
                  <a:schemeClr val="lt1"/>
                </a:solidFill>
                <a:latin typeface="+mj-lt"/>
                <a:ea typeface="黑体" panose="02010609060101010101" pitchFamily="49" charset="-122"/>
              </a:endParaRPr>
            </a:p>
          </p:txBody>
        </p:sp>
        <p:sp>
          <p:nvSpPr>
            <p:cNvPr id="64" name="矩形 62"/>
            <p:cNvSpPr/>
            <p:nvPr/>
          </p:nvSpPr>
          <p:spPr>
            <a:xfrm>
              <a:off x="7354784" y="3490429"/>
              <a:ext cx="823779" cy="554051"/>
            </a:xfrm>
            <a:prstGeom prst="rect">
              <a:avLst/>
            </a:prstGeom>
            <a:grpFill/>
            <a:ln>
              <a:noFill/>
            </a:ln>
          </p:spPr>
          <p:txBody>
            <a:bodyPr anchor="ctr"/>
            <a:lstStyle/>
            <a:p>
              <a:pPr algn="ctr"/>
              <a:r>
                <a:rPr lang="zh-CN" altLang="en-US" sz="1600" dirty="0">
                  <a:solidFill>
                    <a:schemeClr val="bg1"/>
                  </a:solidFill>
                  <a:latin typeface="+mj-lt"/>
                  <a:ea typeface="DengXian" panose="02010600030101010101" pitchFamily="2" charset="-122"/>
                </a:rPr>
                <a:t>后处理</a:t>
              </a:r>
            </a:p>
          </p:txBody>
        </p:sp>
        <p:sp>
          <p:nvSpPr>
            <p:cNvPr id="65" name="矩形 84"/>
            <p:cNvSpPr/>
            <p:nvPr/>
          </p:nvSpPr>
          <p:spPr>
            <a:xfrm>
              <a:off x="8446040" y="2534285"/>
              <a:ext cx="654685" cy="2621069"/>
            </a:xfrm>
            <a:prstGeom prst="rect">
              <a:avLst/>
            </a:prstGeom>
            <a:grpFill/>
            <a:ln>
              <a:noFill/>
            </a:ln>
          </p:spPr>
          <p:txBody>
            <a:bodyPr anchor="ctr"/>
            <a:lstStyle/>
            <a:p>
              <a:pPr algn="ctr"/>
              <a:r>
                <a:rPr lang="zh-CN" altLang="en-US" sz="2000" dirty="0">
                  <a:solidFill>
                    <a:schemeClr val="bg1"/>
                  </a:solidFill>
                  <a:latin typeface="+mj-lt"/>
                  <a:ea typeface="DengXian" panose="02010600030101010101" pitchFamily="2" charset="-122"/>
                </a:rPr>
                <a:t>结果集成</a:t>
              </a:r>
            </a:p>
          </p:txBody>
        </p:sp>
      </p:grpSp>
      <p:sp>
        <p:nvSpPr>
          <p:cNvPr id="73" name="右大括号 72"/>
          <p:cNvSpPr/>
          <p:nvPr/>
        </p:nvSpPr>
        <p:spPr>
          <a:xfrm>
            <a:off x="2871216" y="1328928"/>
            <a:ext cx="602861" cy="4053840"/>
          </a:xfrm>
          <a:prstGeom prst="rightBrace">
            <a:avLst>
              <a:gd name="adj1" fmla="val 0"/>
              <a:gd name="adj2" fmla="val 30750"/>
            </a:avLst>
          </a:prstGeom>
          <a:ln w="38100">
            <a:solidFill>
              <a:srgbClr val="0070C0"/>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zh-CN" altLang="en-US" dirty="0">
              <a:latin typeface="+mj-lt"/>
            </a:endParaRPr>
          </a:p>
        </p:txBody>
      </p:sp>
      <p:grpSp>
        <p:nvGrpSpPr>
          <p:cNvPr id="2" name="组合 1">
            <a:extLst>
              <a:ext uri="{FF2B5EF4-FFF2-40B4-BE49-F238E27FC236}">
                <a16:creationId xmlns:a16="http://schemas.microsoft.com/office/drawing/2014/main" id="{32356FAE-743A-4BD9-BF94-9E115904D9B5}"/>
              </a:ext>
            </a:extLst>
          </p:cNvPr>
          <p:cNvGrpSpPr/>
          <p:nvPr/>
        </p:nvGrpSpPr>
        <p:grpSpPr>
          <a:xfrm>
            <a:off x="413867" y="1143000"/>
            <a:ext cx="2316480" cy="4572000"/>
            <a:chOff x="396240" y="1109473"/>
            <a:chExt cx="2316480" cy="4572000"/>
          </a:xfrm>
        </p:grpSpPr>
        <p:grpSp>
          <p:nvGrpSpPr>
            <p:cNvPr id="51" name="组合 50"/>
            <p:cNvGrpSpPr/>
            <p:nvPr/>
          </p:nvGrpSpPr>
          <p:grpSpPr>
            <a:xfrm>
              <a:off x="525490" y="1184035"/>
              <a:ext cx="2119518" cy="4361610"/>
              <a:chOff x="525490" y="1184035"/>
              <a:chExt cx="2119518" cy="4361610"/>
            </a:xfrm>
          </p:grpSpPr>
          <p:pic>
            <p:nvPicPr>
              <p:cNvPr id="14" name="图片 13"/>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525490" y="1184036"/>
                <a:ext cx="2115040" cy="1505068"/>
              </a:xfrm>
              <a:prstGeom prst="rect">
                <a:avLst/>
              </a:prstGeom>
              <a:ln w="19050">
                <a:noFill/>
              </a:ln>
            </p:spPr>
          </p:pic>
          <p:sp>
            <p:nvSpPr>
              <p:cNvPr id="3" name="矩形 2"/>
              <p:cNvSpPr/>
              <p:nvPr/>
            </p:nvSpPr>
            <p:spPr>
              <a:xfrm>
                <a:off x="525490" y="1184035"/>
                <a:ext cx="2115040" cy="1505068"/>
              </a:xfrm>
              <a:prstGeom prst="rect">
                <a:avLst/>
              </a:prstGeom>
              <a:solidFill>
                <a:srgbClr val="D9D9D9">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mj-lt"/>
                </a:endParaRPr>
              </a:p>
            </p:txBody>
          </p:sp>
          <p:grpSp>
            <p:nvGrpSpPr>
              <p:cNvPr id="48" name="组合 47"/>
              <p:cNvGrpSpPr/>
              <p:nvPr/>
            </p:nvGrpSpPr>
            <p:grpSpPr>
              <a:xfrm>
                <a:off x="525490" y="2858942"/>
                <a:ext cx="2115040" cy="1505068"/>
                <a:chOff x="2798335" y="1184036"/>
                <a:chExt cx="2115040" cy="1505068"/>
              </a:xfrm>
            </p:grpSpPr>
            <p:pic>
              <p:nvPicPr>
                <p:cNvPr id="32" name="图片 3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798335" y="1184036"/>
                  <a:ext cx="2115040" cy="1505068"/>
                </a:xfrm>
                <a:prstGeom prst="rect">
                  <a:avLst/>
                </a:prstGeom>
              </p:spPr>
            </p:pic>
            <p:sp>
              <p:nvSpPr>
                <p:cNvPr id="35" name="矩形 34"/>
                <p:cNvSpPr/>
                <p:nvPr/>
              </p:nvSpPr>
              <p:spPr>
                <a:xfrm>
                  <a:off x="2798335" y="1184036"/>
                  <a:ext cx="2115040" cy="1505068"/>
                </a:xfrm>
                <a:prstGeom prst="rect">
                  <a:avLst/>
                </a:prstGeom>
                <a:solidFill>
                  <a:srgbClr val="D9D9D9">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mj-lt"/>
                  </a:endParaRPr>
                </a:p>
              </p:txBody>
            </p:sp>
          </p:grpSp>
          <p:grpSp>
            <p:nvGrpSpPr>
              <p:cNvPr id="49" name="组合 48"/>
              <p:cNvGrpSpPr/>
              <p:nvPr/>
            </p:nvGrpSpPr>
            <p:grpSpPr>
              <a:xfrm>
                <a:off x="525490" y="4430724"/>
                <a:ext cx="2113574" cy="567340"/>
                <a:chOff x="602202" y="2779364"/>
                <a:chExt cx="1961616" cy="567340"/>
              </a:xfrm>
            </p:grpSpPr>
            <p:pic>
              <p:nvPicPr>
                <p:cNvPr id="33" name="图片 32"/>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02203" y="2783004"/>
                  <a:ext cx="1961615" cy="563700"/>
                </a:xfrm>
                <a:prstGeom prst="rect">
                  <a:avLst/>
                </a:prstGeom>
              </p:spPr>
            </p:pic>
            <p:sp>
              <p:nvSpPr>
                <p:cNvPr id="36" name="矩形 35"/>
                <p:cNvSpPr/>
                <p:nvPr/>
              </p:nvSpPr>
              <p:spPr>
                <a:xfrm>
                  <a:off x="602202" y="2779364"/>
                  <a:ext cx="1961615" cy="563701"/>
                </a:xfrm>
                <a:prstGeom prst="rect">
                  <a:avLst/>
                </a:prstGeom>
                <a:solidFill>
                  <a:srgbClr val="D9D9D9">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mj-lt"/>
                  </a:endParaRPr>
                </a:p>
              </p:txBody>
            </p:sp>
          </p:grpSp>
          <p:grpSp>
            <p:nvGrpSpPr>
              <p:cNvPr id="50" name="组合 49"/>
              <p:cNvGrpSpPr/>
              <p:nvPr/>
            </p:nvGrpSpPr>
            <p:grpSpPr>
              <a:xfrm>
                <a:off x="689046" y="5155844"/>
                <a:ext cx="1786459" cy="389801"/>
                <a:chOff x="2989624" y="2869844"/>
                <a:chExt cx="1786459" cy="389801"/>
              </a:xfrm>
            </p:grpSpPr>
            <p:pic>
              <p:nvPicPr>
                <p:cNvPr id="34" name="图片 33"/>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rot="10800000" flipV="1">
                  <a:off x="2989625" y="2870062"/>
                  <a:ext cx="1786458" cy="389582"/>
                </a:xfrm>
                <a:prstGeom prst="rect">
                  <a:avLst/>
                </a:prstGeom>
              </p:spPr>
            </p:pic>
            <p:sp>
              <p:nvSpPr>
                <p:cNvPr id="37" name="矩形 36"/>
                <p:cNvSpPr/>
                <p:nvPr/>
              </p:nvSpPr>
              <p:spPr>
                <a:xfrm>
                  <a:off x="2989624" y="2869844"/>
                  <a:ext cx="1786459" cy="389801"/>
                </a:xfrm>
                <a:prstGeom prst="rect">
                  <a:avLst/>
                </a:prstGeom>
                <a:solidFill>
                  <a:srgbClr val="D9D9D9">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lt"/>
                  </a:endParaRPr>
                </a:p>
              </p:txBody>
            </p:sp>
          </p:grpSp>
          <p:sp>
            <p:nvSpPr>
              <p:cNvPr id="45" name="文本框 44"/>
              <p:cNvSpPr txBox="1"/>
              <p:nvPr/>
            </p:nvSpPr>
            <p:spPr>
              <a:xfrm rot="19395699">
                <a:off x="667738" y="2029367"/>
                <a:ext cx="1968758" cy="253916"/>
              </a:xfrm>
              <a:prstGeom prst="rect">
                <a:avLst/>
              </a:prstGeom>
              <a:noFill/>
              <a:effectLst>
                <a:outerShdw blurRad="50800" dist="38100" algn="l" rotWithShape="0">
                  <a:prstClr val="black">
                    <a:alpha val="40000"/>
                  </a:prstClr>
                </a:outerShdw>
              </a:effectLst>
            </p:spPr>
            <p:txBody>
              <a:bodyPr wrap="square" rtlCol="0">
                <a:spAutoFit/>
              </a:bodyPr>
              <a:lstStyle/>
              <a:p>
                <a:r>
                  <a:rPr lang="zh-CN" altLang="en-US" sz="1050" dirty="0">
                    <a:latin typeface="+mj-lt"/>
                    <a:ea typeface="华文彩云" panose="02010800040101010101" pitchFamily="2" charset="-122"/>
                  </a:rPr>
                  <a:t>涉密信息，已做去敏处理</a:t>
                </a:r>
              </a:p>
            </p:txBody>
          </p:sp>
          <p:sp>
            <p:nvSpPr>
              <p:cNvPr id="46" name="文本框 45"/>
              <p:cNvSpPr txBox="1"/>
              <p:nvPr/>
            </p:nvSpPr>
            <p:spPr>
              <a:xfrm rot="19395699">
                <a:off x="676250" y="3172334"/>
                <a:ext cx="1968758" cy="253916"/>
              </a:xfrm>
              <a:prstGeom prst="rect">
                <a:avLst/>
              </a:prstGeom>
              <a:noFill/>
              <a:effectLst>
                <a:outerShdw blurRad="50800" dist="38100" algn="l" rotWithShape="0">
                  <a:prstClr val="black">
                    <a:alpha val="40000"/>
                  </a:prstClr>
                </a:outerShdw>
              </a:effectLst>
            </p:spPr>
            <p:txBody>
              <a:bodyPr wrap="square" rtlCol="0">
                <a:spAutoFit/>
              </a:bodyPr>
              <a:lstStyle/>
              <a:p>
                <a:r>
                  <a:rPr lang="zh-CN" altLang="en-US" sz="1050" dirty="0">
                    <a:latin typeface="+mj-lt"/>
                    <a:ea typeface="华文彩云" panose="02010800040101010101" pitchFamily="2" charset="-122"/>
                  </a:rPr>
                  <a:t>涉密信息，已做去敏处理</a:t>
                </a:r>
              </a:p>
            </p:txBody>
          </p:sp>
        </p:grpSp>
        <p:sp>
          <p:nvSpPr>
            <p:cNvPr id="74" name="矩形 73"/>
            <p:cNvSpPr/>
            <p:nvPr/>
          </p:nvSpPr>
          <p:spPr>
            <a:xfrm>
              <a:off x="396240" y="1109473"/>
              <a:ext cx="2316480" cy="4572000"/>
            </a:xfrm>
            <a:prstGeom prst="rect">
              <a:avLst/>
            </a:prstGeom>
            <a:noFill/>
            <a:ln w="38100">
              <a:solidFill>
                <a:srgbClr val="0070C0"/>
              </a:solidFill>
              <a:prstDash val="sysDot"/>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dirty="0">
                <a:latin typeface="+mj-lt"/>
              </a:endParaRPr>
            </a:p>
          </p:txBody>
        </p:sp>
      </p:grpSp>
      <p:grpSp>
        <p:nvGrpSpPr>
          <p:cNvPr id="75" name="组合 74"/>
          <p:cNvGrpSpPr/>
          <p:nvPr/>
        </p:nvGrpSpPr>
        <p:grpSpPr>
          <a:xfrm>
            <a:off x="7709026" y="4472990"/>
            <a:ext cx="3847689" cy="1234450"/>
            <a:chOff x="9746" y="6198"/>
            <a:chExt cx="8940" cy="4073"/>
          </a:xfrm>
          <a:solidFill>
            <a:srgbClr val="F2F2F2">
              <a:alpha val="40000"/>
            </a:srgbClr>
          </a:solidFill>
        </p:grpSpPr>
        <p:sp>
          <p:nvSpPr>
            <p:cNvPr id="76" name="Rectangle 62"/>
            <p:cNvSpPr/>
            <p:nvPr/>
          </p:nvSpPr>
          <p:spPr bwMode="gray">
            <a:xfrm>
              <a:off x="9746" y="6198"/>
              <a:ext cx="8940" cy="4073"/>
            </a:xfrm>
            <a:prstGeom prst="rect">
              <a:avLst/>
            </a:prstGeom>
            <a:solidFill>
              <a:schemeClr val="accent1">
                <a:lumMod val="20000"/>
                <a:lumOff val="80000"/>
                <a:alpha val="60000"/>
              </a:schemeClr>
            </a:solidFill>
            <a:ln w="6350" algn="ctr">
              <a:solidFill>
                <a:schemeClr val="bg1"/>
              </a:solidFill>
              <a:miter lim="800000"/>
            </a:ln>
          </p:spPr>
          <p:txBody>
            <a:bodyPr lIns="89976" tIns="71981" rIns="89976" bIns="71981" rtlCol="0" anchor="t" anchorCtr="0"/>
            <a:lstStyle/>
            <a:p>
              <a:pPr algn="l" defTabSz="914400" fontAlgn="base">
                <a:spcBef>
                  <a:spcPct val="50000"/>
                </a:spcBef>
                <a:buClr>
                  <a:srgbClr val="F0AB00"/>
                </a:buClr>
                <a:buSzPct val="80000"/>
                <a:buFontTx/>
              </a:pPr>
              <a:endParaRPr lang="zh-CN" altLang="en-US" sz="1100" b="1" kern="0" dirty="0">
                <a:solidFill>
                  <a:schemeClr val="tx1">
                    <a:lumMod val="75000"/>
                    <a:lumOff val="25000"/>
                  </a:schemeClr>
                </a:solidFill>
                <a:latin typeface="+mj-lt"/>
                <a:ea typeface="黑体" panose="02010609060101010101" pitchFamily="49" charset="-122"/>
                <a:cs typeface="Arial Unicode MS" panose="020B0604020202020204" pitchFamily="34" charset="-128"/>
              </a:endParaRPr>
            </a:p>
          </p:txBody>
        </p:sp>
        <p:sp>
          <p:nvSpPr>
            <p:cNvPr id="77" name="TextBox 78"/>
            <p:cNvSpPr txBox="1"/>
            <p:nvPr/>
          </p:nvSpPr>
          <p:spPr>
            <a:xfrm>
              <a:off x="10184" y="6868"/>
              <a:ext cx="8106" cy="2336"/>
            </a:xfrm>
            <a:prstGeom prst="rect">
              <a:avLst/>
            </a:prstGeom>
            <a:noFill/>
          </p:spPr>
          <p:txBody>
            <a:bodyPr wrap="square" lIns="0" tIns="0" rIns="0" bIns="0" rtlCol="0">
              <a:spAutoFit/>
            </a:bodyPr>
            <a:lstStyle/>
            <a:p>
              <a:pPr fontAlgn="base">
                <a:spcBef>
                  <a:spcPts val="600"/>
                </a:spcBef>
                <a:spcAft>
                  <a:spcPct val="0"/>
                </a:spcAft>
                <a:buClr>
                  <a:srgbClr val="F0AB00"/>
                </a:buClr>
                <a:buSzPct val="100000"/>
              </a:pPr>
              <a:r>
                <a:rPr lang="zh-CN" altLang="en-US" sz="1200" dirty="0">
                  <a:solidFill>
                    <a:schemeClr val="tx1">
                      <a:lumMod val="75000"/>
                      <a:lumOff val="25000"/>
                    </a:schemeClr>
                  </a:solidFill>
                  <a:latin typeface="DengXian" panose="02010600030101010101" pitchFamily="2" charset="-122"/>
                  <a:ea typeface="DengXian" panose="02010600030101010101" pitchFamily="2" charset="-122"/>
                  <a:sym typeface="+mn-ea"/>
                </a:rPr>
                <a:t>检出率</a:t>
              </a:r>
              <a:r>
                <a:rPr lang="en-US" altLang="zh-CN" sz="1200" dirty="0">
                  <a:solidFill>
                    <a:schemeClr val="tx1">
                      <a:lumMod val="75000"/>
                      <a:lumOff val="25000"/>
                    </a:schemeClr>
                  </a:solidFill>
                  <a:latin typeface="DengXian" panose="02010600030101010101" pitchFamily="2" charset="-122"/>
                  <a:ea typeface="DengXian" panose="02010600030101010101" pitchFamily="2" charset="-122"/>
                  <a:sym typeface="+mn-ea"/>
                </a:rPr>
                <a:t>: &gt;= 99.0%  </a:t>
              </a:r>
              <a:r>
                <a:rPr lang="zh-CN" altLang="en-US" sz="1200" dirty="0">
                  <a:solidFill>
                    <a:schemeClr val="tx1">
                      <a:lumMod val="75000"/>
                      <a:lumOff val="25000"/>
                    </a:schemeClr>
                  </a:solidFill>
                  <a:latin typeface="DengXian" panose="02010600030101010101" pitchFamily="2" charset="-122"/>
                  <a:ea typeface="DengXian" panose="02010600030101010101" pitchFamily="2" charset="-122"/>
                  <a:sym typeface="+mn-ea"/>
                </a:rPr>
                <a:t>误杀率</a:t>
              </a:r>
              <a:r>
                <a:rPr lang="en-US" altLang="zh-CN" sz="1200" dirty="0">
                  <a:solidFill>
                    <a:schemeClr val="tx1">
                      <a:lumMod val="75000"/>
                      <a:lumOff val="25000"/>
                    </a:schemeClr>
                  </a:solidFill>
                  <a:latin typeface="DengXian" panose="02010600030101010101" pitchFamily="2" charset="-122"/>
                  <a:ea typeface="DengXian" panose="02010600030101010101" pitchFamily="2" charset="-122"/>
                  <a:sym typeface="+mn-ea"/>
                </a:rPr>
                <a:t>: &lt;= 1%</a:t>
              </a:r>
            </a:p>
            <a:p>
              <a:pPr fontAlgn="base">
                <a:spcBef>
                  <a:spcPts val="600"/>
                </a:spcBef>
                <a:spcAft>
                  <a:spcPct val="0"/>
                </a:spcAft>
                <a:buClr>
                  <a:srgbClr val="F0AB00"/>
                </a:buClr>
                <a:buSzPct val="100000"/>
              </a:pPr>
              <a:r>
                <a:rPr lang="zh-CN" altLang="en-US" sz="1200" dirty="0">
                  <a:solidFill>
                    <a:schemeClr val="tx1">
                      <a:lumMod val="75000"/>
                      <a:lumOff val="25000"/>
                    </a:schemeClr>
                  </a:solidFill>
                  <a:latin typeface="DengXian" panose="02010600030101010101" pitchFamily="2" charset="-122"/>
                  <a:ea typeface="DengXian" panose="02010600030101010101" pitchFamily="2" charset="-122"/>
                  <a:sym typeface="+mn-ea"/>
                </a:rPr>
                <a:t>处理速度&lt;=0.5秒/片，每日每产线处理</a:t>
              </a:r>
              <a:r>
                <a:rPr lang="en-US" altLang="zh-CN" sz="1200" dirty="0">
                  <a:solidFill>
                    <a:schemeClr val="tx1">
                      <a:lumMod val="75000"/>
                      <a:lumOff val="25000"/>
                    </a:schemeClr>
                  </a:solidFill>
                  <a:latin typeface="DengXian" panose="02010600030101010101" pitchFamily="2" charset="-122"/>
                  <a:ea typeface="DengXian" panose="02010600030101010101" pitchFamily="2" charset="-122"/>
                  <a:sym typeface="+mn-ea"/>
                </a:rPr>
                <a:t>3</a:t>
              </a:r>
              <a:r>
                <a:rPr lang="zh-CN" altLang="en-US" sz="1200" dirty="0">
                  <a:solidFill>
                    <a:schemeClr val="tx1">
                      <a:lumMod val="75000"/>
                      <a:lumOff val="25000"/>
                    </a:schemeClr>
                  </a:solidFill>
                  <a:latin typeface="DengXian" panose="02010600030101010101" pitchFamily="2" charset="-122"/>
                  <a:ea typeface="DengXian" panose="02010600030101010101" pitchFamily="2" charset="-122"/>
                  <a:sym typeface="+mn-ea"/>
                </a:rPr>
                <a:t>5000+</a:t>
              </a:r>
              <a:endParaRPr lang="en-US" altLang="zh-CN" sz="1200" dirty="0">
                <a:solidFill>
                  <a:schemeClr val="tx1">
                    <a:lumMod val="75000"/>
                    <a:lumOff val="25000"/>
                  </a:schemeClr>
                </a:solidFill>
                <a:latin typeface="DengXian" panose="02010600030101010101" pitchFamily="2" charset="-122"/>
                <a:ea typeface="DengXian" panose="02010600030101010101" pitchFamily="2" charset="-122"/>
              </a:endParaRPr>
            </a:p>
            <a:p>
              <a:pPr fontAlgn="base">
                <a:spcBef>
                  <a:spcPts val="600"/>
                </a:spcBef>
                <a:spcAft>
                  <a:spcPct val="0"/>
                </a:spcAft>
                <a:buClr>
                  <a:srgbClr val="F0AB00"/>
                </a:buClr>
                <a:buSzPct val="100000"/>
              </a:pPr>
              <a:r>
                <a:rPr lang="zh-CN" altLang="en-US" sz="1200" b="1" dirty="0">
                  <a:solidFill>
                    <a:srgbClr val="0070C0"/>
                  </a:solidFill>
                  <a:latin typeface="DengXian" panose="02010600030101010101" pitchFamily="2" charset="-122"/>
                  <a:ea typeface="DengXian" panose="02010600030101010101" pitchFamily="2" charset="-122"/>
                </a:rPr>
                <a:t>实现AI全检，人力成本减少95%</a:t>
              </a:r>
            </a:p>
          </p:txBody>
        </p:sp>
      </p:grpSp>
      <p:sp>
        <p:nvSpPr>
          <p:cNvPr id="78" name="AutoShape 44">
            <a:extLst>
              <a:ext uri="{FF2B5EF4-FFF2-40B4-BE49-F238E27FC236}">
                <a16:creationId xmlns:a16="http://schemas.microsoft.com/office/drawing/2014/main" id="{8BBF0102-F624-4A31-BECE-9D5E70C3AE4E}"/>
              </a:ext>
            </a:extLst>
          </p:cNvPr>
          <p:cNvSpPr>
            <a:spLocks noChangeArrowheads="1"/>
          </p:cNvSpPr>
          <p:nvPr/>
        </p:nvSpPr>
        <p:spPr bwMode="auto">
          <a:xfrm>
            <a:off x="7712903" y="4023379"/>
            <a:ext cx="3843811" cy="454822"/>
          </a:xfrm>
          <a:prstGeom prst="round2SameRect">
            <a:avLst>
              <a:gd name="adj1" fmla="val 0"/>
              <a:gd name="adj2" fmla="val 0"/>
            </a:avLst>
          </a:prstGeom>
          <a:solidFill>
            <a:srgbClr val="0070C0">
              <a:alpha val="70000"/>
            </a:srgbClr>
          </a:solidFill>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wrap="square" lIns="16846" tIns="8423" rIns="16846" bIns="8423" anchor="ctr" anchorCtr="1">
            <a:noAutofit/>
          </a:bodyPr>
          <a:lstStyle/>
          <a:p>
            <a:pPr defTabSz="588010" eaLnBrk="0" hangingPunct="0">
              <a:buSzPct val="60000"/>
            </a:pPr>
            <a:r>
              <a:rPr lang="zh-CN" altLang="en-US" sz="1600" b="1" dirty="0">
                <a:solidFill>
                  <a:prstClr val="white"/>
                </a:solidFill>
                <a:latin typeface="DengXian" panose="02010600030101010101" pitchFamily="2" charset="-122"/>
                <a:ea typeface="DengXian" panose="02010600030101010101" pitchFamily="2" charset="-122"/>
                <a:cs typeface="Arial" panose="020B0604020202020204" pitchFamily="34" charset="0"/>
              </a:rPr>
              <a:t>   客户收益 </a:t>
            </a:r>
          </a:p>
        </p:txBody>
      </p:sp>
      <p:grpSp>
        <p:nvGrpSpPr>
          <p:cNvPr id="79" name="组合 78"/>
          <p:cNvGrpSpPr/>
          <p:nvPr/>
        </p:nvGrpSpPr>
        <p:grpSpPr>
          <a:xfrm>
            <a:off x="3613970" y="4472990"/>
            <a:ext cx="3830903" cy="1242010"/>
            <a:chOff x="513" y="6198"/>
            <a:chExt cx="8940" cy="2520"/>
          </a:xfrm>
          <a:solidFill>
            <a:srgbClr val="F2F2F2">
              <a:alpha val="40000"/>
            </a:srgbClr>
          </a:solidFill>
        </p:grpSpPr>
        <p:sp>
          <p:nvSpPr>
            <p:cNvPr id="80" name="Rectangle 56"/>
            <p:cNvSpPr/>
            <p:nvPr/>
          </p:nvSpPr>
          <p:spPr bwMode="gray">
            <a:xfrm>
              <a:off x="513" y="6198"/>
              <a:ext cx="8940" cy="2520"/>
            </a:xfrm>
            <a:prstGeom prst="rect">
              <a:avLst/>
            </a:prstGeom>
            <a:solidFill>
              <a:schemeClr val="accent1">
                <a:lumMod val="20000"/>
                <a:lumOff val="80000"/>
                <a:alpha val="60000"/>
              </a:schemeClr>
            </a:solidFill>
            <a:ln w="6350" algn="ctr">
              <a:solidFill>
                <a:schemeClr val="bg1"/>
              </a:solidFill>
              <a:miter lim="800000"/>
            </a:ln>
          </p:spPr>
          <p:txBody>
            <a:bodyPr lIns="89976" tIns="71981" rIns="89976" bIns="71981" rtlCol="0" anchor="t" anchorCtr="0"/>
            <a:lstStyle/>
            <a:p>
              <a:pPr algn="l" defTabSz="914400" fontAlgn="base">
                <a:spcBef>
                  <a:spcPct val="50000"/>
                </a:spcBef>
                <a:buClr>
                  <a:srgbClr val="F0AB00"/>
                </a:buClr>
                <a:buSzPct val="80000"/>
                <a:buFontTx/>
              </a:pPr>
              <a:endParaRPr lang="zh-CN" altLang="en-US" kern="0" dirty="0">
                <a:solidFill>
                  <a:schemeClr val="tx1">
                    <a:lumMod val="75000"/>
                    <a:lumOff val="25000"/>
                  </a:schemeClr>
                </a:solidFill>
                <a:latin typeface="+mj-lt"/>
                <a:ea typeface="黑体" panose="02010609060101010101" pitchFamily="49" charset="-122"/>
                <a:cs typeface="Arial Unicode MS" panose="020B0604020202020204" pitchFamily="34" charset="-128"/>
              </a:endParaRPr>
            </a:p>
          </p:txBody>
        </p:sp>
        <p:sp>
          <p:nvSpPr>
            <p:cNvPr id="81" name="TextBox 76"/>
            <p:cNvSpPr txBox="1"/>
            <p:nvPr/>
          </p:nvSpPr>
          <p:spPr>
            <a:xfrm>
              <a:off x="837" y="6479"/>
              <a:ext cx="8291" cy="1629"/>
            </a:xfrm>
            <a:prstGeom prst="rect">
              <a:avLst/>
            </a:prstGeom>
            <a:noFill/>
          </p:spPr>
          <p:txBody>
            <a:bodyPr wrap="square" lIns="0" tIns="0" rIns="0" bIns="0" rtlCol="0">
              <a:spAutoFit/>
            </a:bodyPr>
            <a:lstStyle/>
            <a:p>
              <a:pPr algn="just" fontAlgn="base">
                <a:lnSpc>
                  <a:spcPct val="150000"/>
                </a:lnSpc>
                <a:spcBef>
                  <a:spcPts val="600"/>
                </a:spcBef>
                <a:spcAft>
                  <a:spcPct val="0"/>
                </a:spcAft>
                <a:buClr>
                  <a:srgbClr val="F0AB00"/>
                </a:buClr>
                <a:buSzPct val="100000"/>
              </a:pPr>
              <a:r>
                <a:rPr lang="zh-CN" altLang="en-US" sz="1200" dirty="0">
                  <a:solidFill>
                    <a:schemeClr val="tx1">
                      <a:lumMod val="75000"/>
                      <a:lumOff val="25000"/>
                    </a:schemeClr>
                  </a:solidFill>
                  <a:latin typeface="DengXian" panose="02010600030101010101" pitchFamily="2" charset="-122"/>
                  <a:ea typeface="DengXian" panose="02010600030101010101" pitchFamily="2" charset="-122"/>
                  <a:sym typeface="+mn-ea"/>
                </a:rPr>
                <a:t>先将缺陷按照检测区域，划分</a:t>
              </a:r>
              <a:r>
                <a:rPr lang="en-US" altLang="zh-CN" sz="1200" dirty="0">
                  <a:solidFill>
                    <a:schemeClr val="tx1">
                      <a:lumMod val="75000"/>
                      <a:lumOff val="25000"/>
                    </a:schemeClr>
                  </a:solidFill>
                  <a:latin typeface="DengXian" panose="02010600030101010101" pitchFamily="2" charset="-122"/>
                  <a:ea typeface="DengXian" panose="02010600030101010101" pitchFamily="2" charset="-122"/>
                  <a:sym typeface="+mn-ea"/>
                </a:rPr>
                <a:t>5</a:t>
              </a:r>
              <a:r>
                <a:rPr lang="zh-CN" altLang="en-US" sz="1200" dirty="0">
                  <a:solidFill>
                    <a:schemeClr val="tx1">
                      <a:lumMod val="75000"/>
                      <a:lumOff val="25000"/>
                    </a:schemeClr>
                  </a:solidFill>
                  <a:latin typeface="DengXian" panose="02010600030101010101" pitchFamily="2" charset="-122"/>
                  <a:ea typeface="DengXian" panose="02010600030101010101" pitchFamily="2" charset="-122"/>
                  <a:sym typeface="+mn-ea"/>
                </a:rPr>
                <a:t>个工位，利用</a:t>
              </a:r>
              <a:r>
                <a:rPr lang="en-US" altLang="zh-CN" sz="1200" dirty="0">
                  <a:solidFill>
                    <a:schemeClr val="tx1">
                      <a:lumMod val="75000"/>
                      <a:lumOff val="25000"/>
                    </a:schemeClr>
                  </a:solidFill>
                  <a:latin typeface="DengXian" panose="02010600030101010101" pitchFamily="2" charset="-122"/>
                  <a:ea typeface="DengXian" panose="02010600030101010101" pitchFamily="2" charset="-122"/>
                  <a:sym typeface="+mn-ea"/>
                </a:rPr>
                <a:t>ViMo</a:t>
              </a:r>
              <a:r>
                <a:rPr lang="zh-CN" altLang="en-US" sz="1200" dirty="0">
                  <a:solidFill>
                    <a:schemeClr val="tx1">
                      <a:lumMod val="75000"/>
                      <a:lumOff val="25000"/>
                    </a:schemeClr>
                  </a:solidFill>
                  <a:latin typeface="DengXian" panose="02010600030101010101" pitchFamily="2" charset="-122"/>
                  <a:ea typeface="DengXian" panose="02010600030101010101" pitchFamily="2" charset="-122"/>
                  <a:sym typeface="+mn-ea"/>
                </a:rPr>
                <a:t>的</a:t>
              </a:r>
              <a:r>
                <a:rPr lang="en-US" sz="1200" dirty="0">
                  <a:solidFill>
                    <a:schemeClr val="tx1">
                      <a:lumMod val="75000"/>
                      <a:lumOff val="25000"/>
                    </a:schemeClr>
                  </a:solidFill>
                  <a:latin typeface="DengXian" panose="02010600030101010101" pitchFamily="2" charset="-122"/>
                  <a:ea typeface="DengXian" panose="02010600030101010101" pitchFamily="2" charset="-122"/>
                  <a:sym typeface="+mn-ea"/>
                </a:rPr>
                <a:t>分类</a:t>
              </a:r>
              <a:r>
                <a:rPr lang="zh-CN" altLang="en-US" sz="1200" dirty="0">
                  <a:solidFill>
                    <a:schemeClr val="tx1">
                      <a:lumMod val="75000"/>
                      <a:lumOff val="25000"/>
                    </a:schemeClr>
                  </a:solidFill>
                  <a:latin typeface="DengXian" panose="02010600030101010101" pitchFamily="2" charset="-122"/>
                  <a:ea typeface="DengXian" panose="02010600030101010101" pitchFamily="2" charset="-122"/>
                  <a:sym typeface="+mn-ea"/>
                </a:rPr>
                <a:t>和分割等模块构建多个模型，并利用速度调优，达到产线检测速度要求。</a:t>
              </a:r>
              <a:endParaRPr lang="en-US" sz="1200" dirty="0">
                <a:solidFill>
                  <a:schemeClr val="tx1">
                    <a:lumMod val="75000"/>
                    <a:lumOff val="25000"/>
                  </a:schemeClr>
                </a:solidFill>
                <a:latin typeface="DengXian" panose="02010600030101010101" pitchFamily="2" charset="-122"/>
                <a:ea typeface="DengXian" panose="02010600030101010101" pitchFamily="2" charset="-122"/>
              </a:endParaRPr>
            </a:p>
          </p:txBody>
        </p:sp>
      </p:grpSp>
      <p:sp>
        <p:nvSpPr>
          <p:cNvPr id="82" name="AutoShape 44">
            <a:extLst>
              <a:ext uri="{FF2B5EF4-FFF2-40B4-BE49-F238E27FC236}">
                <a16:creationId xmlns:a16="http://schemas.microsoft.com/office/drawing/2014/main" id="{BFD2EEE2-6BE8-42CD-A720-48E3BD01C675}"/>
              </a:ext>
            </a:extLst>
          </p:cNvPr>
          <p:cNvSpPr>
            <a:spLocks noChangeArrowheads="1"/>
          </p:cNvSpPr>
          <p:nvPr/>
        </p:nvSpPr>
        <p:spPr bwMode="auto">
          <a:xfrm>
            <a:off x="3618171" y="4023379"/>
            <a:ext cx="3826702" cy="454822"/>
          </a:xfrm>
          <a:prstGeom prst="round2SameRect">
            <a:avLst>
              <a:gd name="adj1" fmla="val 0"/>
              <a:gd name="adj2" fmla="val 0"/>
            </a:avLst>
          </a:prstGeom>
          <a:solidFill>
            <a:srgbClr val="0070C0"/>
          </a:solidFill>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wrap="square" lIns="16846" tIns="8423" rIns="16846" bIns="8423" anchor="ctr" anchorCtr="1">
            <a:noAutofit/>
          </a:bodyPr>
          <a:lstStyle/>
          <a:p>
            <a:pPr defTabSz="588010" eaLnBrk="0" hangingPunct="0">
              <a:buSzPct val="60000"/>
            </a:pPr>
            <a:r>
              <a:rPr lang="zh-CN" altLang="en-US" sz="1600" b="1" dirty="0">
                <a:solidFill>
                  <a:prstClr val="white"/>
                </a:solidFill>
                <a:latin typeface="DengXian" panose="02010600030101010101" pitchFamily="2" charset="-122"/>
                <a:ea typeface="DengXian" panose="02010600030101010101" pitchFamily="2" charset="-122"/>
                <a:cs typeface="Arial" panose="020B0604020202020204" pitchFamily="34" charset="0"/>
              </a:rPr>
              <a:t>     解决方案</a:t>
            </a:r>
          </a:p>
        </p:txBody>
      </p:sp>
      <p:pic>
        <p:nvPicPr>
          <p:cNvPr id="98" name="Picture 2" descr="https://timgsa.baidu.com/timg?image&amp;quality=80&amp;size=b9999_10000&amp;sec=1605448643939&amp;di=e0e0be6dbc1da19e0e47f450fde7bb45&amp;imgtype=0&amp;src=http%3A%2F%2Fradars.ie.ac.cn%2FfileLDXB%2Fjournal%2Farticle%2Fldxb%2F2019%2F4%2FPIC%2FR19039-1.jpg"/>
          <p:cNvPicPr>
            <a:picLocks noChangeAspect="1" noChangeArrowheads="1"/>
          </p:cNvPicPr>
          <p:nvPr/>
        </p:nvPicPr>
        <p:blipFill rotWithShape="1">
          <a:blip r:embed="rId6" cstate="email">
            <a:extLst>
              <a:ext uri="{28A0092B-C50C-407E-A947-70E740481C1C}">
                <a14:useLocalDpi xmlns:a14="http://schemas.microsoft.com/office/drawing/2010/main"/>
              </a:ext>
            </a:extLst>
          </a:blip>
          <a:srcRect/>
          <a:stretch/>
        </p:blipFill>
        <p:spPr bwMode="auto">
          <a:xfrm>
            <a:off x="4890085" y="1848259"/>
            <a:ext cx="2126570" cy="1466213"/>
          </a:xfrm>
          <a:prstGeom prst="rect">
            <a:avLst/>
          </a:prstGeom>
          <a:noFill/>
          <a:extLst>
            <a:ext uri="{909E8E84-426E-40DD-AFC4-6F175D3DCCD1}">
              <a14:hiddenFill xmlns:a14="http://schemas.microsoft.com/office/drawing/2010/main">
                <a:solidFill>
                  <a:srgbClr val="FFFFFF"/>
                </a:solidFill>
              </a14:hiddenFill>
            </a:ext>
          </a:extLst>
        </p:spPr>
      </p:pic>
      <p:sp>
        <p:nvSpPr>
          <p:cNvPr id="39" name="文本框 38">
            <a:extLst>
              <a:ext uri="{FF2B5EF4-FFF2-40B4-BE49-F238E27FC236}">
                <a16:creationId xmlns:a16="http://schemas.microsoft.com/office/drawing/2014/main" id="{32BD10C6-FB98-40A6-B526-0B616430F4E4}"/>
              </a:ext>
            </a:extLst>
          </p:cNvPr>
          <p:cNvSpPr txBox="1"/>
          <p:nvPr/>
        </p:nvSpPr>
        <p:spPr>
          <a:xfrm rot="19395699">
            <a:off x="782266" y="4158102"/>
            <a:ext cx="1968758" cy="253916"/>
          </a:xfrm>
          <a:prstGeom prst="rect">
            <a:avLst/>
          </a:prstGeom>
          <a:noFill/>
          <a:effectLst>
            <a:outerShdw blurRad="50800" dist="38100" algn="l" rotWithShape="0">
              <a:prstClr val="black">
                <a:alpha val="40000"/>
              </a:prstClr>
            </a:outerShdw>
          </a:effectLst>
        </p:spPr>
        <p:txBody>
          <a:bodyPr wrap="square" rtlCol="0">
            <a:spAutoFit/>
          </a:bodyPr>
          <a:lstStyle/>
          <a:p>
            <a:r>
              <a:rPr lang="zh-CN" altLang="en-US" sz="1050" dirty="0">
                <a:latin typeface="+mj-lt"/>
                <a:ea typeface="华文彩云" panose="02010800040101010101" pitchFamily="2" charset="-122"/>
              </a:rPr>
              <a:t>涉密信息，已做去敏处理</a:t>
            </a:r>
          </a:p>
        </p:txBody>
      </p:sp>
      <p:pic>
        <p:nvPicPr>
          <p:cNvPr id="5" name="图片 4">
            <a:extLst>
              <a:ext uri="{FF2B5EF4-FFF2-40B4-BE49-F238E27FC236}">
                <a16:creationId xmlns:a16="http://schemas.microsoft.com/office/drawing/2014/main" id="{FD9B3AC8-6C81-0D41-A5AB-98A815DCD1E0}"/>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8914151" y="4130812"/>
            <a:ext cx="283413" cy="239811"/>
          </a:xfrm>
          <a:prstGeom prst="rect">
            <a:avLst/>
          </a:prstGeom>
        </p:spPr>
      </p:pic>
      <p:pic>
        <p:nvPicPr>
          <p:cNvPr id="6" name="图片 5">
            <a:extLst>
              <a:ext uri="{FF2B5EF4-FFF2-40B4-BE49-F238E27FC236}">
                <a16:creationId xmlns:a16="http://schemas.microsoft.com/office/drawing/2014/main" id="{F93C6B6F-D9E6-E441-815A-5A6AE8BCD918}"/>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4837787" y="4050749"/>
            <a:ext cx="304800" cy="355600"/>
          </a:xfrm>
          <a:prstGeom prst="rect">
            <a:avLst/>
          </a:prstGeom>
        </p:spPr>
      </p:pic>
    </p:spTree>
    <p:extLst>
      <p:ext uri="{BB962C8B-B14F-4D97-AF65-F5344CB8AC3E}">
        <p14:creationId xmlns:p14="http://schemas.microsoft.com/office/powerpoint/2010/main" val="516592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20"/>
          <p:cNvGrpSpPr/>
          <p:nvPr/>
        </p:nvGrpSpPr>
        <p:grpSpPr>
          <a:xfrm>
            <a:off x="0" y="899122"/>
            <a:ext cx="8800158" cy="5257254"/>
            <a:chOff x="0" y="1487"/>
            <a:chExt cx="14101" cy="8424"/>
          </a:xfrm>
        </p:grpSpPr>
        <p:grpSp>
          <p:nvGrpSpPr>
            <p:cNvPr id="10" name="组合 9"/>
            <p:cNvGrpSpPr/>
            <p:nvPr/>
          </p:nvGrpSpPr>
          <p:grpSpPr>
            <a:xfrm>
              <a:off x="0" y="1487"/>
              <a:ext cx="14101" cy="8424"/>
              <a:chOff x="0" y="1487"/>
              <a:chExt cx="14101" cy="8424"/>
            </a:xfrm>
          </p:grpSpPr>
          <p:pic>
            <p:nvPicPr>
              <p:cNvPr id="11" name="图片 10" descr="FixtureBlue1-36_L1"/>
              <p:cNvPicPr>
                <a:picLocks noChangeAspect="1"/>
              </p:cNvPicPr>
              <p:nvPr>
                <p:custDataLst>
                  <p:tags r:id="rId1"/>
                </p:custDataLst>
              </p:nvPr>
            </p:nvPicPr>
            <p:blipFill>
              <a:blip r:embed="rId3" cstate="email">
                <a:extLst>
                  <a:ext uri="{28A0092B-C50C-407E-A947-70E740481C1C}">
                    <a14:useLocalDpi xmlns:a14="http://schemas.microsoft.com/office/drawing/2010/main"/>
                  </a:ext>
                </a:extLst>
              </a:blip>
              <a:stretch>
                <a:fillRect/>
              </a:stretch>
            </p:blipFill>
            <p:spPr>
              <a:xfrm>
                <a:off x="8535" y="3783"/>
                <a:ext cx="5566" cy="6128"/>
              </a:xfrm>
              <a:prstGeom prst="rect">
                <a:avLst/>
              </a:prstGeom>
            </p:spPr>
          </p:pic>
          <p:pic>
            <p:nvPicPr>
              <p:cNvPr id="9" name="图片 1"/>
              <p:cNvPicPr>
                <a:picLocks noChangeAspect="1" noChangeArrowheads="1"/>
              </p:cNvPicPr>
              <p:nvPr/>
            </p:nvPicPr>
            <p:blipFill>
              <a:blip r:embed="rId4" cstate="email">
                <a:alphaModFix/>
                <a:extLst>
                  <a:ext uri="{BEBA8EAE-BF5A-486C-A8C5-ECC9F3942E4B}">
                    <a14:imgProps xmlns:a14="http://schemas.microsoft.com/office/drawing/2010/main">
                      <a14:imgLayer r:embed="rId5">
                        <a14:imgEffect>
                          <a14:brightnessContrast contrast="54000"/>
                        </a14:imgEffect>
                      </a14:imgLayer>
                    </a14:imgProps>
                  </a:ext>
                  <a:ext uri="{28A0092B-C50C-407E-A947-70E740481C1C}">
                    <a14:useLocalDpi xmlns:a14="http://schemas.microsoft.com/office/drawing/2010/main"/>
                  </a:ext>
                </a:extLst>
              </a:blip>
              <a:srcRect/>
              <a:stretch>
                <a:fillRect/>
              </a:stretch>
            </p:blipFill>
            <p:spPr>
              <a:xfrm>
                <a:off x="8116" y="1487"/>
                <a:ext cx="5985" cy="2296"/>
              </a:xfrm>
              <a:prstGeom prst="rect">
                <a:avLst/>
              </a:prstGeom>
              <a:noFill/>
              <a:ln>
                <a:noFill/>
              </a:ln>
            </p:spPr>
          </p:pic>
          <p:pic>
            <p:nvPicPr>
              <p:cNvPr id="8" name="图片 7"/>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0" y="1487"/>
                <a:ext cx="8701" cy="8423"/>
              </a:xfrm>
              <a:prstGeom prst="rect">
                <a:avLst/>
              </a:prstGeom>
            </p:spPr>
          </p:pic>
        </p:grpSp>
        <p:sp>
          <p:nvSpPr>
            <p:cNvPr id="12" name="圆角矩形 11"/>
            <p:cNvSpPr/>
            <p:nvPr/>
          </p:nvSpPr>
          <p:spPr>
            <a:xfrm>
              <a:off x="11063" y="6562"/>
              <a:ext cx="510" cy="570"/>
            </a:xfrm>
            <a:prstGeom prst="roundRect">
              <a:avLst/>
            </a:prstGeom>
            <a:noFill/>
            <a:ln>
              <a:solidFill>
                <a:srgbClr val="FF0000"/>
              </a:solidFill>
            </a:ln>
            <a:extLst>
              <a:ext uri="{909E8E84-426E-40DD-AFC4-6F175D3DCCD1}">
                <a14:hiddenFill xmlns:a14="http://schemas.microsoft.com/office/drawing/2010/main">
                  <a:solidFill>
                    <a:srgbClr val="FF0000"/>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DengXian" panose="02010600030101010101" pitchFamily="2" charset="-122"/>
                <a:ea typeface="DengXian" panose="02010600030101010101" pitchFamily="2" charset="-122"/>
              </a:endParaRPr>
            </a:p>
          </p:txBody>
        </p:sp>
        <p:sp>
          <p:nvSpPr>
            <p:cNvPr id="19" name="圆角矩形 18"/>
            <p:cNvSpPr/>
            <p:nvPr/>
          </p:nvSpPr>
          <p:spPr>
            <a:xfrm>
              <a:off x="11069" y="8691"/>
              <a:ext cx="510" cy="570"/>
            </a:xfrm>
            <a:prstGeom prst="roundRect">
              <a:avLst/>
            </a:prstGeom>
            <a:noFill/>
            <a:ln>
              <a:solidFill>
                <a:srgbClr val="FF0000"/>
              </a:solidFill>
            </a:ln>
            <a:extLst>
              <a:ext uri="{909E8E84-426E-40DD-AFC4-6F175D3DCCD1}">
                <a14:hiddenFill xmlns:a14="http://schemas.microsoft.com/office/drawing/2010/main">
                  <a:solidFill>
                    <a:srgbClr val="FF0000"/>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DengXian" panose="02010600030101010101" pitchFamily="2" charset="-122"/>
                <a:ea typeface="DengXian" panose="02010600030101010101" pitchFamily="2" charset="-122"/>
              </a:endParaRPr>
            </a:p>
          </p:txBody>
        </p:sp>
        <p:sp>
          <p:nvSpPr>
            <p:cNvPr id="20" name="圆角矩形 19"/>
            <p:cNvSpPr/>
            <p:nvPr/>
          </p:nvSpPr>
          <p:spPr>
            <a:xfrm>
              <a:off x="11069" y="4681"/>
              <a:ext cx="510" cy="570"/>
            </a:xfrm>
            <a:prstGeom prst="roundRect">
              <a:avLst/>
            </a:prstGeom>
            <a:noFill/>
            <a:ln>
              <a:solidFill>
                <a:srgbClr val="FF0000"/>
              </a:solidFill>
            </a:ln>
            <a:extLst>
              <a:ext uri="{909E8E84-426E-40DD-AFC4-6F175D3DCCD1}">
                <a14:hiddenFill xmlns:a14="http://schemas.microsoft.com/office/drawing/2010/main">
                  <a:solidFill>
                    <a:srgbClr val="FF0000"/>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DengXian" panose="02010600030101010101" pitchFamily="2" charset="-122"/>
                <a:ea typeface="DengXian" panose="02010600030101010101" pitchFamily="2" charset="-122"/>
              </a:endParaRPr>
            </a:p>
          </p:txBody>
        </p:sp>
      </p:grpSp>
      <p:sp>
        <p:nvSpPr>
          <p:cNvPr id="42" name="矩形 41">
            <a:extLst>
              <a:ext uri="{FF2B5EF4-FFF2-40B4-BE49-F238E27FC236}">
                <a16:creationId xmlns:a16="http://schemas.microsoft.com/office/drawing/2014/main" id="{D9EED863-F5B1-4048-8983-794DA16B9BAF}"/>
              </a:ext>
            </a:extLst>
          </p:cNvPr>
          <p:cNvSpPr/>
          <p:nvPr/>
        </p:nvSpPr>
        <p:spPr>
          <a:xfrm>
            <a:off x="8800158" y="900000"/>
            <a:ext cx="3391842" cy="5258172"/>
          </a:xfrm>
          <a:prstGeom prst="rect">
            <a:avLst/>
          </a:prstGeom>
          <a:solidFill>
            <a:srgbClr val="1C6ED2">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标题 2"/>
          <p:cNvSpPr>
            <a:spLocks noGrp="1"/>
          </p:cNvSpPr>
          <p:nvPr>
            <p:ph type="title"/>
          </p:nvPr>
        </p:nvSpPr>
        <p:spPr>
          <a:xfrm>
            <a:off x="479505" y="213148"/>
            <a:ext cx="9058943" cy="332399"/>
          </a:xfrm>
        </p:spPr>
        <p:txBody>
          <a:bodyPr/>
          <a:lstStyle/>
          <a:p>
            <a:r>
              <a:rPr lang="zh-CN" altLang="en-US" sz="2400" b="1" spc="100" dirty="0">
                <a:solidFill>
                  <a:srgbClr val="043E6F"/>
                </a:solidFill>
                <a:cs typeface="Arial" panose="020B0604020202020204" pitchFamily="34" charset="0"/>
              </a:rPr>
              <a:t>案例三</a:t>
            </a:r>
            <a:r>
              <a:rPr lang="en-US" altLang="zh-CN" sz="2400" b="1" spc="100" dirty="0">
                <a:solidFill>
                  <a:srgbClr val="043E6F"/>
                </a:solidFill>
                <a:cs typeface="Arial" panose="020B0604020202020204" pitchFamily="34" charset="0"/>
              </a:rPr>
              <a:t>:</a:t>
            </a:r>
            <a:r>
              <a:rPr lang="zh-CN" altLang="en-US" sz="2400" b="1" spc="100" dirty="0">
                <a:solidFill>
                  <a:srgbClr val="043E6F"/>
                </a:solidFill>
                <a:cs typeface="Arial" panose="020B0604020202020204" pitchFamily="34" charset="0"/>
              </a:rPr>
              <a:t>边框外观缺陷检测</a:t>
            </a:r>
          </a:p>
        </p:txBody>
      </p:sp>
      <p:sp>
        <p:nvSpPr>
          <p:cNvPr id="24" name="矩形 23">
            <a:extLst>
              <a:ext uri="{FF2B5EF4-FFF2-40B4-BE49-F238E27FC236}">
                <a16:creationId xmlns:a16="http://schemas.microsoft.com/office/drawing/2014/main" id="{41732655-D4E5-6846-AF7A-1604D30909E1}"/>
              </a:ext>
            </a:extLst>
          </p:cNvPr>
          <p:cNvSpPr/>
          <p:nvPr/>
        </p:nvSpPr>
        <p:spPr>
          <a:xfrm>
            <a:off x="0" y="899999"/>
            <a:ext cx="8800158" cy="5258171"/>
          </a:xfrm>
          <a:prstGeom prst="rect">
            <a:avLst/>
          </a:prstGeom>
          <a:gradFill>
            <a:gsLst>
              <a:gs pos="40000">
                <a:schemeClr val="tx1">
                  <a:lumMod val="95000"/>
                  <a:lumOff val="5000"/>
                  <a:alpha val="60000"/>
                </a:schemeClr>
              </a:gs>
              <a:gs pos="0">
                <a:schemeClr val="tx1">
                  <a:lumMod val="95000"/>
                  <a:lumOff val="5000"/>
                </a:schemeClr>
              </a:gs>
              <a:gs pos="100000">
                <a:schemeClr val="tx1">
                  <a:lumMod val="95000"/>
                  <a:lumOff val="5000"/>
                  <a:alpha val="2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5" name="文本框 24">
            <a:extLst>
              <a:ext uri="{FF2B5EF4-FFF2-40B4-BE49-F238E27FC236}">
                <a16:creationId xmlns:a16="http://schemas.microsoft.com/office/drawing/2014/main" id="{BCBEE403-DCC5-E845-BB28-E3D5D8F1EEFF}"/>
              </a:ext>
            </a:extLst>
          </p:cNvPr>
          <p:cNvSpPr txBox="1"/>
          <p:nvPr/>
        </p:nvSpPr>
        <p:spPr>
          <a:xfrm>
            <a:off x="470627" y="1932430"/>
            <a:ext cx="3744381" cy="888961"/>
          </a:xfrm>
          <a:prstGeom prst="rect">
            <a:avLst/>
          </a:prstGeom>
          <a:noFill/>
        </p:spPr>
        <p:txBody>
          <a:bodyPr wrap="square" rtlCol="0">
            <a:spAutoFit/>
          </a:bodyPr>
          <a:lstStyle/>
          <a:p>
            <a:pPr algn="just"/>
            <a:r>
              <a:rPr lang="zh-CN" altLang="en-US" sz="3000" b="1" dirty="0">
                <a:solidFill>
                  <a:srgbClr val="FFC000"/>
                </a:solidFill>
                <a:latin typeface="DengXian" panose="02010600030101010101" pitchFamily="2" charset="-122"/>
                <a:ea typeface="DengXian" panose="02010600030101010101" pitchFamily="2" charset="-122"/>
              </a:rPr>
              <a:t>首个</a:t>
            </a:r>
            <a:endParaRPr lang="en-US" altLang="zh-CN" sz="3000" dirty="0">
              <a:solidFill>
                <a:schemeClr val="bg1"/>
              </a:solidFill>
              <a:latin typeface="DengXian" panose="02010600030101010101" pitchFamily="2" charset="-122"/>
              <a:ea typeface="DengXian" panose="02010600030101010101" pitchFamily="2" charset="-122"/>
            </a:endParaRPr>
          </a:p>
          <a:p>
            <a:pPr algn="just">
              <a:lnSpc>
                <a:spcPct val="130000"/>
              </a:lnSpc>
              <a:spcBef>
                <a:spcPts val="600"/>
              </a:spcBef>
            </a:pPr>
            <a:r>
              <a:rPr lang="en" altLang="zh-CN" sz="1400" b="1" kern="0" dirty="0">
                <a:solidFill>
                  <a:schemeClr val="bg1"/>
                </a:solidFill>
                <a:latin typeface="DengXian" panose="02010600030101010101" pitchFamily="2" charset="-122"/>
                <a:ea typeface="DengXian" panose="02010600030101010101" pitchFamily="2" charset="-122"/>
                <a:cs typeface="黑体" panose="02010609060101010101" pitchFamily="49" charset="-122"/>
                <a:sym typeface="+mn-lt"/>
              </a:rPr>
              <a:t>Apple</a:t>
            </a:r>
            <a:r>
              <a:rPr lang="zh-CN" altLang="en-US" sz="1400" b="1" kern="0" dirty="0">
                <a:solidFill>
                  <a:schemeClr val="bg1"/>
                </a:solidFill>
                <a:latin typeface="DengXian" panose="02010600030101010101" pitchFamily="2" charset="-122"/>
                <a:ea typeface="DengXian" panose="02010600030101010101" pitchFamily="2" charset="-122"/>
                <a:cs typeface="黑体" panose="02010609060101010101" pitchFamily="49" charset="-122"/>
                <a:sym typeface="+mn-lt"/>
              </a:rPr>
              <a:t>首个利用</a:t>
            </a:r>
            <a:r>
              <a:rPr lang="en-US" altLang="zh-CN" sz="1400" b="1" kern="0" dirty="0">
                <a:solidFill>
                  <a:schemeClr val="bg1"/>
                </a:solidFill>
                <a:latin typeface="DengXian" panose="02010600030101010101" pitchFamily="2" charset="-122"/>
                <a:ea typeface="DengXian" panose="02010600030101010101" pitchFamily="2" charset="-122"/>
                <a:cs typeface="黑体" panose="02010609060101010101" pitchFamily="49" charset="-122"/>
                <a:sym typeface="+mn-lt"/>
              </a:rPr>
              <a:t>3</a:t>
            </a:r>
            <a:r>
              <a:rPr lang="en" altLang="zh-CN" sz="1400" b="1" kern="0" dirty="0">
                <a:solidFill>
                  <a:schemeClr val="bg1"/>
                </a:solidFill>
                <a:latin typeface="DengXian" panose="02010600030101010101" pitchFamily="2" charset="-122"/>
                <a:ea typeface="DengXian" panose="02010600030101010101" pitchFamily="2" charset="-122"/>
                <a:cs typeface="黑体" panose="02010609060101010101" pitchFamily="49" charset="-122"/>
                <a:sym typeface="+mn-lt"/>
              </a:rPr>
              <a:t>D</a:t>
            </a:r>
            <a:r>
              <a:rPr lang="zh-CN" altLang="en-US" sz="1400" b="1" kern="0" dirty="0">
                <a:solidFill>
                  <a:schemeClr val="bg1"/>
                </a:solidFill>
                <a:latin typeface="DengXian" panose="02010600030101010101" pitchFamily="2" charset="-122"/>
                <a:ea typeface="DengXian" panose="02010600030101010101" pitchFamily="2" charset="-122"/>
                <a:cs typeface="黑体" panose="02010609060101010101" pitchFamily="49" charset="-122"/>
                <a:sym typeface="+mn-lt"/>
              </a:rPr>
              <a:t>技术判断外观缺陷的项目</a:t>
            </a:r>
          </a:p>
        </p:txBody>
      </p:sp>
      <p:sp>
        <p:nvSpPr>
          <p:cNvPr id="26" name="文本框 25">
            <a:extLst>
              <a:ext uri="{FF2B5EF4-FFF2-40B4-BE49-F238E27FC236}">
                <a16:creationId xmlns:a16="http://schemas.microsoft.com/office/drawing/2014/main" id="{5CF15163-8542-4540-BDC9-F13298B72969}"/>
              </a:ext>
            </a:extLst>
          </p:cNvPr>
          <p:cNvSpPr txBox="1"/>
          <p:nvPr/>
        </p:nvSpPr>
        <p:spPr>
          <a:xfrm>
            <a:off x="470627" y="3474712"/>
            <a:ext cx="3744381" cy="1169038"/>
          </a:xfrm>
          <a:prstGeom prst="rect">
            <a:avLst/>
          </a:prstGeom>
          <a:noFill/>
        </p:spPr>
        <p:txBody>
          <a:bodyPr wrap="square" rtlCol="0">
            <a:spAutoFit/>
          </a:bodyPr>
          <a:lstStyle/>
          <a:p>
            <a:pPr algn="just"/>
            <a:r>
              <a:rPr lang="zh-CN" altLang="en-US" sz="3000" b="1" dirty="0">
                <a:solidFill>
                  <a:srgbClr val="FFC000"/>
                </a:solidFill>
                <a:latin typeface="DengXian" panose="02010600030101010101" pitchFamily="2" charset="-122"/>
                <a:ea typeface="DengXian" panose="02010600030101010101" pitchFamily="2" charset="-122"/>
              </a:rPr>
              <a:t>整体方案</a:t>
            </a:r>
          </a:p>
          <a:p>
            <a:pPr algn="just">
              <a:lnSpc>
                <a:spcPct val="130000"/>
              </a:lnSpc>
              <a:spcBef>
                <a:spcPts val="600"/>
              </a:spcBef>
            </a:pPr>
            <a:r>
              <a:rPr lang="zh-CN" altLang="en-US" sz="1400" b="1" kern="0" dirty="0">
                <a:solidFill>
                  <a:schemeClr val="bg1"/>
                </a:solidFill>
                <a:latin typeface="DengXian" panose="02010600030101010101" pitchFamily="2" charset="-122"/>
                <a:ea typeface="DengXian" panose="02010600030101010101" pitchFamily="2" charset="-122"/>
                <a:cs typeface="黑体" panose="02010609060101010101" pitchFamily="49" charset="-122"/>
                <a:sym typeface="+mn-lt"/>
              </a:rPr>
              <a:t>使用特殊的</a:t>
            </a:r>
            <a:r>
              <a:rPr lang="en-US" altLang="zh-CN" sz="1400" b="1" kern="0" dirty="0">
                <a:solidFill>
                  <a:schemeClr val="bg1"/>
                </a:solidFill>
                <a:latin typeface="DengXian" panose="02010600030101010101" pitchFamily="2" charset="-122"/>
                <a:ea typeface="DengXian" panose="02010600030101010101" pitchFamily="2" charset="-122"/>
                <a:cs typeface="黑体" panose="02010609060101010101" pitchFamily="49" charset="-122"/>
                <a:sym typeface="+mn-lt"/>
              </a:rPr>
              <a:t>3</a:t>
            </a:r>
            <a:r>
              <a:rPr lang="en" altLang="zh-CN" sz="1400" b="1" kern="0" dirty="0">
                <a:solidFill>
                  <a:schemeClr val="bg1"/>
                </a:solidFill>
                <a:latin typeface="DengXian" panose="02010600030101010101" pitchFamily="2" charset="-122"/>
                <a:ea typeface="DengXian" panose="02010600030101010101" pitchFamily="2" charset="-122"/>
                <a:cs typeface="黑体" panose="02010609060101010101" pitchFamily="49" charset="-122"/>
                <a:sym typeface="+mn-lt"/>
              </a:rPr>
              <a:t>D</a:t>
            </a:r>
            <a:r>
              <a:rPr lang="zh-CN" altLang="en-US" sz="1400" b="1" kern="0" dirty="0">
                <a:solidFill>
                  <a:schemeClr val="bg1"/>
                </a:solidFill>
                <a:latin typeface="DengXian" panose="02010600030101010101" pitchFamily="2" charset="-122"/>
                <a:ea typeface="DengXian" panose="02010600030101010101" pitchFamily="2" charset="-122"/>
                <a:cs typeface="黑体" panose="02010609060101010101" pitchFamily="49" charset="-122"/>
                <a:sym typeface="+mn-lt"/>
              </a:rPr>
              <a:t>取图设备，检测内部隐藏结构的划伤，残胶，破损等缺陷</a:t>
            </a:r>
          </a:p>
        </p:txBody>
      </p:sp>
      <p:sp>
        <p:nvSpPr>
          <p:cNvPr id="27" name="矩形 26">
            <a:extLst>
              <a:ext uri="{FF2B5EF4-FFF2-40B4-BE49-F238E27FC236}">
                <a16:creationId xmlns:a16="http://schemas.microsoft.com/office/drawing/2014/main" id="{A2AF4AA7-5CE6-1747-A901-D9EDF7348138}"/>
              </a:ext>
            </a:extLst>
          </p:cNvPr>
          <p:cNvSpPr/>
          <p:nvPr/>
        </p:nvSpPr>
        <p:spPr>
          <a:xfrm>
            <a:off x="9086521" y="831711"/>
            <a:ext cx="2880000" cy="1233370"/>
          </a:xfrm>
          <a:prstGeom prst="rect">
            <a:avLst/>
          </a:prstGeom>
          <a:noFill/>
        </p:spPr>
        <p:txBody>
          <a:bodyPr wrap="square" rtlCol="0" anchor="ctr">
            <a:noAutofit/>
          </a:bodyPr>
          <a:lstStyle/>
          <a:p>
            <a:pPr algn="just">
              <a:lnSpc>
                <a:spcPct val="120000"/>
              </a:lnSpc>
              <a:spcBef>
                <a:spcPts val="600"/>
              </a:spcBef>
            </a:pPr>
            <a:r>
              <a:rPr lang="zh-CN" altLang="en-US" sz="2400" b="1" dirty="0">
                <a:solidFill>
                  <a:srgbClr val="0070C0"/>
                </a:solidFill>
                <a:latin typeface="等线" panose="02010600030101010101" pitchFamily="2" charset="-122"/>
                <a:ea typeface="等线" panose="02010600030101010101" pitchFamily="2" charset="-122"/>
                <a:cs typeface="Arial" panose="020B0604020202020204" pitchFamily="34" charset="0"/>
                <a:sym typeface="Arial" panose="020B0604020202020204" pitchFamily="34" charset="0"/>
              </a:rPr>
              <a:t>      产线导入</a:t>
            </a:r>
          </a:p>
          <a:p>
            <a:pPr algn="just">
              <a:lnSpc>
                <a:spcPct val="120000"/>
              </a:lnSpc>
              <a:spcBef>
                <a:spcPts val="600"/>
              </a:spcBef>
            </a:pPr>
            <a:r>
              <a:rPr lang="en" altLang="zh-CN" sz="1200" dirty="0">
                <a:solidFill>
                  <a:schemeClr val="tx1">
                    <a:lumMod val="75000"/>
                    <a:lumOff val="25000"/>
                  </a:schemeClr>
                </a:solidFill>
                <a:latin typeface="DengXian" panose="02010600030101010101" pitchFamily="2" charset="-122"/>
                <a:ea typeface="DengXian" panose="02010600030101010101" pitchFamily="2" charset="-122"/>
              </a:rPr>
              <a:t>Apple</a:t>
            </a:r>
            <a:r>
              <a:rPr lang="zh-CN" altLang="en-US" sz="1200" dirty="0">
                <a:solidFill>
                  <a:schemeClr val="tx1">
                    <a:lumMod val="75000"/>
                    <a:lumOff val="25000"/>
                  </a:schemeClr>
                </a:solidFill>
                <a:latin typeface="DengXian" panose="02010600030101010101" pitchFamily="2" charset="-122"/>
                <a:ea typeface="DengXian" panose="02010600030101010101" pitchFamily="2" charset="-122"/>
              </a:rPr>
              <a:t>新产品产线导入</a:t>
            </a:r>
          </a:p>
        </p:txBody>
      </p:sp>
      <p:sp>
        <p:nvSpPr>
          <p:cNvPr id="28" name="矩形 27">
            <a:extLst>
              <a:ext uri="{FF2B5EF4-FFF2-40B4-BE49-F238E27FC236}">
                <a16:creationId xmlns:a16="http://schemas.microsoft.com/office/drawing/2014/main" id="{4A1AC1B8-4D76-BC47-AA91-D0ED6C5193E2}"/>
              </a:ext>
            </a:extLst>
          </p:cNvPr>
          <p:cNvSpPr/>
          <p:nvPr/>
        </p:nvSpPr>
        <p:spPr>
          <a:xfrm>
            <a:off x="9086521" y="1851316"/>
            <a:ext cx="2880000" cy="1163971"/>
          </a:xfrm>
          <a:prstGeom prst="rect">
            <a:avLst/>
          </a:prstGeom>
          <a:noFill/>
        </p:spPr>
        <p:txBody>
          <a:bodyPr wrap="square" rtlCol="0" anchor="ctr">
            <a:noAutofit/>
          </a:bodyPr>
          <a:lstStyle/>
          <a:p>
            <a:pPr algn="just">
              <a:lnSpc>
                <a:spcPct val="120000"/>
              </a:lnSpc>
              <a:spcBef>
                <a:spcPts val="600"/>
              </a:spcBef>
            </a:pPr>
            <a:r>
              <a:rPr lang="zh-CN" altLang="en-US" sz="2400" b="1" dirty="0">
                <a:solidFill>
                  <a:srgbClr val="0070C0"/>
                </a:solidFill>
                <a:latin typeface="等线" panose="02010600030101010101" pitchFamily="2" charset="-122"/>
                <a:ea typeface="等线" panose="02010600030101010101" pitchFamily="2" charset="-122"/>
                <a:cs typeface="Arial" panose="020B0604020202020204" pitchFamily="34" charset="0"/>
                <a:sym typeface="Arial" panose="020B0604020202020204" pitchFamily="34" charset="0"/>
              </a:rPr>
              <a:t>      </a:t>
            </a:r>
            <a:r>
              <a:rPr lang="en-US" altLang="zh-CN" sz="2400" b="1" dirty="0">
                <a:solidFill>
                  <a:srgbClr val="0070C0"/>
                </a:solidFill>
                <a:latin typeface="等线" panose="02010600030101010101" pitchFamily="2" charset="-122"/>
                <a:ea typeface="等线" panose="02010600030101010101" pitchFamily="2" charset="-122"/>
                <a:cs typeface="Arial" panose="020B0604020202020204" pitchFamily="34" charset="0"/>
                <a:sym typeface="Arial" panose="020B0604020202020204" pitchFamily="34" charset="0"/>
              </a:rPr>
              <a:t>99%+</a:t>
            </a:r>
            <a:r>
              <a:rPr lang="zh-CN" altLang="en-US" sz="2400" b="1" dirty="0">
                <a:solidFill>
                  <a:srgbClr val="0070C0"/>
                </a:solidFill>
                <a:latin typeface="等线" panose="02010600030101010101" pitchFamily="2" charset="-122"/>
                <a:ea typeface="等线" panose="02010600030101010101" pitchFamily="2" charset="-122"/>
                <a:cs typeface="Arial" panose="020B0604020202020204" pitchFamily="34" charset="0"/>
                <a:sym typeface="Arial" panose="020B0604020202020204" pitchFamily="34" charset="0"/>
              </a:rPr>
              <a:t>准确率</a:t>
            </a:r>
          </a:p>
          <a:p>
            <a:pPr algn="just">
              <a:lnSpc>
                <a:spcPct val="120000"/>
              </a:lnSpc>
              <a:spcBef>
                <a:spcPts val="600"/>
              </a:spcBef>
            </a:pPr>
            <a:r>
              <a:rPr lang="zh-CN" altLang="en-US" sz="1200" dirty="0">
                <a:solidFill>
                  <a:schemeClr val="tx1">
                    <a:lumMod val="75000"/>
                    <a:lumOff val="25000"/>
                  </a:schemeClr>
                </a:solidFill>
                <a:latin typeface="DengXian" panose="02010600030101010101" pitchFamily="2" charset="-122"/>
                <a:ea typeface="DengXian" panose="02010600030101010101" pitchFamily="2" charset="-122"/>
              </a:rPr>
              <a:t>更稳定的检测，节省人员成本</a:t>
            </a:r>
            <a:r>
              <a:rPr lang="en-US" altLang="zh-CN" sz="1200" dirty="0">
                <a:solidFill>
                  <a:schemeClr val="tx1">
                    <a:lumMod val="75000"/>
                    <a:lumOff val="25000"/>
                  </a:schemeClr>
                </a:solidFill>
                <a:latin typeface="DengXian" panose="02010600030101010101" pitchFamily="2" charset="-122"/>
                <a:ea typeface="DengXian" panose="02010600030101010101" pitchFamily="2" charset="-122"/>
              </a:rPr>
              <a:t>2000</a:t>
            </a:r>
            <a:r>
              <a:rPr lang="en" altLang="zh-CN" sz="1200" dirty="0">
                <a:solidFill>
                  <a:schemeClr val="tx1">
                    <a:lumMod val="75000"/>
                    <a:lumOff val="25000"/>
                  </a:schemeClr>
                </a:solidFill>
                <a:latin typeface="DengXian" panose="02010600030101010101" pitchFamily="2" charset="-122"/>
                <a:ea typeface="DengXian" panose="02010600030101010101" pitchFamily="2" charset="-122"/>
              </a:rPr>
              <a:t>K</a:t>
            </a:r>
          </a:p>
        </p:txBody>
      </p:sp>
      <p:sp>
        <p:nvSpPr>
          <p:cNvPr id="29" name="矩形 28">
            <a:extLst>
              <a:ext uri="{FF2B5EF4-FFF2-40B4-BE49-F238E27FC236}">
                <a16:creationId xmlns:a16="http://schemas.microsoft.com/office/drawing/2014/main" id="{19EFA21B-A9D2-DF45-A161-0001717C655F}"/>
              </a:ext>
            </a:extLst>
          </p:cNvPr>
          <p:cNvSpPr/>
          <p:nvPr/>
        </p:nvSpPr>
        <p:spPr>
          <a:xfrm>
            <a:off x="9086521" y="2860460"/>
            <a:ext cx="2880000" cy="1163971"/>
          </a:xfrm>
          <a:prstGeom prst="rect">
            <a:avLst/>
          </a:prstGeom>
          <a:noFill/>
        </p:spPr>
        <p:txBody>
          <a:bodyPr wrap="square" rtlCol="0" anchor="ctr">
            <a:noAutofit/>
          </a:bodyPr>
          <a:lstStyle/>
          <a:p>
            <a:pPr algn="just">
              <a:lnSpc>
                <a:spcPct val="120000"/>
              </a:lnSpc>
              <a:spcBef>
                <a:spcPts val="600"/>
              </a:spcBef>
            </a:pPr>
            <a:r>
              <a:rPr lang="zh-CN" altLang="en-US" sz="2400" b="1" dirty="0">
                <a:solidFill>
                  <a:srgbClr val="0070C0"/>
                </a:solidFill>
                <a:latin typeface="DengXian" panose="02010600030101010101" pitchFamily="2" charset="-122"/>
                <a:ea typeface="DengXian" panose="02010600030101010101" pitchFamily="2" charset="-122"/>
              </a:rPr>
              <a:t>      提高产能</a:t>
            </a:r>
          </a:p>
          <a:p>
            <a:pPr algn="just">
              <a:lnSpc>
                <a:spcPct val="120000"/>
              </a:lnSpc>
              <a:spcBef>
                <a:spcPts val="600"/>
              </a:spcBef>
            </a:pPr>
            <a:r>
              <a:rPr lang="zh-CN" altLang="en-US" sz="1200" dirty="0">
                <a:solidFill>
                  <a:schemeClr val="tx1">
                    <a:lumMod val="75000"/>
                    <a:lumOff val="25000"/>
                  </a:schemeClr>
                </a:solidFill>
                <a:latin typeface="DengXian" panose="02010600030101010101" pitchFamily="2" charset="-122"/>
                <a:ea typeface="DengXian" panose="02010600030101010101" pitchFamily="2" charset="-122"/>
              </a:rPr>
              <a:t>高速循环利用，减少中间浪费</a:t>
            </a:r>
          </a:p>
        </p:txBody>
      </p:sp>
      <p:pic>
        <p:nvPicPr>
          <p:cNvPr id="38" name="图片 37">
            <a:extLst>
              <a:ext uri="{FF2B5EF4-FFF2-40B4-BE49-F238E27FC236}">
                <a16:creationId xmlns:a16="http://schemas.microsoft.com/office/drawing/2014/main" id="{151C36D9-B481-8D41-85C6-1DD3731479F1}"/>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9156197" y="3182612"/>
            <a:ext cx="342900" cy="292100"/>
          </a:xfrm>
          <a:prstGeom prst="rect">
            <a:avLst/>
          </a:prstGeom>
        </p:spPr>
      </p:pic>
      <p:pic>
        <p:nvPicPr>
          <p:cNvPr id="40" name="图片 39">
            <a:extLst>
              <a:ext uri="{FF2B5EF4-FFF2-40B4-BE49-F238E27FC236}">
                <a16:creationId xmlns:a16="http://schemas.microsoft.com/office/drawing/2014/main" id="{BC0BE1B0-5318-8347-9463-1342961ED4FE}"/>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9156197" y="2132941"/>
            <a:ext cx="355600" cy="355600"/>
          </a:xfrm>
          <a:prstGeom prst="rect">
            <a:avLst/>
          </a:prstGeom>
        </p:spPr>
      </p:pic>
      <p:pic>
        <p:nvPicPr>
          <p:cNvPr id="41" name="图片 40">
            <a:extLst>
              <a:ext uri="{FF2B5EF4-FFF2-40B4-BE49-F238E27FC236}">
                <a16:creationId xmlns:a16="http://schemas.microsoft.com/office/drawing/2014/main" id="{B30AD1AF-A0B5-B648-9C50-CD4BF66D2395}"/>
              </a:ext>
            </a:extLst>
          </p:cNvPr>
          <p:cNvPicPr>
            <a:picLocks noChangeAspect="1"/>
          </p:cNvPicPr>
          <p:nvPr/>
        </p:nvPicPr>
        <p:blipFill>
          <a:blip r:embed="rId9"/>
          <a:stretch>
            <a:fillRect/>
          </a:stretch>
        </p:blipFill>
        <p:spPr>
          <a:xfrm>
            <a:off x="9162460" y="1102009"/>
            <a:ext cx="476863" cy="445072"/>
          </a:xfrm>
          <a:prstGeom prst="rect">
            <a:avLst/>
          </a:prstGeom>
        </p:spPr>
      </p:pic>
      <p:pic>
        <p:nvPicPr>
          <p:cNvPr id="22" name="图片 21">
            <a:extLst>
              <a:ext uri="{FF2B5EF4-FFF2-40B4-BE49-F238E27FC236}">
                <a16:creationId xmlns:a16="http://schemas.microsoft.com/office/drawing/2014/main" id="{5514FE4C-C060-804E-ADEB-1EE7272F8977}"/>
              </a:ext>
            </a:extLst>
          </p:cNvPr>
          <p:cNvPicPr>
            <a:picLocks noChangeAspect="1"/>
          </p:cNvPicPr>
          <p:nvPr/>
        </p:nvPicPr>
        <p:blipFill>
          <a:blip r:embed="rId10">
            <a:extLst>
              <a:ext uri="{28A0092B-C50C-407E-A947-70E740481C1C}">
                <a14:useLocalDpi xmlns:a14="http://schemas.microsoft.com/office/drawing/2010/main"/>
              </a:ext>
            </a:extLst>
          </a:blip>
          <a:srcRect/>
          <a:stretch/>
        </p:blipFill>
        <p:spPr>
          <a:xfrm>
            <a:off x="9156197" y="4092719"/>
            <a:ext cx="2701315" cy="1901411"/>
          </a:xfrm>
          <a:prstGeom prst="roundRect">
            <a:avLst>
              <a:gd name="adj" fmla="val 5268"/>
            </a:avLst>
          </a:prstGeom>
          <a:noFill/>
          <a:ln>
            <a:noFill/>
          </a:ln>
          <a:effectLst/>
        </p:spPr>
      </p:pic>
    </p:spTree>
    <p:extLst>
      <p:ext uri="{BB962C8B-B14F-4D97-AF65-F5344CB8AC3E}">
        <p14:creationId xmlns:p14="http://schemas.microsoft.com/office/powerpoint/2010/main" val="3382817246"/>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id="{A3A4A5BA-6DE1-4FB2-ABFA-8AC16BDDA2B1}"/>
              </a:ext>
            </a:extLst>
          </p:cNvPr>
          <p:cNvSpPr>
            <a:spLocks noGrp="1"/>
          </p:cNvSpPr>
          <p:nvPr>
            <p:ph type="title"/>
          </p:nvPr>
        </p:nvSpPr>
        <p:spPr>
          <a:xfrm>
            <a:off x="479505" y="213149"/>
            <a:ext cx="9058943" cy="332399"/>
          </a:xfrm>
        </p:spPr>
        <p:txBody>
          <a:bodyPr/>
          <a:lstStyle/>
          <a:p>
            <a:r>
              <a:rPr lang="zh-CN" altLang="en-US" sz="2400" b="1" spc="100" dirty="0">
                <a:solidFill>
                  <a:srgbClr val="043E6F"/>
                </a:solidFill>
                <a:cs typeface="Arial" panose="020B0604020202020204" pitchFamily="34" charset="0"/>
              </a:rPr>
              <a:t>案例四</a:t>
            </a:r>
            <a:r>
              <a:rPr lang="en-US" altLang="zh-CN" sz="2400" b="1" spc="100" dirty="0">
                <a:solidFill>
                  <a:srgbClr val="043E6F"/>
                </a:solidFill>
                <a:cs typeface="Arial" panose="020B0604020202020204" pitchFamily="34" charset="0"/>
              </a:rPr>
              <a:t>:</a:t>
            </a:r>
            <a:r>
              <a:rPr lang="zh-CN" altLang="en-US" sz="2400" b="1" spc="100" dirty="0">
                <a:solidFill>
                  <a:srgbClr val="043E6F"/>
                </a:solidFill>
                <a:cs typeface="Arial" panose="020B0604020202020204" pitchFamily="34" charset="0"/>
              </a:rPr>
              <a:t>镜头支架表面缺陷检测</a:t>
            </a:r>
          </a:p>
        </p:txBody>
      </p:sp>
      <p:pic>
        <p:nvPicPr>
          <p:cNvPr id="3" name="图片 2">
            <a:extLst>
              <a:ext uri="{FF2B5EF4-FFF2-40B4-BE49-F238E27FC236}">
                <a16:creationId xmlns:a16="http://schemas.microsoft.com/office/drawing/2014/main" id="{97BB8E07-951B-4F42-BFBC-4720C1F5493A}"/>
              </a:ext>
            </a:extLst>
          </p:cNvPr>
          <p:cNvPicPr>
            <a:picLocks noChangeAspect="1"/>
          </p:cNvPicPr>
          <p:nvPr/>
        </p:nvPicPr>
        <p:blipFill>
          <a:blip r:embed="rId3" cstate="email">
            <a:alphaModFix amt="50000"/>
            <a:extLst>
              <a:ext uri="{28A0092B-C50C-407E-A947-70E740481C1C}">
                <a14:useLocalDpi xmlns:a14="http://schemas.microsoft.com/office/drawing/2010/main"/>
              </a:ext>
            </a:extLst>
          </a:blip>
          <a:stretch>
            <a:fillRect/>
          </a:stretch>
        </p:blipFill>
        <p:spPr>
          <a:xfrm>
            <a:off x="7602452" y="899999"/>
            <a:ext cx="746151" cy="746151"/>
          </a:xfrm>
          <a:prstGeom prst="rect">
            <a:avLst/>
          </a:prstGeom>
          <a:noFill/>
        </p:spPr>
      </p:pic>
      <p:pic>
        <p:nvPicPr>
          <p:cNvPr id="32" name="图片 31">
            <a:extLst>
              <a:ext uri="{FF2B5EF4-FFF2-40B4-BE49-F238E27FC236}">
                <a16:creationId xmlns:a16="http://schemas.microsoft.com/office/drawing/2014/main" id="{F450F018-DEF8-C142-9BA9-3DB08FEBAE69}"/>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8625318" y="899999"/>
            <a:ext cx="3566682" cy="5333480"/>
          </a:xfrm>
          <a:prstGeom prst="rect">
            <a:avLst/>
          </a:prstGeom>
          <a:effectLst/>
        </p:spPr>
      </p:pic>
      <p:sp>
        <p:nvSpPr>
          <p:cNvPr id="33" name="矩形 32">
            <a:extLst>
              <a:ext uri="{FF2B5EF4-FFF2-40B4-BE49-F238E27FC236}">
                <a16:creationId xmlns:a16="http://schemas.microsoft.com/office/drawing/2014/main" id="{E8583680-9CEE-6444-AF12-E91DD8153ADE}"/>
              </a:ext>
            </a:extLst>
          </p:cNvPr>
          <p:cNvSpPr/>
          <p:nvPr/>
        </p:nvSpPr>
        <p:spPr>
          <a:xfrm>
            <a:off x="8625320" y="900000"/>
            <a:ext cx="3566680" cy="5333482"/>
          </a:xfrm>
          <a:prstGeom prst="rect">
            <a:avLst/>
          </a:prstGeom>
          <a:solidFill>
            <a:schemeClr val="bg2">
              <a:lumMod val="10000"/>
              <a:alpha val="20000"/>
            </a:schemeClr>
          </a:solidFill>
          <a:ln>
            <a:noFill/>
          </a:ln>
        </p:spPr>
        <p:txBody>
          <a:bodyPr wrap="square" rtlCol="0" anchor="ctr">
            <a:noAutofit/>
          </a:bodyPr>
          <a:lstStyle/>
          <a:p>
            <a:pPr algn="l"/>
            <a:endParaRPr lang="zh-CN" altLang="en-US" sz="2000" dirty="0">
              <a:solidFill>
                <a:schemeClr val="tx1">
                  <a:lumMod val="75000"/>
                  <a:lumOff val="25000"/>
                </a:schemeClr>
              </a:solidFill>
              <a:latin typeface="Arial" panose="020B0604020202020204" pitchFamily="34" charset="0"/>
              <a:ea typeface="黑体" panose="02010609060101010101" pitchFamily="49" charset="-122"/>
              <a:cs typeface="Arial" panose="020B0604020202020204" pitchFamily="34" charset="0"/>
              <a:sym typeface="Arial" panose="020B0604020202020204" pitchFamily="34" charset="0"/>
            </a:endParaRPr>
          </a:p>
        </p:txBody>
      </p:sp>
      <p:sp>
        <p:nvSpPr>
          <p:cNvPr id="28" name="矩形 27">
            <a:extLst>
              <a:ext uri="{FF2B5EF4-FFF2-40B4-BE49-F238E27FC236}">
                <a16:creationId xmlns:a16="http://schemas.microsoft.com/office/drawing/2014/main" id="{3054E725-402D-4E8F-A544-DBE734D7D64C}"/>
              </a:ext>
            </a:extLst>
          </p:cNvPr>
          <p:cNvSpPr/>
          <p:nvPr/>
        </p:nvSpPr>
        <p:spPr>
          <a:xfrm>
            <a:off x="8961260" y="1345519"/>
            <a:ext cx="2880000" cy="1296000"/>
          </a:xfrm>
          <a:prstGeom prst="rect">
            <a:avLst/>
          </a:prstGeom>
          <a:solidFill>
            <a:schemeClr val="tx1">
              <a:lumMod val="85000"/>
              <a:lumOff val="15000"/>
              <a:alpha val="80000"/>
            </a:schemeClr>
          </a:solidFill>
        </p:spPr>
        <p:txBody>
          <a:bodyPr wrap="square" rtlCol="0" anchor="ctr">
            <a:noAutofit/>
          </a:bodyPr>
          <a:lstStyle/>
          <a:p>
            <a:pPr algn="ctr"/>
            <a:r>
              <a:rPr lang="en-US" altLang="zh-CN" sz="4400" b="1" dirty="0">
                <a:solidFill>
                  <a:srgbClr val="FFC000"/>
                </a:solidFill>
                <a:latin typeface="等线" panose="02010600030101010101" pitchFamily="2" charset="-122"/>
                <a:ea typeface="等线" panose="02010600030101010101" pitchFamily="2" charset="-122"/>
                <a:cs typeface="Arial" panose="020B0604020202020204" pitchFamily="34" charset="0"/>
                <a:sym typeface="Arial" panose="020B0604020202020204" pitchFamily="34" charset="0"/>
              </a:rPr>
              <a:t>97%+</a:t>
            </a:r>
          </a:p>
          <a:p>
            <a:pPr algn="just"/>
            <a:r>
              <a:rPr lang="zh-CN" altLang="en-US" sz="1600" dirty="0">
                <a:solidFill>
                  <a:schemeClr val="bg1"/>
                </a:solidFill>
                <a:latin typeface="等线" panose="020F0502020204030204"/>
                <a:ea typeface="等线" panose="02010600030101010101" pitchFamily="2" charset="-122"/>
                <a:sym typeface="Arial" panose="020B0604020202020204" pitchFamily="34" charset="0"/>
              </a:rPr>
              <a:t>较高的检测正确率，超过绝大部分普通</a:t>
            </a:r>
            <a:r>
              <a:rPr lang="en-US" altLang="zh-CN" sz="1600" dirty="0">
                <a:solidFill>
                  <a:schemeClr val="bg1"/>
                </a:solidFill>
                <a:latin typeface="等线" panose="020F0502020204030204"/>
                <a:ea typeface="等线" panose="02010600030101010101" pitchFamily="2" charset="-122"/>
                <a:sym typeface="Arial" panose="020B0604020202020204" pitchFamily="34" charset="0"/>
              </a:rPr>
              <a:t>QC</a:t>
            </a:r>
            <a:r>
              <a:rPr lang="zh-CN" altLang="en-US" sz="1600" dirty="0">
                <a:solidFill>
                  <a:schemeClr val="bg1"/>
                </a:solidFill>
                <a:latin typeface="等线" panose="020F0502020204030204"/>
                <a:ea typeface="等线" panose="02010600030101010101" pitchFamily="2" charset="-122"/>
                <a:sym typeface="Arial" panose="020B0604020202020204" pitchFamily="34" charset="0"/>
              </a:rPr>
              <a:t>人员</a:t>
            </a:r>
          </a:p>
        </p:txBody>
      </p:sp>
      <p:sp>
        <p:nvSpPr>
          <p:cNvPr id="29" name="矩形 28">
            <a:extLst>
              <a:ext uri="{FF2B5EF4-FFF2-40B4-BE49-F238E27FC236}">
                <a16:creationId xmlns:a16="http://schemas.microsoft.com/office/drawing/2014/main" id="{EAFC099E-50E3-4FF4-8BA5-3F9796926C71}"/>
              </a:ext>
            </a:extLst>
          </p:cNvPr>
          <p:cNvSpPr/>
          <p:nvPr/>
        </p:nvSpPr>
        <p:spPr>
          <a:xfrm>
            <a:off x="8961260" y="2922354"/>
            <a:ext cx="2880000" cy="1296000"/>
          </a:xfrm>
          <a:prstGeom prst="rect">
            <a:avLst/>
          </a:prstGeom>
          <a:solidFill>
            <a:schemeClr val="tx1">
              <a:lumMod val="85000"/>
              <a:lumOff val="15000"/>
              <a:alpha val="80000"/>
            </a:schemeClr>
          </a:solidFill>
        </p:spPr>
        <p:txBody>
          <a:bodyPr wrap="square" rtlCol="0" anchor="ctr">
            <a:noAutofit/>
          </a:bodyPr>
          <a:lstStyle/>
          <a:p>
            <a:pPr algn="ctr"/>
            <a:r>
              <a:rPr lang="en-US" altLang="zh-CN" sz="4400" b="1" dirty="0">
                <a:solidFill>
                  <a:srgbClr val="FFC000"/>
                </a:solidFill>
                <a:latin typeface="等线" panose="02010600030101010101" pitchFamily="2" charset="-122"/>
                <a:ea typeface="等线" panose="02010600030101010101" pitchFamily="2" charset="-122"/>
                <a:cs typeface="Arial" panose="020B0604020202020204" pitchFamily="34" charset="0"/>
                <a:sym typeface="Arial" panose="020B0604020202020204" pitchFamily="34" charset="0"/>
              </a:rPr>
              <a:t>98.8%+</a:t>
            </a:r>
          </a:p>
          <a:p>
            <a:pPr algn="just"/>
            <a:r>
              <a:rPr lang="zh-CN" altLang="en-US" sz="1600" dirty="0">
                <a:solidFill>
                  <a:schemeClr val="bg1"/>
                </a:solidFill>
                <a:latin typeface="等线" panose="020F0502020204030204"/>
                <a:ea typeface="等线" panose="02010600030101010101" pitchFamily="2" charset="-122"/>
                <a:sym typeface="Arial" panose="020B0604020202020204" pitchFamily="34" charset="0"/>
              </a:rPr>
              <a:t>检测漏检率低，极大提升质量水平</a:t>
            </a:r>
          </a:p>
        </p:txBody>
      </p:sp>
      <p:sp>
        <p:nvSpPr>
          <p:cNvPr id="39" name="矩形 38">
            <a:extLst>
              <a:ext uri="{FF2B5EF4-FFF2-40B4-BE49-F238E27FC236}">
                <a16:creationId xmlns:a16="http://schemas.microsoft.com/office/drawing/2014/main" id="{5F851028-A0FA-4605-A7CD-961FB5A297A4}"/>
              </a:ext>
            </a:extLst>
          </p:cNvPr>
          <p:cNvSpPr/>
          <p:nvPr/>
        </p:nvSpPr>
        <p:spPr>
          <a:xfrm>
            <a:off x="8961260" y="4499190"/>
            <a:ext cx="2880000" cy="1296000"/>
          </a:xfrm>
          <a:prstGeom prst="rect">
            <a:avLst/>
          </a:prstGeom>
          <a:solidFill>
            <a:schemeClr val="tx1">
              <a:lumMod val="85000"/>
              <a:lumOff val="15000"/>
              <a:alpha val="80000"/>
            </a:schemeClr>
          </a:solidFill>
        </p:spPr>
        <p:txBody>
          <a:bodyPr wrap="square" rtlCol="0" anchor="ctr">
            <a:noAutofit/>
          </a:bodyPr>
          <a:lstStyle/>
          <a:p>
            <a:pPr algn="ctr" fontAlgn="base">
              <a:spcBef>
                <a:spcPts val="1200"/>
              </a:spcBef>
              <a:spcAft>
                <a:spcPct val="0"/>
              </a:spcAft>
              <a:buClr>
                <a:srgbClr val="F0AB00"/>
              </a:buClr>
              <a:buSzPct val="80000"/>
            </a:pPr>
            <a:r>
              <a:rPr lang="en-US" altLang="zh-CN" sz="4400" b="1" dirty="0">
                <a:solidFill>
                  <a:srgbClr val="FFC000"/>
                </a:solidFill>
                <a:latin typeface="等线" panose="02010600030101010101" pitchFamily="2" charset="-122"/>
                <a:ea typeface="等线" panose="02010600030101010101" pitchFamily="2" charset="-122"/>
                <a:cs typeface="Arial" panose="020B0604020202020204" pitchFamily="34" charset="0"/>
              </a:rPr>
              <a:t>1800/h</a:t>
            </a:r>
          </a:p>
          <a:p>
            <a:pPr algn="just"/>
            <a:r>
              <a:rPr lang="en" altLang="zh-CN" sz="1600" dirty="0">
                <a:solidFill>
                  <a:schemeClr val="bg1"/>
                </a:solidFill>
                <a:latin typeface="等线" panose="020F0502020204030204"/>
                <a:ea typeface="等线" panose="02010600030101010101" pitchFamily="2" charset="-122"/>
                <a:sym typeface="Arial" panose="020B0604020202020204" pitchFamily="34" charset="0"/>
              </a:rPr>
              <a:t>Uph</a:t>
            </a:r>
            <a:r>
              <a:rPr lang="zh-CN" altLang="en-US" sz="1600" dirty="0">
                <a:solidFill>
                  <a:schemeClr val="bg1"/>
                </a:solidFill>
                <a:latin typeface="等线" panose="020F0502020204030204"/>
                <a:ea typeface="等线" panose="02010600030101010101" pitchFamily="2" charset="-122"/>
                <a:sym typeface="Arial" panose="020B0604020202020204" pitchFamily="34" charset="0"/>
              </a:rPr>
              <a:t>检出速率，远超人工水平</a:t>
            </a:r>
          </a:p>
        </p:txBody>
      </p:sp>
      <p:sp>
        <p:nvSpPr>
          <p:cNvPr id="17" name="文本占位符 4">
            <a:extLst>
              <a:ext uri="{FF2B5EF4-FFF2-40B4-BE49-F238E27FC236}">
                <a16:creationId xmlns:a16="http://schemas.microsoft.com/office/drawing/2014/main" id="{285B1FBB-BC42-2B4E-AC35-2EF42C92C785}"/>
              </a:ext>
            </a:extLst>
          </p:cNvPr>
          <p:cNvSpPr txBox="1">
            <a:spLocks/>
          </p:cNvSpPr>
          <p:nvPr/>
        </p:nvSpPr>
        <p:spPr>
          <a:xfrm>
            <a:off x="479505" y="918390"/>
            <a:ext cx="7693728" cy="3172492"/>
          </a:xfrm>
          <a:prstGeom prst="rect">
            <a:avLst/>
          </a:prstGeom>
          <a:ln w="12700">
            <a:miter lim="400000"/>
          </a:ln>
        </p:spPr>
        <p:txBody>
          <a:bodyPr lIns="50800" tIns="50800" rIns="50800" bIns="50800" anchor="ctr">
            <a:normAutofit fontScale="95000"/>
          </a:bodyPr>
          <a:lstStyle>
            <a:lvl1pPr marL="317500" marR="0" indent="-317500" algn="l" defTabSz="413385" rtl="0" latinLnBrk="0">
              <a:lnSpc>
                <a:spcPct val="50000"/>
              </a:lnSpc>
              <a:spcBef>
                <a:spcPts val="2945"/>
              </a:spcBef>
              <a:spcAft>
                <a:spcPts val="0"/>
              </a:spcAft>
              <a:buClrTx/>
              <a:buSzPct val="125000"/>
              <a:buFontTx/>
              <a:buChar char="•"/>
              <a:defRPr sz="2000" b="0" i="0" u="none" strike="noStrike" cap="none" spc="0" baseline="0">
                <a:ln>
                  <a:noFill/>
                </a:ln>
                <a:solidFill>
                  <a:srgbClr val="5E5E5E"/>
                </a:solidFill>
                <a:uFillTx/>
                <a:latin typeface="DengXian" panose="02010600030101010101" pitchFamily="2" charset="-122"/>
                <a:ea typeface="DengXian" panose="02010600030101010101" pitchFamily="2" charset="-122"/>
                <a:cs typeface="DengXian" panose="02010600030101010101" pitchFamily="2" charset="-122"/>
                <a:sym typeface="Helvetica Neue"/>
              </a:defRPr>
            </a:lvl1pPr>
            <a:lvl2pPr marL="635000" marR="0" indent="-317500" algn="l" defTabSz="413385" rtl="0" latinLnBrk="0">
              <a:lnSpc>
                <a:spcPct val="50000"/>
              </a:lnSpc>
              <a:spcBef>
                <a:spcPts val="2945"/>
              </a:spcBef>
              <a:spcAft>
                <a:spcPts val="0"/>
              </a:spcAft>
              <a:buClrTx/>
              <a:buSzPct val="125000"/>
              <a:buFontTx/>
              <a:buChar char="•"/>
              <a:defRPr sz="2000" b="0" i="0" u="none" strike="noStrike" cap="none" spc="0" baseline="0">
                <a:ln>
                  <a:noFill/>
                </a:ln>
                <a:solidFill>
                  <a:srgbClr val="5E5E5E"/>
                </a:solidFill>
                <a:uFillTx/>
                <a:latin typeface="DengXian" panose="02010600030101010101" pitchFamily="2" charset="-122"/>
                <a:ea typeface="DengXian" panose="02010600030101010101" pitchFamily="2" charset="-122"/>
                <a:cs typeface="DengXian" panose="02010600030101010101" pitchFamily="2" charset="-122"/>
                <a:sym typeface="Helvetica Neue"/>
              </a:defRPr>
            </a:lvl2pPr>
            <a:lvl3pPr marL="952500" marR="0" indent="-317500" algn="l" defTabSz="413385" rtl="0" latinLnBrk="0">
              <a:lnSpc>
                <a:spcPct val="50000"/>
              </a:lnSpc>
              <a:spcBef>
                <a:spcPts val="2945"/>
              </a:spcBef>
              <a:spcAft>
                <a:spcPts val="0"/>
              </a:spcAft>
              <a:buClrTx/>
              <a:buSzPct val="125000"/>
              <a:buFontTx/>
              <a:buChar char="•"/>
              <a:defRPr sz="2000" b="0" i="0" u="none" strike="noStrike" cap="none" spc="0" baseline="0">
                <a:ln>
                  <a:noFill/>
                </a:ln>
                <a:solidFill>
                  <a:srgbClr val="5E5E5E"/>
                </a:solidFill>
                <a:uFillTx/>
                <a:latin typeface="DengXian" panose="02010600030101010101" pitchFamily="2" charset="-122"/>
                <a:ea typeface="DengXian" panose="02010600030101010101" pitchFamily="2" charset="-122"/>
                <a:cs typeface="DengXian" panose="02010600030101010101" pitchFamily="2" charset="-122"/>
                <a:sym typeface="Helvetica Neue"/>
              </a:defRPr>
            </a:lvl3pPr>
            <a:lvl4pPr marL="1270000" marR="0" indent="-317500" algn="l" defTabSz="413385" rtl="0" latinLnBrk="0">
              <a:lnSpc>
                <a:spcPct val="50000"/>
              </a:lnSpc>
              <a:spcBef>
                <a:spcPts val="2945"/>
              </a:spcBef>
              <a:spcAft>
                <a:spcPts val="0"/>
              </a:spcAft>
              <a:buClrTx/>
              <a:buSzPct val="125000"/>
              <a:buFontTx/>
              <a:buChar char="•"/>
              <a:defRPr sz="2000" b="0" i="0" u="none" strike="noStrike" cap="none" spc="0" baseline="0">
                <a:ln>
                  <a:noFill/>
                </a:ln>
                <a:solidFill>
                  <a:srgbClr val="5E5E5E"/>
                </a:solidFill>
                <a:uFillTx/>
                <a:latin typeface="DengXian" panose="02010600030101010101" pitchFamily="2" charset="-122"/>
                <a:ea typeface="DengXian" panose="02010600030101010101" pitchFamily="2" charset="-122"/>
                <a:cs typeface="DengXian" panose="02010600030101010101" pitchFamily="2" charset="-122"/>
                <a:sym typeface="Helvetica Neue"/>
              </a:defRPr>
            </a:lvl4pPr>
            <a:lvl5pPr marL="1587500" marR="0" indent="-317500" algn="l" defTabSz="413385" rtl="0" latinLnBrk="0">
              <a:lnSpc>
                <a:spcPct val="50000"/>
              </a:lnSpc>
              <a:spcBef>
                <a:spcPts val="2945"/>
              </a:spcBef>
              <a:spcAft>
                <a:spcPts val="0"/>
              </a:spcAft>
              <a:buClrTx/>
              <a:buSzPct val="125000"/>
              <a:buFontTx/>
              <a:buChar char="•"/>
              <a:defRPr sz="2000" b="0" i="0" u="none" strike="noStrike" cap="none" spc="0" baseline="0">
                <a:ln>
                  <a:noFill/>
                </a:ln>
                <a:solidFill>
                  <a:srgbClr val="5E5E5E"/>
                </a:solidFill>
                <a:uFillTx/>
                <a:latin typeface="DengXian" panose="02010600030101010101" pitchFamily="2" charset="-122"/>
                <a:ea typeface="DengXian" panose="02010600030101010101" pitchFamily="2" charset="-122"/>
                <a:cs typeface="DengXian" panose="02010600030101010101" pitchFamily="2" charset="-122"/>
                <a:sym typeface="Helvetica Neue"/>
              </a:defRPr>
            </a:lvl5pPr>
            <a:lvl6pPr marL="1905000" marR="0" indent="-317500" algn="l" defTabSz="413385" rtl="0" latinLnBrk="0">
              <a:lnSpc>
                <a:spcPct val="100000"/>
              </a:lnSpc>
              <a:spcBef>
                <a:spcPts val="2945"/>
              </a:spcBef>
              <a:spcAft>
                <a:spcPts val="0"/>
              </a:spcAft>
              <a:buClrTx/>
              <a:buSzPct val="125000"/>
              <a:buFontTx/>
              <a:buChar char="•"/>
              <a:defRPr sz="2400" b="0" i="0" u="none" strike="noStrike" cap="none" spc="0" baseline="0">
                <a:ln>
                  <a:noFill/>
                </a:ln>
                <a:solidFill>
                  <a:srgbClr val="5E5E5E"/>
                </a:solidFill>
                <a:uFillTx/>
                <a:latin typeface="+mn-lt"/>
                <a:ea typeface="+mn-ea"/>
                <a:cs typeface="+mn-cs"/>
                <a:sym typeface="Helvetica Neue"/>
              </a:defRPr>
            </a:lvl6pPr>
            <a:lvl7pPr marL="2222500" marR="0" indent="-317500" algn="l" defTabSz="413385" rtl="0" latinLnBrk="0">
              <a:lnSpc>
                <a:spcPct val="100000"/>
              </a:lnSpc>
              <a:spcBef>
                <a:spcPts val="2945"/>
              </a:spcBef>
              <a:spcAft>
                <a:spcPts val="0"/>
              </a:spcAft>
              <a:buClrTx/>
              <a:buSzPct val="125000"/>
              <a:buFontTx/>
              <a:buChar char="•"/>
              <a:defRPr sz="2400" b="0" i="0" u="none" strike="noStrike" cap="none" spc="0" baseline="0">
                <a:ln>
                  <a:noFill/>
                </a:ln>
                <a:solidFill>
                  <a:srgbClr val="5E5E5E"/>
                </a:solidFill>
                <a:uFillTx/>
                <a:latin typeface="+mn-lt"/>
                <a:ea typeface="+mn-ea"/>
                <a:cs typeface="+mn-cs"/>
                <a:sym typeface="Helvetica Neue"/>
              </a:defRPr>
            </a:lvl7pPr>
            <a:lvl8pPr marL="2540635" marR="0" indent="-317500" algn="l" defTabSz="413385" rtl="0" latinLnBrk="0">
              <a:lnSpc>
                <a:spcPct val="100000"/>
              </a:lnSpc>
              <a:spcBef>
                <a:spcPts val="2945"/>
              </a:spcBef>
              <a:spcAft>
                <a:spcPts val="0"/>
              </a:spcAft>
              <a:buClrTx/>
              <a:buSzPct val="125000"/>
              <a:buFontTx/>
              <a:buChar char="•"/>
              <a:defRPr sz="2400" b="0" i="0" u="none" strike="noStrike" cap="none" spc="0" baseline="0">
                <a:ln>
                  <a:noFill/>
                </a:ln>
                <a:solidFill>
                  <a:srgbClr val="5E5E5E"/>
                </a:solidFill>
                <a:uFillTx/>
                <a:latin typeface="+mn-lt"/>
                <a:ea typeface="+mn-ea"/>
                <a:cs typeface="+mn-cs"/>
                <a:sym typeface="Helvetica Neue"/>
              </a:defRPr>
            </a:lvl8pPr>
            <a:lvl9pPr marL="2858135" marR="0" indent="-317500" algn="l" defTabSz="413385" rtl="0" latinLnBrk="0">
              <a:lnSpc>
                <a:spcPct val="100000"/>
              </a:lnSpc>
              <a:spcBef>
                <a:spcPts val="2945"/>
              </a:spcBef>
              <a:spcAft>
                <a:spcPts val="0"/>
              </a:spcAft>
              <a:buClrTx/>
              <a:buSzPct val="125000"/>
              <a:buFontTx/>
              <a:buChar char="•"/>
              <a:defRPr sz="2400" b="0" i="0" u="none" strike="noStrike" cap="none" spc="0" baseline="0">
                <a:ln>
                  <a:noFill/>
                </a:ln>
                <a:solidFill>
                  <a:srgbClr val="5E5E5E"/>
                </a:solidFill>
                <a:uFillTx/>
                <a:latin typeface="+mn-lt"/>
                <a:ea typeface="+mn-ea"/>
                <a:cs typeface="+mn-cs"/>
                <a:sym typeface="Helvetica Neue"/>
              </a:defRPr>
            </a:lvl9pPr>
          </a:lstStyle>
          <a:p>
            <a:pPr algn="just">
              <a:lnSpc>
                <a:spcPct val="120000"/>
              </a:lnSpc>
              <a:spcBef>
                <a:spcPts val="1000"/>
              </a:spcBef>
              <a:buClr>
                <a:srgbClr val="0070C0"/>
              </a:buClr>
              <a:buFont typeface="Wingdings" pitchFamily="2" charset="2"/>
              <a:buChar char="l"/>
            </a:pPr>
            <a:r>
              <a:rPr lang="zh-CN" altLang="en-US" sz="1400" kern="0" dirty="0">
                <a:solidFill>
                  <a:schemeClr val="tx1">
                    <a:lumMod val="75000"/>
                    <a:lumOff val="25000"/>
                  </a:schemeClr>
                </a:solidFill>
              </a:rPr>
              <a:t>首个</a:t>
            </a:r>
            <a:r>
              <a:rPr lang="en-US" altLang="zh-CN" sz="1400" kern="0" dirty="0">
                <a:solidFill>
                  <a:schemeClr val="tx1">
                    <a:lumMod val="75000"/>
                    <a:lumOff val="25000"/>
                  </a:schemeClr>
                </a:solidFill>
              </a:rPr>
              <a:t>AI</a:t>
            </a:r>
            <a:r>
              <a:rPr lang="zh-CN" altLang="en-US" sz="1400" kern="0" dirty="0">
                <a:solidFill>
                  <a:schemeClr val="tx1">
                    <a:lumMod val="75000"/>
                    <a:lumOff val="25000"/>
                  </a:schemeClr>
                </a:solidFill>
              </a:rPr>
              <a:t>项目</a:t>
            </a:r>
          </a:p>
          <a:p>
            <a:pPr algn="just">
              <a:lnSpc>
                <a:spcPct val="120000"/>
              </a:lnSpc>
              <a:spcBef>
                <a:spcPts val="1000"/>
              </a:spcBef>
              <a:buClr>
                <a:srgbClr val="0070C0"/>
              </a:buClr>
              <a:buFont typeface="Wingdings" pitchFamily="2" charset="2"/>
              <a:buChar char="l"/>
            </a:pPr>
            <a:r>
              <a:rPr lang="zh-CN" altLang="en-US" sz="1400" kern="0" dirty="0">
                <a:solidFill>
                  <a:schemeClr val="tx1">
                    <a:lumMod val="75000"/>
                    <a:lumOff val="25000"/>
                  </a:schemeClr>
                </a:solidFill>
              </a:rPr>
              <a:t>领裕电子是领益集团的子公司，作为</a:t>
            </a:r>
            <a:r>
              <a:rPr lang="en-US" altLang="zh-CN" sz="1400" kern="0" dirty="0">
                <a:solidFill>
                  <a:schemeClr val="tx1">
                    <a:lumMod val="75000"/>
                    <a:lumOff val="25000"/>
                  </a:schemeClr>
                </a:solidFill>
              </a:rPr>
              <a:t>3C</a:t>
            </a:r>
            <a:r>
              <a:rPr lang="zh-CN" altLang="en-US" sz="1400" kern="0" dirty="0">
                <a:solidFill>
                  <a:schemeClr val="tx1">
                    <a:lumMod val="75000"/>
                    <a:lumOff val="25000"/>
                  </a:schemeClr>
                </a:solidFill>
              </a:rPr>
              <a:t>领域的重点企业，该厂的质检手段目前还是以人工和传统视觉为主，作为工厂智能升级的第一个</a:t>
            </a:r>
            <a:r>
              <a:rPr lang="en-US" altLang="zh-CN" sz="1400" kern="0" dirty="0">
                <a:solidFill>
                  <a:schemeClr val="tx1">
                    <a:lumMod val="75000"/>
                    <a:lumOff val="25000"/>
                  </a:schemeClr>
                </a:solidFill>
              </a:rPr>
              <a:t>AI</a:t>
            </a:r>
            <a:r>
              <a:rPr lang="zh-CN" altLang="en-US" sz="1400" kern="0" dirty="0">
                <a:solidFill>
                  <a:schemeClr val="tx1">
                    <a:lumMod val="75000"/>
                    <a:lumOff val="25000"/>
                  </a:schemeClr>
                </a:solidFill>
              </a:rPr>
              <a:t>项目，获得了至上而下的重点关注。</a:t>
            </a:r>
          </a:p>
          <a:p>
            <a:pPr algn="just">
              <a:lnSpc>
                <a:spcPct val="120000"/>
              </a:lnSpc>
              <a:spcBef>
                <a:spcPts val="1000"/>
              </a:spcBef>
              <a:buClr>
                <a:srgbClr val="0070C0"/>
              </a:buClr>
              <a:buFont typeface="Wingdings" pitchFamily="2" charset="2"/>
              <a:buChar char="l"/>
            </a:pPr>
            <a:r>
              <a:rPr lang="zh-CN" altLang="en-US" sz="1400" kern="0" dirty="0">
                <a:solidFill>
                  <a:schemeClr val="tx1">
                    <a:lumMod val="75000"/>
                    <a:lumOff val="25000"/>
                  </a:schemeClr>
                </a:solidFill>
              </a:rPr>
              <a:t>交钥匙工程</a:t>
            </a:r>
          </a:p>
          <a:p>
            <a:pPr algn="just">
              <a:lnSpc>
                <a:spcPct val="120000"/>
              </a:lnSpc>
              <a:spcBef>
                <a:spcPts val="1000"/>
              </a:spcBef>
              <a:buClr>
                <a:srgbClr val="0070C0"/>
              </a:buClr>
              <a:buFont typeface="Wingdings" pitchFamily="2" charset="2"/>
              <a:buChar char="l"/>
            </a:pPr>
            <a:r>
              <a:rPr lang="zh-CN" altLang="en-US" sz="1400" kern="0" dirty="0">
                <a:solidFill>
                  <a:schemeClr val="tx1">
                    <a:lumMod val="75000"/>
                    <a:lumOff val="25000"/>
                  </a:schemeClr>
                </a:solidFill>
              </a:rPr>
              <a:t>基于对思谋科技的实力认可和深度信任，客户将这个重点项目完整的交给思谋科技负责，客户的</a:t>
            </a:r>
            <a:r>
              <a:rPr lang="en-US" altLang="zh-CN" sz="1400" kern="0" dirty="0">
                <a:solidFill>
                  <a:schemeClr val="tx1">
                    <a:lumMod val="75000"/>
                    <a:lumOff val="25000"/>
                  </a:schemeClr>
                </a:solidFill>
              </a:rPr>
              <a:t>PM</a:t>
            </a:r>
            <a:r>
              <a:rPr lang="zh-CN" altLang="en-US" sz="1400" kern="0" dirty="0">
                <a:solidFill>
                  <a:schemeClr val="tx1">
                    <a:lumMod val="75000"/>
                    <a:lumOff val="25000"/>
                  </a:schemeClr>
                </a:solidFill>
              </a:rPr>
              <a:t>、工艺、设备、</a:t>
            </a:r>
            <a:r>
              <a:rPr lang="en-US" altLang="zh-CN" sz="1400" kern="0" dirty="0">
                <a:solidFill>
                  <a:schemeClr val="tx1">
                    <a:lumMod val="75000"/>
                    <a:lumOff val="25000"/>
                  </a:schemeClr>
                </a:solidFill>
              </a:rPr>
              <a:t>QC</a:t>
            </a:r>
            <a:r>
              <a:rPr lang="zh-CN" altLang="en-US" sz="1400" kern="0" dirty="0">
                <a:solidFill>
                  <a:schemeClr val="tx1">
                    <a:lumMod val="75000"/>
                    <a:lumOff val="25000"/>
                  </a:schemeClr>
                </a:solidFill>
              </a:rPr>
              <a:t>等相关人员全力协助思谋开展项目工作。</a:t>
            </a:r>
          </a:p>
          <a:p>
            <a:pPr algn="just">
              <a:lnSpc>
                <a:spcPct val="120000"/>
              </a:lnSpc>
              <a:spcBef>
                <a:spcPts val="1000"/>
              </a:spcBef>
              <a:buClr>
                <a:srgbClr val="0070C0"/>
              </a:buClr>
              <a:buFont typeface="Wingdings" pitchFamily="2" charset="2"/>
              <a:buChar char="l"/>
            </a:pPr>
            <a:r>
              <a:rPr lang="zh-CN" altLang="en-US" sz="1400" kern="0" dirty="0">
                <a:solidFill>
                  <a:schemeClr val="tx1">
                    <a:lumMod val="75000"/>
                    <a:lumOff val="25000"/>
                  </a:schemeClr>
                </a:solidFill>
              </a:rPr>
              <a:t>整体解决方案</a:t>
            </a:r>
          </a:p>
          <a:p>
            <a:pPr algn="just">
              <a:lnSpc>
                <a:spcPct val="120000"/>
              </a:lnSpc>
              <a:spcBef>
                <a:spcPts val="1000"/>
              </a:spcBef>
              <a:buClr>
                <a:srgbClr val="0070C0"/>
              </a:buClr>
              <a:buFont typeface="Wingdings" pitchFamily="2" charset="2"/>
              <a:buChar char="l"/>
            </a:pPr>
            <a:r>
              <a:rPr lang="zh-CN" altLang="en-US" sz="1400" kern="0" dirty="0">
                <a:solidFill>
                  <a:schemeClr val="tx1">
                    <a:lumMod val="75000"/>
                    <a:lumOff val="25000"/>
                  </a:schemeClr>
                </a:solidFill>
              </a:rPr>
              <a:t>思谋科技作为一个全栈式的视觉解决方案提供者，在这个项目上依然是提供全套的视觉检测方案，包括图像采集、算法处理、应用界面、数据存储、通讯对接等全部由思谋的工程技术人员完成，为客户提供省心又高质的服务。</a:t>
            </a:r>
          </a:p>
        </p:txBody>
      </p:sp>
      <p:sp>
        <p:nvSpPr>
          <p:cNvPr id="27" name="文本框 26">
            <a:extLst>
              <a:ext uri="{FF2B5EF4-FFF2-40B4-BE49-F238E27FC236}">
                <a16:creationId xmlns:a16="http://schemas.microsoft.com/office/drawing/2014/main" id="{3318455B-EB14-E247-B083-B383EC7FE614}"/>
              </a:ext>
            </a:extLst>
          </p:cNvPr>
          <p:cNvSpPr txBox="1"/>
          <p:nvPr/>
        </p:nvSpPr>
        <p:spPr>
          <a:xfrm>
            <a:off x="479505" y="4368370"/>
            <a:ext cx="7693728" cy="1256754"/>
          </a:xfrm>
          <a:prstGeom prst="rect">
            <a:avLst/>
          </a:prstGeom>
          <a:noFill/>
        </p:spPr>
        <p:txBody>
          <a:bodyPr wrap="square">
            <a:spAutoFit/>
          </a:bodyPr>
          <a:lstStyle/>
          <a:p>
            <a:pPr>
              <a:spcBef>
                <a:spcPts val="1000"/>
              </a:spcBef>
            </a:pPr>
            <a:r>
              <a:rPr lang="zh-CN" altLang="en-US" sz="2000" b="1" dirty="0">
                <a:solidFill>
                  <a:srgbClr val="0070C0"/>
                </a:solidFill>
                <a:latin typeface="DengXian" panose="02010600030101010101" pitchFamily="2" charset="-122"/>
                <a:ea typeface="DengXian" panose="02010600030101010101" pitchFamily="2" charset="-122"/>
                <a:cs typeface="Arial" panose="020B0604020202020204" pitchFamily="34" charset="0"/>
                <a:sym typeface="+mn-ea"/>
              </a:rPr>
              <a:t>       项目指标</a:t>
            </a:r>
          </a:p>
          <a:p>
            <a:pPr>
              <a:spcBef>
                <a:spcPts val="1000"/>
              </a:spcBef>
            </a:pPr>
            <a:r>
              <a:rPr lang="zh-CN" altLang="en-US" sz="1300" kern="100" dirty="0">
                <a:solidFill>
                  <a:schemeClr val="tx1">
                    <a:lumMod val="75000"/>
                    <a:lumOff val="25000"/>
                  </a:schemeClr>
                </a:solidFill>
                <a:latin typeface="DengXian" panose="02010600030101010101" pitchFamily="2" charset="-122"/>
                <a:ea typeface="DengXian" panose="02010600030101010101" pitchFamily="2" charset="-122"/>
                <a:cs typeface="Arial" panose="020B0604020202020204" pitchFamily="34" charset="0"/>
              </a:rPr>
              <a:t>设备训练三个月后终验收达到：视觉系统运行一周，良率≥</a:t>
            </a:r>
            <a:r>
              <a:rPr lang="en-US" altLang="zh-CN" sz="1300" kern="100" dirty="0">
                <a:solidFill>
                  <a:schemeClr val="tx1">
                    <a:lumMod val="75000"/>
                    <a:lumOff val="25000"/>
                  </a:schemeClr>
                </a:solidFill>
                <a:latin typeface="DengXian" panose="02010600030101010101" pitchFamily="2" charset="-122"/>
                <a:ea typeface="DengXian" panose="02010600030101010101" pitchFamily="2" charset="-122"/>
                <a:cs typeface="Arial" panose="020B0604020202020204" pitchFamily="34" charset="0"/>
              </a:rPr>
              <a:t>97%  </a:t>
            </a:r>
            <a:r>
              <a:rPr lang="zh-CN" altLang="en-US" sz="1300" kern="100" dirty="0">
                <a:solidFill>
                  <a:schemeClr val="tx1">
                    <a:lumMod val="75000"/>
                    <a:lumOff val="25000"/>
                  </a:schemeClr>
                </a:solidFill>
                <a:latin typeface="DengXian" panose="02010600030101010101" pitchFamily="2" charset="-122"/>
                <a:ea typeface="DengXian" panose="02010600030101010101" pitchFamily="2" charset="-122"/>
                <a:cs typeface="Arial" panose="020B0604020202020204" pitchFamily="34" charset="0"/>
              </a:rPr>
              <a:t>过检率≤</a:t>
            </a:r>
            <a:r>
              <a:rPr lang="en-US" altLang="zh-CN" sz="1300" kern="100" dirty="0">
                <a:solidFill>
                  <a:schemeClr val="tx1">
                    <a:lumMod val="75000"/>
                    <a:lumOff val="25000"/>
                  </a:schemeClr>
                </a:solidFill>
                <a:latin typeface="DengXian" panose="02010600030101010101" pitchFamily="2" charset="-122"/>
                <a:ea typeface="DengXian" panose="02010600030101010101" pitchFamily="2" charset="-122"/>
                <a:cs typeface="Arial" panose="020B0604020202020204" pitchFamily="34" charset="0"/>
              </a:rPr>
              <a:t>4%  </a:t>
            </a:r>
            <a:r>
              <a:rPr lang="zh-CN" altLang="en-US" sz="1300" kern="100" dirty="0">
                <a:solidFill>
                  <a:schemeClr val="tx1">
                    <a:lumMod val="75000"/>
                    <a:lumOff val="25000"/>
                  </a:schemeClr>
                </a:solidFill>
                <a:latin typeface="DengXian" panose="02010600030101010101" pitchFamily="2" charset="-122"/>
                <a:ea typeface="DengXian" panose="02010600030101010101" pitchFamily="2" charset="-122"/>
                <a:cs typeface="Arial" panose="020B0604020202020204" pitchFamily="34" charset="0"/>
              </a:rPr>
              <a:t>漏检率≤</a:t>
            </a:r>
            <a:r>
              <a:rPr lang="en-US" altLang="zh-CN" sz="1300" kern="100" dirty="0">
                <a:solidFill>
                  <a:schemeClr val="tx1">
                    <a:lumMod val="75000"/>
                    <a:lumOff val="25000"/>
                  </a:schemeClr>
                </a:solidFill>
                <a:latin typeface="DengXian" panose="02010600030101010101" pitchFamily="2" charset="-122"/>
                <a:ea typeface="DengXian" panose="02010600030101010101" pitchFamily="2" charset="-122"/>
                <a:cs typeface="Arial" panose="020B0604020202020204" pitchFamily="34" charset="0"/>
              </a:rPr>
              <a:t>1.8%  </a:t>
            </a:r>
            <a:r>
              <a:rPr lang="zh-CN" altLang="en-US" sz="1300" kern="100" dirty="0">
                <a:solidFill>
                  <a:schemeClr val="tx1">
                    <a:lumMod val="75000"/>
                    <a:lumOff val="25000"/>
                  </a:schemeClr>
                </a:solidFill>
                <a:latin typeface="DengXian" panose="02010600030101010101" pitchFamily="2" charset="-122"/>
                <a:ea typeface="DengXian" panose="02010600030101010101" pitchFamily="2" charset="-122"/>
                <a:cs typeface="Arial" panose="020B0604020202020204" pitchFamily="34" charset="0"/>
              </a:rPr>
              <a:t>或者 良率≥</a:t>
            </a:r>
            <a:r>
              <a:rPr lang="en-US" altLang="zh-CN" sz="1300" kern="100" dirty="0">
                <a:solidFill>
                  <a:schemeClr val="tx1">
                    <a:lumMod val="75000"/>
                    <a:lumOff val="25000"/>
                  </a:schemeClr>
                </a:solidFill>
                <a:latin typeface="DengXian" panose="02010600030101010101" pitchFamily="2" charset="-122"/>
                <a:ea typeface="DengXian" panose="02010600030101010101" pitchFamily="2" charset="-122"/>
                <a:cs typeface="Arial" panose="020B0604020202020204" pitchFamily="34" charset="0"/>
              </a:rPr>
              <a:t>97%  </a:t>
            </a:r>
            <a:r>
              <a:rPr lang="zh-CN" altLang="en-US" sz="1300" kern="100" dirty="0">
                <a:solidFill>
                  <a:schemeClr val="tx1">
                    <a:lumMod val="75000"/>
                    <a:lumOff val="25000"/>
                  </a:schemeClr>
                </a:solidFill>
                <a:latin typeface="DengXian" panose="02010600030101010101" pitchFamily="2" charset="-122"/>
                <a:ea typeface="DengXian" panose="02010600030101010101" pitchFamily="2" charset="-122"/>
                <a:cs typeface="Arial" panose="020B0604020202020204" pitchFamily="34" charset="0"/>
              </a:rPr>
              <a:t>过检率≤</a:t>
            </a:r>
            <a:r>
              <a:rPr lang="en-US" altLang="zh-CN" sz="1300" kern="100" dirty="0">
                <a:solidFill>
                  <a:schemeClr val="tx1">
                    <a:lumMod val="75000"/>
                    <a:lumOff val="25000"/>
                  </a:schemeClr>
                </a:solidFill>
                <a:latin typeface="DengXian" panose="02010600030101010101" pitchFamily="2" charset="-122"/>
                <a:ea typeface="DengXian" panose="02010600030101010101" pitchFamily="2" charset="-122"/>
                <a:cs typeface="Arial" panose="020B0604020202020204" pitchFamily="34" charset="0"/>
              </a:rPr>
              <a:t>6%  </a:t>
            </a:r>
            <a:r>
              <a:rPr lang="zh-CN" altLang="en-US" sz="1300" kern="100" dirty="0">
                <a:solidFill>
                  <a:schemeClr val="tx1">
                    <a:lumMod val="75000"/>
                    <a:lumOff val="25000"/>
                  </a:schemeClr>
                </a:solidFill>
                <a:latin typeface="DengXian" panose="02010600030101010101" pitchFamily="2" charset="-122"/>
                <a:ea typeface="DengXian" panose="02010600030101010101" pitchFamily="2" charset="-122"/>
                <a:cs typeface="Arial" panose="020B0604020202020204" pitchFamily="34" charset="0"/>
              </a:rPr>
              <a:t>漏检率≤</a:t>
            </a:r>
            <a:r>
              <a:rPr lang="en-US" altLang="zh-CN" sz="1300" kern="100" dirty="0">
                <a:solidFill>
                  <a:schemeClr val="tx1">
                    <a:lumMod val="75000"/>
                    <a:lumOff val="25000"/>
                  </a:schemeClr>
                </a:solidFill>
                <a:latin typeface="DengXian" panose="02010600030101010101" pitchFamily="2" charset="-122"/>
                <a:ea typeface="DengXian" panose="02010600030101010101" pitchFamily="2" charset="-122"/>
                <a:cs typeface="Arial" panose="020B0604020202020204" pitchFamily="34" charset="0"/>
              </a:rPr>
              <a:t>1.2%</a:t>
            </a:r>
          </a:p>
          <a:p>
            <a:pPr>
              <a:spcBef>
                <a:spcPts val="1000"/>
              </a:spcBef>
            </a:pPr>
            <a:r>
              <a:rPr lang="zh-CN" altLang="en-US" sz="1300" kern="100" dirty="0">
                <a:solidFill>
                  <a:schemeClr val="tx1">
                    <a:lumMod val="75000"/>
                    <a:lumOff val="25000"/>
                  </a:schemeClr>
                </a:solidFill>
                <a:latin typeface="DengXian" panose="02010600030101010101" pitchFamily="2" charset="-122"/>
                <a:ea typeface="DengXian" panose="02010600030101010101" pitchFamily="2" charset="-122"/>
                <a:cs typeface="Arial" panose="020B0604020202020204" pitchFamily="34" charset="0"/>
              </a:rPr>
              <a:t>检测</a:t>
            </a:r>
            <a:r>
              <a:rPr lang="en" altLang="zh-CN" sz="1300" kern="100" dirty="0">
                <a:solidFill>
                  <a:schemeClr val="tx1">
                    <a:lumMod val="75000"/>
                    <a:lumOff val="25000"/>
                  </a:schemeClr>
                </a:solidFill>
                <a:latin typeface="DengXian" panose="02010600030101010101" pitchFamily="2" charset="-122"/>
                <a:ea typeface="DengXian" panose="02010600030101010101" pitchFamily="2" charset="-122"/>
                <a:cs typeface="Arial" panose="020B0604020202020204" pitchFamily="34" charset="0"/>
              </a:rPr>
              <a:t>CT</a:t>
            </a:r>
            <a:r>
              <a:rPr lang="zh-CN" altLang="en-US" sz="1300" kern="100" dirty="0">
                <a:solidFill>
                  <a:schemeClr val="tx1">
                    <a:lumMod val="75000"/>
                    <a:lumOff val="25000"/>
                  </a:schemeClr>
                </a:solidFill>
                <a:latin typeface="DengXian" panose="02010600030101010101" pitchFamily="2" charset="-122"/>
                <a:ea typeface="DengXian" panose="02010600030101010101" pitchFamily="2" charset="-122"/>
                <a:cs typeface="Arial" panose="020B0604020202020204" pitchFamily="34" charset="0"/>
              </a:rPr>
              <a:t>达到：单次拍照检测时间</a:t>
            </a:r>
            <a:r>
              <a:rPr lang="en-US" altLang="zh-CN" sz="1300" kern="100" dirty="0">
                <a:solidFill>
                  <a:schemeClr val="tx1">
                    <a:lumMod val="75000"/>
                    <a:lumOff val="25000"/>
                  </a:schemeClr>
                </a:solidFill>
                <a:latin typeface="DengXian" panose="02010600030101010101" pitchFamily="2" charset="-122"/>
                <a:ea typeface="DengXian" panose="02010600030101010101" pitchFamily="2" charset="-122"/>
                <a:cs typeface="Arial" panose="020B0604020202020204" pitchFamily="34" charset="0"/>
              </a:rPr>
              <a:t>1</a:t>
            </a:r>
            <a:r>
              <a:rPr lang="en" altLang="zh-CN" sz="1300" kern="100" dirty="0">
                <a:solidFill>
                  <a:schemeClr val="tx1">
                    <a:lumMod val="75000"/>
                    <a:lumOff val="25000"/>
                  </a:schemeClr>
                </a:solidFill>
                <a:latin typeface="DengXian" panose="02010600030101010101" pitchFamily="2" charset="-122"/>
                <a:ea typeface="DengXian" panose="02010600030101010101" pitchFamily="2" charset="-122"/>
                <a:cs typeface="Arial" panose="020B0604020202020204" pitchFamily="34" charset="0"/>
              </a:rPr>
              <a:t>S</a:t>
            </a:r>
            <a:r>
              <a:rPr lang="zh-CN" altLang="en" sz="1300" kern="100" dirty="0">
                <a:solidFill>
                  <a:schemeClr val="tx1">
                    <a:lumMod val="75000"/>
                    <a:lumOff val="25000"/>
                  </a:schemeClr>
                </a:solidFill>
                <a:latin typeface="DengXian" panose="02010600030101010101" pitchFamily="2" charset="-122"/>
                <a:ea typeface="DengXian" panose="02010600030101010101" pitchFamily="2" charset="-122"/>
                <a:cs typeface="Arial" panose="020B0604020202020204" pitchFamily="34" charset="0"/>
              </a:rPr>
              <a:t>，</a:t>
            </a:r>
            <a:r>
              <a:rPr lang="zh-CN" altLang="en-US" sz="1300" kern="100" dirty="0">
                <a:solidFill>
                  <a:schemeClr val="tx1">
                    <a:lumMod val="75000"/>
                    <a:lumOff val="25000"/>
                  </a:schemeClr>
                </a:solidFill>
                <a:latin typeface="DengXian" panose="02010600030101010101" pitchFamily="2" charset="-122"/>
                <a:ea typeface="DengXian" panose="02010600030101010101" pitchFamily="2" charset="-122"/>
                <a:cs typeface="Arial" panose="020B0604020202020204" pitchFamily="34" charset="0"/>
              </a:rPr>
              <a:t>每个产品需要拍照检测</a:t>
            </a:r>
            <a:r>
              <a:rPr lang="en-US" altLang="zh-CN" sz="1300" kern="100" dirty="0">
                <a:solidFill>
                  <a:schemeClr val="tx1">
                    <a:lumMod val="75000"/>
                    <a:lumOff val="25000"/>
                  </a:schemeClr>
                </a:solidFill>
                <a:latin typeface="DengXian" panose="02010600030101010101" pitchFamily="2" charset="-122"/>
                <a:ea typeface="DengXian" panose="02010600030101010101" pitchFamily="2" charset="-122"/>
                <a:cs typeface="Arial" panose="020B0604020202020204" pitchFamily="34" charset="0"/>
              </a:rPr>
              <a:t>2</a:t>
            </a:r>
            <a:r>
              <a:rPr lang="zh-CN" altLang="en-US" sz="1300" kern="100" dirty="0">
                <a:solidFill>
                  <a:schemeClr val="tx1">
                    <a:lumMod val="75000"/>
                    <a:lumOff val="25000"/>
                  </a:schemeClr>
                </a:solidFill>
                <a:latin typeface="DengXian" panose="02010600030101010101" pitchFamily="2" charset="-122"/>
                <a:ea typeface="DengXian" panose="02010600030101010101" pitchFamily="2" charset="-122"/>
                <a:cs typeface="Arial" panose="020B0604020202020204" pitchFamily="34" charset="0"/>
              </a:rPr>
              <a:t>次</a:t>
            </a:r>
          </a:p>
        </p:txBody>
      </p:sp>
      <p:pic>
        <p:nvPicPr>
          <p:cNvPr id="2" name="图片 1">
            <a:extLst>
              <a:ext uri="{FF2B5EF4-FFF2-40B4-BE49-F238E27FC236}">
                <a16:creationId xmlns:a16="http://schemas.microsoft.com/office/drawing/2014/main" id="{CECC6478-F3C2-9B40-8A2B-1A4A6925CB53}"/>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76024" y="4394189"/>
            <a:ext cx="330200" cy="355600"/>
          </a:xfrm>
          <a:prstGeom prst="rect">
            <a:avLst/>
          </a:prstGeom>
        </p:spPr>
      </p:pic>
    </p:spTree>
    <p:extLst>
      <p:ext uri="{BB962C8B-B14F-4D97-AF65-F5344CB8AC3E}">
        <p14:creationId xmlns:p14="http://schemas.microsoft.com/office/powerpoint/2010/main" val="517783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479505" y="213148"/>
            <a:ext cx="9058943" cy="332399"/>
          </a:xfrm>
        </p:spPr>
        <p:txBody>
          <a:bodyPr/>
          <a:lstStyle/>
          <a:p>
            <a:r>
              <a:rPr lang="zh-CN" altLang="en-US" sz="2400" b="1" spc="100" dirty="0">
                <a:solidFill>
                  <a:srgbClr val="043E6F"/>
                </a:solidFill>
                <a:cs typeface="Arial" panose="020B0604020202020204" pitchFamily="34" charset="0"/>
              </a:rPr>
              <a:t>案例五</a:t>
            </a:r>
            <a:r>
              <a:rPr lang="en-US" altLang="zh-CN" sz="2400" b="1" spc="100" dirty="0">
                <a:solidFill>
                  <a:srgbClr val="043E6F"/>
                </a:solidFill>
                <a:cs typeface="Arial" panose="020B0604020202020204" pitchFamily="34" charset="0"/>
              </a:rPr>
              <a:t>:</a:t>
            </a:r>
            <a:r>
              <a:rPr lang="zh-CN" altLang="en-US" sz="2400" b="1" spc="100" dirty="0">
                <a:solidFill>
                  <a:srgbClr val="043E6F"/>
                </a:solidFill>
                <a:cs typeface="Arial" panose="020B0604020202020204" pitchFamily="34" charset="0"/>
              </a:rPr>
              <a:t>镜头支架表面缺陷检测</a:t>
            </a:r>
          </a:p>
        </p:txBody>
      </p:sp>
      <p:pic>
        <p:nvPicPr>
          <p:cNvPr id="12" name="图片 11"/>
          <p:cNvPicPr>
            <a:picLocks noChangeAspect="1"/>
          </p:cNvPicPr>
          <p:nvPr>
            <p:custDataLst>
              <p:tags r:id="rId1"/>
            </p:custDataLst>
          </p:nvPr>
        </p:nvPicPr>
        <p:blipFill rotWithShape="1">
          <a:blip r:embed="rId3" cstate="email">
            <a:extLst>
              <a:ext uri="{28A0092B-C50C-407E-A947-70E740481C1C}">
                <a14:useLocalDpi xmlns:a14="http://schemas.microsoft.com/office/drawing/2010/main"/>
              </a:ext>
            </a:extLst>
          </a:blip>
          <a:srcRect/>
          <a:stretch/>
        </p:blipFill>
        <p:spPr>
          <a:xfrm>
            <a:off x="8040470" y="3175748"/>
            <a:ext cx="3549074" cy="2744102"/>
          </a:xfrm>
          <a:prstGeom prst="rect">
            <a:avLst/>
          </a:prstGeom>
        </p:spPr>
      </p:pic>
      <p:grpSp>
        <p:nvGrpSpPr>
          <p:cNvPr id="11" name="组合 10"/>
          <p:cNvGrpSpPr/>
          <p:nvPr/>
        </p:nvGrpSpPr>
        <p:grpSpPr>
          <a:xfrm>
            <a:off x="5133293" y="2125627"/>
            <a:ext cx="556895" cy="1802765"/>
            <a:chOff x="8945" y="3776"/>
            <a:chExt cx="1046" cy="3501"/>
          </a:xfrm>
        </p:grpSpPr>
        <p:pic>
          <p:nvPicPr>
            <p:cNvPr id="5" name="图片 4" descr="C:/Users/86136/AppData/Local/Temp/kaimatting/20200806105945/output_aiMatting_20200806110225.pngoutput_aiMatting_20200806110225"/>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043" y="4915"/>
              <a:ext cx="850" cy="2362"/>
            </a:xfrm>
            <a:prstGeom prst="rect">
              <a:avLst/>
            </a:prstGeom>
          </p:spPr>
        </p:pic>
        <p:pic>
          <p:nvPicPr>
            <p:cNvPr id="10" name="图片 9"/>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945" y="3776"/>
              <a:ext cx="1047" cy="1380"/>
            </a:xfrm>
            <a:prstGeom prst="rect">
              <a:avLst/>
            </a:prstGeom>
          </p:spPr>
        </p:pic>
      </p:grpSp>
      <p:grpSp>
        <p:nvGrpSpPr>
          <p:cNvPr id="6" name="组合 5"/>
          <p:cNvGrpSpPr/>
          <p:nvPr/>
        </p:nvGrpSpPr>
        <p:grpSpPr>
          <a:xfrm>
            <a:off x="6506456" y="1840518"/>
            <a:ext cx="556895" cy="1802765"/>
            <a:chOff x="8945" y="3776"/>
            <a:chExt cx="1046" cy="3501"/>
          </a:xfrm>
        </p:grpSpPr>
        <p:pic>
          <p:nvPicPr>
            <p:cNvPr id="17" name="图片 16" descr="C:/Users/86136/AppData/Local/Temp/kaimatting/20200806105945/output_aiMatting_20200806110225.pngoutput_aiMatting_20200806110225"/>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043" y="4915"/>
              <a:ext cx="850" cy="2362"/>
            </a:xfrm>
            <a:prstGeom prst="rect">
              <a:avLst/>
            </a:prstGeom>
          </p:spPr>
        </p:pic>
        <p:pic>
          <p:nvPicPr>
            <p:cNvPr id="18" name="图片 17"/>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945" y="3776"/>
              <a:ext cx="1047" cy="1380"/>
            </a:xfrm>
            <a:prstGeom prst="rect">
              <a:avLst/>
            </a:prstGeom>
          </p:spPr>
        </p:pic>
      </p:grpSp>
      <p:pic>
        <p:nvPicPr>
          <p:cNvPr id="115" name="图片 114"/>
          <p:cNvPicPr>
            <a:picLocks noChangeAspect="1"/>
          </p:cNvPicPr>
          <p:nvPr/>
        </p:nvPicPr>
        <p:blipFill rotWithShape="1">
          <a:blip r:embed="rId6" cstate="email">
            <a:extLst>
              <a:ext uri="{28A0092B-C50C-407E-A947-70E740481C1C}">
                <a14:useLocalDpi xmlns:a14="http://schemas.microsoft.com/office/drawing/2010/main"/>
              </a:ext>
            </a:extLst>
          </a:blip>
          <a:srcRect/>
          <a:stretch>
            <a:fillRect/>
          </a:stretch>
        </p:blipFill>
        <p:spPr>
          <a:xfrm>
            <a:off x="1518265" y="1953545"/>
            <a:ext cx="1355452" cy="1079728"/>
          </a:xfrm>
          <a:prstGeom prst="rect">
            <a:avLst/>
          </a:prstGeom>
        </p:spPr>
      </p:pic>
      <p:pic>
        <p:nvPicPr>
          <p:cNvPr id="113" name="图片 112"/>
          <p:cNvPicPr>
            <a:picLocks noChangeAspect="1"/>
          </p:cNvPicPr>
          <p:nvPr/>
        </p:nvPicPr>
        <p:blipFill rotWithShape="1">
          <a:blip r:embed="rId7" cstate="email">
            <a:extLst>
              <a:ext uri="{28A0092B-C50C-407E-A947-70E740481C1C}">
                <a14:useLocalDpi xmlns:a14="http://schemas.microsoft.com/office/drawing/2010/main"/>
              </a:ext>
            </a:extLst>
          </a:blip>
          <a:srcRect/>
          <a:stretch>
            <a:fillRect/>
          </a:stretch>
        </p:blipFill>
        <p:spPr>
          <a:xfrm flipH="1">
            <a:off x="457498" y="1648559"/>
            <a:ext cx="881265" cy="1384997"/>
          </a:xfrm>
          <a:prstGeom prst="rect">
            <a:avLst/>
          </a:prstGeom>
        </p:spPr>
      </p:pic>
      <p:pic>
        <p:nvPicPr>
          <p:cNvPr id="20" name="图片 19" descr="C:/Users/86136/AppData/Local/Temp/kaimatting/20200806111614/output_aiMatting_20200806111623.pngoutput_aiMatting_20200806111623"/>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4948583" y="4031262"/>
            <a:ext cx="1355725" cy="759460"/>
          </a:xfrm>
          <a:prstGeom prst="rect">
            <a:avLst/>
          </a:prstGeom>
        </p:spPr>
      </p:pic>
      <p:pic>
        <p:nvPicPr>
          <p:cNvPr id="21" name="图片 20" descr="C:/Users/86136/AppData/Local/Temp/kaimatting/20200806111905/output_aiMatting_20200806111925.pngoutput_aiMatting_20200806111925"/>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6362946" y="3763483"/>
            <a:ext cx="892810" cy="692150"/>
          </a:xfrm>
          <a:prstGeom prst="rect">
            <a:avLst/>
          </a:prstGeom>
        </p:spPr>
      </p:pic>
      <p:pic>
        <p:nvPicPr>
          <p:cNvPr id="9" name="图片 8" descr="C:/Users/86136/AppData/Local/Temp/kaimatting/20200908100212/output_aiMatting_20200908100228.pngoutput_aiMatting_20200908100228"/>
          <p:cNvPicPr>
            <a:picLocks noChangeAspect="1"/>
          </p:cNvPicPr>
          <p:nvPr/>
        </p:nvPicPr>
        <p:blipFill rotWithShape="1">
          <a:blip r:embed="rId10" cstate="email">
            <a:extLst>
              <a:ext uri="{28A0092B-C50C-407E-A947-70E740481C1C}">
                <a14:useLocalDpi xmlns:a14="http://schemas.microsoft.com/office/drawing/2010/main"/>
              </a:ext>
            </a:extLst>
          </a:blip>
          <a:srcRect/>
          <a:stretch/>
        </p:blipFill>
        <p:spPr>
          <a:xfrm>
            <a:off x="5171533" y="4893592"/>
            <a:ext cx="523596" cy="498347"/>
          </a:xfrm>
          <a:prstGeom prst="rect">
            <a:avLst/>
          </a:prstGeom>
        </p:spPr>
      </p:pic>
      <p:pic>
        <p:nvPicPr>
          <p:cNvPr id="13" name="图片 12" descr="C:/Users/86136/AppData/Local/Temp/kaimatting/20200908100212/output_aiMatting_20200908100228.pngoutput_aiMatting_20200908100228"/>
          <p:cNvPicPr>
            <a:picLocks noChangeAspect="1"/>
          </p:cNvPicPr>
          <p:nvPr/>
        </p:nvPicPr>
        <p:blipFill rotWithShape="1">
          <a:blip r:embed="rId11" cstate="email">
            <a:extLst>
              <a:ext uri="{28A0092B-C50C-407E-A947-70E740481C1C}">
                <a14:useLocalDpi xmlns:a14="http://schemas.microsoft.com/office/drawing/2010/main"/>
              </a:ext>
            </a:extLst>
          </a:blip>
          <a:srcRect/>
          <a:stretch/>
        </p:blipFill>
        <p:spPr>
          <a:xfrm>
            <a:off x="6558632" y="4633697"/>
            <a:ext cx="505251" cy="443900"/>
          </a:xfrm>
          <a:prstGeom prst="rect">
            <a:avLst/>
          </a:prstGeom>
        </p:spPr>
      </p:pic>
      <p:pic>
        <p:nvPicPr>
          <p:cNvPr id="67" name="图片 66"/>
          <p:cNvPicPr>
            <a:picLocks noChangeAspect="1"/>
          </p:cNvPicPr>
          <p:nvPr/>
        </p:nvPicPr>
        <p:blipFill rotWithShape="1">
          <a:blip r:embed="rId12" cstate="email">
            <a:extLst>
              <a:ext uri="{28A0092B-C50C-407E-A947-70E740481C1C}">
                <a14:useLocalDpi xmlns:a14="http://schemas.microsoft.com/office/drawing/2010/main"/>
              </a:ext>
            </a:extLst>
          </a:blip>
          <a:srcRect/>
          <a:stretch/>
        </p:blipFill>
        <p:spPr>
          <a:xfrm>
            <a:off x="479505" y="3779244"/>
            <a:ext cx="3815715" cy="2140606"/>
          </a:xfrm>
          <a:prstGeom prst="rect">
            <a:avLst/>
          </a:prstGeom>
          <a:ln w="12700">
            <a:solidFill>
              <a:srgbClr val="0070C0">
                <a:alpha val="40000"/>
              </a:srgbClr>
            </a:solidFill>
          </a:ln>
          <a:effectLst/>
        </p:spPr>
      </p:pic>
      <p:sp>
        <p:nvSpPr>
          <p:cNvPr id="7" name="矩形 6"/>
          <p:cNvSpPr/>
          <p:nvPr/>
        </p:nvSpPr>
        <p:spPr>
          <a:xfrm>
            <a:off x="8040471" y="3175748"/>
            <a:ext cx="3540534" cy="2744102"/>
          </a:xfrm>
          <a:prstGeom prst="rect">
            <a:avLst/>
          </a:prstGeom>
          <a:solidFill>
            <a:schemeClr val="bg1">
              <a:lumMod val="85000"/>
              <a:alpha val="80000"/>
            </a:schemeClr>
          </a:solidFill>
          <a:ln w="12700">
            <a:solidFill>
              <a:srgbClr val="0070C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DengXian" panose="02010600030101010101" pitchFamily="2" charset="-122"/>
              <a:ea typeface="DengXian" panose="02010600030101010101" pitchFamily="2" charset="-122"/>
            </a:endParaRPr>
          </a:p>
        </p:txBody>
      </p:sp>
      <p:sp>
        <p:nvSpPr>
          <p:cNvPr id="45" name="文本框 44"/>
          <p:cNvSpPr txBox="1"/>
          <p:nvPr/>
        </p:nvSpPr>
        <p:spPr>
          <a:xfrm rot="19395699">
            <a:off x="9698830" y="5057634"/>
            <a:ext cx="1891501" cy="253916"/>
          </a:xfrm>
          <a:prstGeom prst="rect">
            <a:avLst/>
          </a:prstGeom>
          <a:noFill/>
          <a:effectLst>
            <a:outerShdw blurRad="50800" dist="38100" algn="l" rotWithShape="0">
              <a:prstClr val="black">
                <a:alpha val="40000"/>
              </a:prstClr>
            </a:outerShdw>
          </a:effectLst>
        </p:spPr>
        <p:txBody>
          <a:bodyPr wrap="square" rtlCol="0">
            <a:spAutoFit/>
          </a:bodyPr>
          <a:lstStyle/>
          <a:p>
            <a:r>
              <a:rPr lang="zh-CN" altLang="en-US" sz="1050" dirty="0">
                <a:latin typeface="DengXian" panose="02010600030101010101" pitchFamily="2" charset="-122"/>
                <a:ea typeface="华文彩云" panose="02010800040101010101" pitchFamily="2" charset="-122"/>
              </a:rPr>
              <a:t>涉密信息，已做去敏处理</a:t>
            </a:r>
          </a:p>
        </p:txBody>
      </p:sp>
      <p:sp>
        <p:nvSpPr>
          <p:cNvPr id="24" name="文本框 23">
            <a:extLst>
              <a:ext uri="{FF2B5EF4-FFF2-40B4-BE49-F238E27FC236}">
                <a16:creationId xmlns:a16="http://schemas.microsoft.com/office/drawing/2014/main" id="{5476F9D5-4D9C-B84C-9757-175155E4EF87}"/>
              </a:ext>
            </a:extLst>
          </p:cNvPr>
          <p:cNvSpPr txBox="1"/>
          <p:nvPr/>
        </p:nvSpPr>
        <p:spPr>
          <a:xfrm>
            <a:off x="7919495" y="843415"/>
            <a:ext cx="3793001" cy="2037353"/>
          </a:xfrm>
          <a:prstGeom prst="rect">
            <a:avLst/>
          </a:prstGeom>
          <a:noFill/>
        </p:spPr>
        <p:txBody>
          <a:bodyPr wrap="square">
            <a:spAutoFit/>
          </a:bodyPr>
          <a:lstStyle/>
          <a:p>
            <a:pPr algn="just">
              <a:lnSpc>
                <a:spcPct val="200000"/>
              </a:lnSpc>
            </a:pPr>
            <a:r>
              <a:rPr lang="zh-CN" altLang="en-US" sz="1300" b="1" kern="100" dirty="0">
                <a:solidFill>
                  <a:srgbClr val="0070C0"/>
                </a:solidFill>
                <a:latin typeface="DengXian" panose="02010600030101010101" pitchFamily="2" charset="-122"/>
                <a:ea typeface="DengXian" panose="02010600030101010101" pitchFamily="2" charset="-122"/>
                <a:cs typeface="Arial" panose="020B0604020202020204" pitchFamily="34" charset="0"/>
              </a:rPr>
              <a:t>检测对象 </a:t>
            </a:r>
            <a:r>
              <a:rPr lang="en-US" altLang="zh-CN" sz="1300" kern="100" dirty="0">
                <a:solidFill>
                  <a:srgbClr val="0070C0"/>
                </a:solidFill>
                <a:latin typeface="DengXian" panose="02010600030101010101" pitchFamily="2" charset="-122"/>
                <a:ea typeface="DengXian" panose="02010600030101010101" pitchFamily="2" charset="-122"/>
                <a:cs typeface="Arial" panose="020B0604020202020204" pitchFamily="34" charset="0"/>
              </a:rPr>
              <a:t>:</a:t>
            </a:r>
            <a:r>
              <a:rPr lang="zh-CN" altLang="en-US" sz="1300" kern="100" dirty="0">
                <a:solidFill>
                  <a:srgbClr val="0070C0"/>
                </a:solidFill>
                <a:latin typeface="DengXian" panose="02010600030101010101" pitchFamily="2" charset="-122"/>
                <a:ea typeface="DengXian" panose="02010600030101010101" pitchFamily="2" charset="-122"/>
                <a:cs typeface="Arial" panose="020B0604020202020204" pitchFamily="34" charset="0"/>
              </a:rPr>
              <a:t> </a:t>
            </a:r>
            <a:r>
              <a:rPr lang="zh-CN" altLang="en-US" sz="1300" kern="100" dirty="0">
                <a:solidFill>
                  <a:schemeClr val="tx1">
                    <a:lumMod val="75000"/>
                    <a:lumOff val="25000"/>
                  </a:schemeClr>
                </a:solidFill>
                <a:latin typeface="DengXian" panose="02010600030101010101" pitchFamily="2" charset="-122"/>
                <a:ea typeface="DengXian" panose="02010600030101010101" pitchFamily="2" charset="-122"/>
                <a:cs typeface="Arial" panose="020B0604020202020204" pitchFamily="34" charset="0"/>
              </a:rPr>
              <a:t>手机镜头支架上的两个圆环形精加工面</a:t>
            </a:r>
          </a:p>
          <a:p>
            <a:pPr algn="just">
              <a:lnSpc>
                <a:spcPct val="200000"/>
              </a:lnSpc>
            </a:pPr>
            <a:r>
              <a:rPr lang="zh-CN" altLang="en-US" sz="1300" b="1" kern="100" dirty="0">
                <a:solidFill>
                  <a:srgbClr val="0070C0"/>
                </a:solidFill>
                <a:latin typeface="DengXian" panose="02010600030101010101" pitchFamily="2" charset="-122"/>
                <a:ea typeface="DengXian" panose="02010600030101010101" pitchFamily="2" charset="-122"/>
                <a:cs typeface="Arial" panose="020B0604020202020204" pitchFamily="34" charset="0"/>
              </a:rPr>
              <a:t>产品尺寸</a:t>
            </a:r>
            <a:r>
              <a:rPr lang="en-US" altLang="zh-CN" sz="1300" b="1" kern="100" dirty="0">
                <a:solidFill>
                  <a:srgbClr val="0070C0"/>
                </a:solidFill>
                <a:latin typeface="DengXian" panose="02010600030101010101" pitchFamily="2" charset="-122"/>
                <a:ea typeface="DengXian" panose="02010600030101010101" pitchFamily="2" charset="-122"/>
                <a:cs typeface="Arial" panose="020B0604020202020204" pitchFamily="34" charset="0"/>
              </a:rPr>
              <a:t> </a:t>
            </a:r>
            <a:r>
              <a:rPr lang="en-US" altLang="zh-CN" sz="1300" kern="100" dirty="0">
                <a:solidFill>
                  <a:srgbClr val="0070C0"/>
                </a:solidFill>
                <a:latin typeface="DengXian" panose="02010600030101010101" pitchFamily="2" charset="-122"/>
                <a:ea typeface="DengXian" panose="02010600030101010101" pitchFamily="2" charset="-122"/>
                <a:cs typeface="Arial" panose="020B0604020202020204" pitchFamily="34" charset="0"/>
              </a:rPr>
              <a:t>: </a:t>
            </a:r>
            <a:r>
              <a:rPr lang="en-US" altLang="zh-CN" sz="1300" kern="100" dirty="0">
                <a:solidFill>
                  <a:schemeClr val="tx1">
                    <a:lumMod val="75000"/>
                    <a:lumOff val="25000"/>
                  </a:schemeClr>
                </a:solidFill>
                <a:latin typeface="DengXian" panose="02010600030101010101" pitchFamily="2" charset="-122"/>
                <a:ea typeface="DengXian" panose="02010600030101010101" pitchFamily="2" charset="-122"/>
                <a:cs typeface="Arial" panose="020B0604020202020204" pitchFamily="34" charset="0"/>
              </a:rPr>
              <a:t>25</a:t>
            </a:r>
            <a:r>
              <a:rPr lang="zh-CN" altLang="en-US" sz="1300" kern="100" dirty="0">
                <a:solidFill>
                  <a:schemeClr val="tx1">
                    <a:lumMod val="75000"/>
                    <a:lumOff val="25000"/>
                  </a:schemeClr>
                </a:solidFill>
                <a:latin typeface="DengXian" panose="02010600030101010101" pitchFamily="2" charset="-122"/>
                <a:ea typeface="DengXian" panose="02010600030101010101" pitchFamily="2" charset="-122"/>
                <a:cs typeface="Arial" panose="020B0604020202020204" pitchFamily="34" charset="0"/>
              </a:rPr>
              <a:t>（</a:t>
            </a:r>
            <a:r>
              <a:rPr lang="en" altLang="zh-CN" sz="1300" kern="100" dirty="0">
                <a:solidFill>
                  <a:schemeClr val="tx1">
                    <a:lumMod val="75000"/>
                    <a:lumOff val="25000"/>
                  </a:schemeClr>
                </a:solidFill>
                <a:latin typeface="DengXian" panose="02010600030101010101" pitchFamily="2" charset="-122"/>
                <a:ea typeface="DengXian" panose="02010600030101010101" pitchFamily="2" charset="-122"/>
                <a:cs typeface="Arial" panose="020B0604020202020204" pitchFamily="34" charset="0"/>
              </a:rPr>
              <a:t>W</a:t>
            </a:r>
            <a:r>
              <a:rPr lang="zh-CN" altLang="en" sz="1300" kern="100" dirty="0">
                <a:solidFill>
                  <a:schemeClr val="tx1">
                    <a:lumMod val="75000"/>
                    <a:lumOff val="25000"/>
                  </a:schemeClr>
                </a:solidFill>
                <a:latin typeface="DengXian" panose="02010600030101010101" pitchFamily="2" charset="-122"/>
                <a:ea typeface="DengXian" panose="02010600030101010101" pitchFamily="2" charset="-122"/>
                <a:cs typeface="Arial" panose="020B0604020202020204" pitchFamily="34" charset="0"/>
              </a:rPr>
              <a:t>）</a:t>
            </a:r>
            <a:r>
              <a:rPr lang="en" altLang="zh-CN" sz="1300" kern="100" dirty="0">
                <a:solidFill>
                  <a:schemeClr val="tx1">
                    <a:lumMod val="75000"/>
                    <a:lumOff val="25000"/>
                  </a:schemeClr>
                </a:solidFill>
                <a:latin typeface="DengXian" panose="02010600030101010101" pitchFamily="2" charset="-122"/>
                <a:ea typeface="DengXian" panose="02010600030101010101" pitchFamily="2" charset="-122"/>
                <a:cs typeface="Arial" panose="020B0604020202020204" pitchFamily="34" charset="0"/>
              </a:rPr>
              <a:t>×25</a:t>
            </a:r>
            <a:r>
              <a:rPr lang="zh-CN" altLang="en" sz="1300" kern="100" dirty="0">
                <a:solidFill>
                  <a:schemeClr val="tx1">
                    <a:lumMod val="75000"/>
                    <a:lumOff val="25000"/>
                  </a:schemeClr>
                </a:solidFill>
                <a:latin typeface="DengXian" panose="02010600030101010101" pitchFamily="2" charset="-122"/>
                <a:ea typeface="DengXian" panose="02010600030101010101" pitchFamily="2" charset="-122"/>
                <a:cs typeface="Arial" panose="020B0604020202020204" pitchFamily="34" charset="0"/>
              </a:rPr>
              <a:t>（</a:t>
            </a:r>
            <a:r>
              <a:rPr lang="en" altLang="zh-CN" sz="1300" kern="100" dirty="0">
                <a:solidFill>
                  <a:schemeClr val="tx1">
                    <a:lumMod val="75000"/>
                    <a:lumOff val="25000"/>
                  </a:schemeClr>
                </a:solidFill>
                <a:latin typeface="DengXian" panose="02010600030101010101" pitchFamily="2" charset="-122"/>
                <a:ea typeface="DengXian" panose="02010600030101010101" pitchFamily="2" charset="-122"/>
                <a:cs typeface="Arial" panose="020B0604020202020204" pitchFamily="34" charset="0"/>
              </a:rPr>
              <a:t>H</a:t>
            </a:r>
            <a:r>
              <a:rPr lang="zh-CN" altLang="en" sz="1300" kern="100" dirty="0">
                <a:solidFill>
                  <a:schemeClr val="tx1">
                    <a:lumMod val="75000"/>
                    <a:lumOff val="25000"/>
                  </a:schemeClr>
                </a:solidFill>
                <a:latin typeface="DengXian" panose="02010600030101010101" pitchFamily="2" charset="-122"/>
                <a:ea typeface="DengXian" panose="02010600030101010101" pitchFamily="2" charset="-122"/>
                <a:cs typeface="Arial" panose="020B0604020202020204" pitchFamily="34" charset="0"/>
              </a:rPr>
              <a:t>） </a:t>
            </a:r>
          </a:p>
          <a:p>
            <a:pPr algn="just">
              <a:lnSpc>
                <a:spcPct val="200000"/>
              </a:lnSpc>
            </a:pPr>
            <a:r>
              <a:rPr lang="zh-CN" altLang="en-US" sz="1300" b="1" kern="100" dirty="0">
                <a:solidFill>
                  <a:srgbClr val="0070C0"/>
                </a:solidFill>
                <a:latin typeface="DengXian" panose="02010600030101010101" pitchFamily="2" charset="-122"/>
                <a:ea typeface="DengXian" panose="02010600030101010101" pitchFamily="2" charset="-122"/>
                <a:cs typeface="Arial" panose="020B0604020202020204" pitchFamily="34" charset="0"/>
              </a:rPr>
              <a:t>检测类型 </a:t>
            </a:r>
            <a:r>
              <a:rPr lang="en-US" altLang="zh-CN" sz="1300" kern="100" dirty="0">
                <a:solidFill>
                  <a:srgbClr val="0070C0"/>
                </a:solidFill>
                <a:latin typeface="DengXian" panose="02010600030101010101" pitchFamily="2" charset="-122"/>
                <a:ea typeface="DengXian" panose="02010600030101010101" pitchFamily="2" charset="-122"/>
                <a:cs typeface="Arial" panose="020B0604020202020204" pitchFamily="34" charset="0"/>
              </a:rPr>
              <a:t>:</a:t>
            </a:r>
            <a:r>
              <a:rPr lang="zh-CN" altLang="en-US" sz="1300" kern="100" dirty="0">
                <a:solidFill>
                  <a:srgbClr val="0070C0"/>
                </a:solidFill>
                <a:latin typeface="DengXian" panose="02010600030101010101" pitchFamily="2" charset="-122"/>
                <a:ea typeface="DengXian" panose="02010600030101010101" pitchFamily="2" charset="-122"/>
                <a:cs typeface="Arial" panose="020B0604020202020204" pitchFamily="34" charset="0"/>
              </a:rPr>
              <a:t> </a:t>
            </a:r>
            <a:r>
              <a:rPr lang="zh-CN" altLang="en-US" sz="1300" kern="100" dirty="0">
                <a:solidFill>
                  <a:schemeClr val="tx1">
                    <a:lumMod val="75000"/>
                    <a:lumOff val="25000"/>
                  </a:schemeClr>
                </a:solidFill>
                <a:latin typeface="DengXian" panose="02010600030101010101" pitchFamily="2" charset="-122"/>
                <a:ea typeface="DengXian" panose="02010600030101010101" pitchFamily="2" charset="-122"/>
                <a:cs typeface="Arial" panose="020B0604020202020204" pitchFamily="34" charset="0"/>
              </a:rPr>
              <a:t>划伤、麻点、抛光不良、碰伤、异色</a:t>
            </a:r>
          </a:p>
          <a:p>
            <a:pPr algn="just">
              <a:lnSpc>
                <a:spcPct val="200000"/>
              </a:lnSpc>
            </a:pPr>
            <a:r>
              <a:rPr lang="zh-CN" altLang="en-US" sz="1300" b="1" kern="100" dirty="0">
                <a:solidFill>
                  <a:srgbClr val="0070C0"/>
                </a:solidFill>
                <a:latin typeface="DengXian" panose="02010600030101010101" pitchFamily="2" charset="-122"/>
                <a:ea typeface="DengXian" panose="02010600030101010101" pitchFamily="2" charset="-122"/>
                <a:cs typeface="Arial" panose="020B0604020202020204" pitchFamily="34" charset="0"/>
              </a:rPr>
              <a:t>通信方式 </a:t>
            </a:r>
            <a:r>
              <a:rPr lang="en-US" altLang="zh-CN" sz="1300" kern="100" dirty="0">
                <a:solidFill>
                  <a:srgbClr val="0070C0"/>
                </a:solidFill>
                <a:latin typeface="DengXian" panose="02010600030101010101" pitchFamily="2" charset="-122"/>
                <a:ea typeface="DengXian" panose="02010600030101010101" pitchFamily="2" charset="-122"/>
                <a:cs typeface="Arial" panose="020B0604020202020204" pitchFamily="34" charset="0"/>
              </a:rPr>
              <a:t>:</a:t>
            </a:r>
            <a:r>
              <a:rPr lang="zh-CN" altLang="en-US" sz="1300" kern="100" dirty="0">
                <a:solidFill>
                  <a:srgbClr val="0070C0"/>
                </a:solidFill>
                <a:latin typeface="DengXian" panose="02010600030101010101" pitchFamily="2" charset="-122"/>
                <a:ea typeface="DengXian" panose="02010600030101010101" pitchFamily="2" charset="-122"/>
                <a:cs typeface="Arial" panose="020B0604020202020204" pitchFamily="34" charset="0"/>
              </a:rPr>
              <a:t> </a:t>
            </a:r>
            <a:r>
              <a:rPr lang="en" altLang="zh-CN" sz="1300" kern="100" dirty="0">
                <a:solidFill>
                  <a:schemeClr val="tx1">
                    <a:lumMod val="75000"/>
                    <a:lumOff val="25000"/>
                  </a:schemeClr>
                </a:solidFill>
                <a:latin typeface="DengXian" panose="02010600030101010101" pitchFamily="2" charset="-122"/>
                <a:ea typeface="DengXian" panose="02010600030101010101" pitchFamily="2" charset="-122"/>
                <a:cs typeface="Arial" panose="020B0604020202020204" pitchFamily="34" charset="0"/>
              </a:rPr>
              <a:t>TCP/IP</a:t>
            </a:r>
          </a:p>
          <a:p>
            <a:pPr algn="just">
              <a:lnSpc>
                <a:spcPct val="200000"/>
              </a:lnSpc>
            </a:pPr>
            <a:r>
              <a:rPr lang="zh-CN" altLang="en-US" sz="1300" b="1" kern="100" dirty="0">
                <a:solidFill>
                  <a:srgbClr val="0070C0"/>
                </a:solidFill>
                <a:latin typeface="DengXian" panose="02010600030101010101" pitchFamily="2" charset="-122"/>
                <a:ea typeface="DengXian" panose="02010600030101010101" pitchFamily="2" charset="-122"/>
                <a:cs typeface="Arial" panose="020B0604020202020204" pitchFamily="34" charset="0"/>
              </a:rPr>
              <a:t>产品种类 </a:t>
            </a:r>
            <a:r>
              <a:rPr lang="en-US" altLang="zh-CN" sz="1300" kern="100" dirty="0">
                <a:solidFill>
                  <a:srgbClr val="0070C0"/>
                </a:solidFill>
                <a:latin typeface="DengXian" panose="02010600030101010101" pitchFamily="2" charset="-122"/>
                <a:ea typeface="DengXian" panose="02010600030101010101" pitchFamily="2" charset="-122"/>
                <a:cs typeface="Arial" panose="020B0604020202020204" pitchFamily="34" charset="0"/>
              </a:rPr>
              <a:t>:</a:t>
            </a:r>
            <a:r>
              <a:rPr lang="zh-CN" altLang="en-US" sz="1300" kern="100" dirty="0">
                <a:solidFill>
                  <a:srgbClr val="0070C0"/>
                </a:solidFill>
                <a:latin typeface="DengXian" panose="02010600030101010101" pitchFamily="2" charset="-122"/>
                <a:ea typeface="DengXian" panose="02010600030101010101" pitchFamily="2" charset="-122"/>
                <a:cs typeface="Arial" panose="020B0604020202020204" pitchFamily="34" charset="0"/>
              </a:rPr>
              <a:t> </a:t>
            </a:r>
            <a:r>
              <a:rPr lang="zh-CN" altLang="en-US" sz="1300" kern="100" dirty="0">
                <a:solidFill>
                  <a:schemeClr val="tx1">
                    <a:lumMod val="75000"/>
                    <a:lumOff val="25000"/>
                  </a:schemeClr>
                </a:solidFill>
                <a:latin typeface="DengXian" panose="02010600030101010101" pitchFamily="2" charset="-122"/>
                <a:ea typeface="DengXian" panose="02010600030101010101" pitchFamily="2" charset="-122"/>
                <a:cs typeface="Arial" panose="020B0604020202020204" pitchFamily="34" charset="0"/>
              </a:rPr>
              <a:t>共计</a:t>
            </a:r>
            <a:r>
              <a:rPr lang="en-US" altLang="zh-CN" sz="1300" kern="100" dirty="0">
                <a:solidFill>
                  <a:schemeClr val="tx1">
                    <a:lumMod val="75000"/>
                    <a:lumOff val="25000"/>
                  </a:schemeClr>
                </a:solidFill>
                <a:latin typeface="DengXian" panose="02010600030101010101" pitchFamily="2" charset="-122"/>
                <a:ea typeface="DengXian" panose="02010600030101010101" pitchFamily="2" charset="-122"/>
                <a:cs typeface="Arial" panose="020B0604020202020204" pitchFamily="34" charset="0"/>
              </a:rPr>
              <a:t>3</a:t>
            </a:r>
            <a:r>
              <a:rPr lang="zh-CN" altLang="en-US" sz="1300" kern="100" dirty="0">
                <a:solidFill>
                  <a:schemeClr val="tx1">
                    <a:lumMod val="75000"/>
                    <a:lumOff val="25000"/>
                  </a:schemeClr>
                </a:solidFill>
                <a:latin typeface="DengXian" panose="02010600030101010101" pitchFamily="2" charset="-122"/>
                <a:ea typeface="DengXian" panose="02010600030101010101" pitchFamily="2" charset="-122"/>
                <a:cs typeface="Arial" panose="020B0604020202020204" pitchFamily="34" charset="0"/>
              </a:rPr>
              <a:t>类，主要是尺寸差异，形态相同</a:t>
            </a:r>
          </a:p>
        </p:txBody>
      </p:sp>
      <p:sp>
        <p:nvSpPr>
          <p:cNvPr id="25" name="文本框 24">
            <a:extLst>
              <a:ext uri="{FF2B5EF4-FFF2-40B4-BE49-F238E27FC236}">
                <a16:creationId xmlns:a16="http://schemas.microsoft.com/office/drawing/2014/main" id="{7BA6FDA1-7403-B144-868B-DF4C2D124D21}"/>
              </a:ext>
            </a:extLst>
          </p:cNvPr>
          <p:cNvSpPr txBox="1"/>
          <p:nvPr/>
        </p:nvSpPr>
        <p:spPr>
          <a:xfrm>
            <a:off x="479504" y="1030253"/>
            <a:ext cx="2517735" cy="369332"/>
          </a:xfrm>
          <a:prstGeom prst="rect">
            <a:avLst/>
          </a:prstGeom>
          <a:solidFill>
            <a:srgbClr val="0070C0"/>
          </a:solidFill>
          <a:ln w="12700" cap="flat">
            <a:noFill/>
            <a:miter lim="400000"/>
          </a:ln>
          <a:effectLst/>
        </p:spPr>
        <p:style>
          <a:lnRef idx="0">
            <a:srgbClr val="FFFFFF"/>
          </a:lnRef>
          <a:fillRef idx="0">
            <a:srgbClr val="FFFFFF"/>
          </a:fillRef>
          <a:effectRef idx="0">
            <a:srgbClr val="FFFFFF"/>
          </a:effectRef>
          <a:fontRef idx="none"/>
        </p:style>
        <p:txBody>
          <a:bodyPr wrap="square">
            <a:spAutoFit/>
          </a:bodyPr>
          <a:lstStyle/>
          <a:p>
            <a:pPr algn="ctr"/>
            <a:r>
              <a:rPr lang="zh-CN" altLang="en-US" dirty="0">
                <a:solidFill>
                  <a:schemeClr val="bg1"/>
                </a:solidFill>
                <a:latin typeface="等线" panose="02010600030101010101" pitchFamily="2" charset="-122"/>
                <a:ea typeface="等线" panose="02010600030101010101" pitchFamily="2" charset="-122"/>
              </a:rPr>
              <a:t>数据处理中心</a:t>
            </a:r>
          </a:p>
        </p:txBody>
      </p:sp>
      <p:sp>
        <p:nvSpPr>
          <p:cNvPr id="26" name="文本框 25">
            <a:extLst>
              <a:ext uri="{FF2B5EF4-FFF2-40B4-BE49-F238E27FC236}">
                <a16:creationId xmlns:a16="http://schemas.microsoft.com/office/drawing/2014/main" id="{B65E6212-51BD-F448-898E-B2E234A5129E}"/>
              </a:ext>
            </a:extLst>
          </p:cNvPr>
          <p:cNvSpPr txBox="1"/>
          <p:nvPr/>
        </p:nvSpPr>
        <p:spPr>
          <a:xfrm>
            <a:off x="468964" y="3409522"/>
            <a:ext cx="3838132" cy="369332"/>
          </a:xfrm>
          <a:prstGeom prst="rect">
            <a:avLst/>
          </a:prstGeom>
          <a:solidFill>
            <a:srgbClr val="0070C0"/>
          </a:solidFill>
          <a:ln w="12700" cap="flat">
            <a:noFill/>
            <a:miter lim="400000"/>
          </a:ln>
          <a:effectLst/>
        </p:spPr>
        <p:style>
          <a:lnRef idx="0">
            <a:srgbClr val="FFFFFF"/>
          </a:lnRef>
          <a:fillRef idx="0">
            <a:srgbClr val="FFFFFF"/>
          </a:fillRef>
          <a:effectRef idx="0">
            <a:srgbClr val="FFFFFF"/>
          </a:effectRef>
          <a:fontRef idx="none"/>
        </p:style>
        <p:txBody>
          <a:bodyPr wrap="square">
            <a:spAutoFit/>
          </a:bodyPr>
          <a:lstStyle/>
          <a:p>
            <a:pPr algn="ctr"/>
            <a:r>
              <a:rPr lang="en" altLang="zh-CN" dirty="0">
                <a:solidFill>
                  <a:schemeClr val="bg1"/>
                </a:solidFill>
                <a:latin typeface="等线" panose="02010600030101010101" pitchFamily="2" charset="-122"/>
                <a:ea typeface="等线" panose="02010600030101010101" pitchFamily="2" charset="-122"/>
              </a:rPr>
              <a:t>AI</a:t>
            </a:r>
            <a:r>
              <a:rPr lang="zh-CN" altLang="en-US" dirty="0">
                <a:solidFill>
                  <a:schemeClr val="bg1"/>
                </a:solidFill>
                <a:latin typeface="等线" panose="02010600030101010101" pitchFamily="2" charset="-122"/>
                <a:ea typeface="等线" panose="02010600030101010101" pitchFamily="2" charset="-122"/>
              </a:rPr>
              <a:t>检测平台</a:t>
            </a:r>
          </a:p>
        </p:txBody>
      </p:sp>
      <p:sp>
        <p:nvSpPr>
          <p:cNvPr id="27" name="文本框 26">
            <a:extLst>
              <a:ext uri="{FF2B5EF4-FFF2-40B4-BE49-F238E27FC236}">
                <a16:creationId xmlns:a16="http://schemas.microsoft.com/office/drawing/2014/main" id="{0C0F32DA-4AC2-A440-8829-CD9E6B440851}"/>
              </a:ext>
            </a:extLst>
          </p:cNvPr>
          <p:cNvSpPr txBox="1"/>
          <p:nvPr/>
        </p:nvSpPr>
        <p:spPr>
          <a:xfrm>
            <a:off x="4929794" y="1030628"/>
            <a:ext cx="2517735" cy="369332"/>
          </a:xfrm>
          <a:prstGeom prst="rect">
            <a:avLst/>
          </a:prstGeom>
          <a:solidFill>
            <a:srgbClr val="0070C0"/>
          </a:solidFill>
          <a:ln w="12700" cap="flat">
            <a:noFill/>
            <a:miter lim="400000"/>
          </a:ln>
          <a:effectLst/>
        </p:spPr>
        <p:style>
          <a:lnRef idx="0">
            <a:srgbClr val="FFFFFF"/>
          </a:lnRef>
          <a:fillRef idx="0">
            <a:srgbClr val="FFFFFF"/>
          </a:fillRef>
          <a:effectRef idx="0">
            <a:srgbClr val="FFFFFF"/>
          </a:effectRef>
          <a:fontRef idx="none"/>
        </p:style>
        <p:txBody>
          <a:bodyPr wrap="square">
            <a:spAutoFit/>
          </a:bodyPr>
          <a:lstStyle/>
          <a:p>
            <a:pPr algn="ctr"/>
            <a:r>
              <a:rPr lang="zh-CN" altLang="en-US" dirty="0">
                <a:solidFill>
                  <a:schemeClr val="bg1"/>
                </a:solidFill>
                <a:latin typeface="等线" panose="02010600030101010101" pitchFamily="2" charset="-122"/>
                <a:ea typeface="等线" panose="02010600030101010101" pitchFamily="2" charset="-122"/>
              </a:rPr>
              <a:t>光学模块</a:t>
            </a:r>
          </a:p>
        </p:txBody>
      </p:sp>
      <p:cxnSp>
        <p:nvCxnSpPr>
          <p:cNvPr id="3" name="肘形连接符 2">
            <a:extLst>
              <a:ext uri="{FF2B5EF4-FFF2-40B4-BE49-F238E27FC236}">
                <a16:creationId xmlns:a16="http://schemas.microsoft.com/office/drawing/2014/main" id="{F255BD75-6AF6-B04A-B914-524ABD308561}"/>
              </a:ext>
            </a:extLst>
          </p:cNvPr>
          <p:cNvCxnSpPr>
            <a:cxnSpLocks/>
          </p:cNvCxnSpPr>
          <p:nvPr/>
        </p:nvCxnSpPr>
        <p:spPr>
          <a:xfrm rot="16200000" flipH="1">
            <a:off x="2941586" y="-344464"/>
            <a:ext cx="483331" cy="4495088"/>
          </a:xfrm>
          <a:prstGeom prst="bentConnector3">
            <a:avLst>
              <a:gd name="adj1" fmla="val -12310"/>
            </a:avLst>
          </a:prstGeom>
          <a:noFill/>
          <a:ln w="12700" cap="flat">
            <a:solidFill>
              <a:srgbClr val="FFC000"/>
            </a:solidFill>
            <a:prstDash val="solid"/>
            <a:round/>
            <a:tailEnd type="triangle"/>
          </a:ln>
        </p:spPr>
        <p:style>
          <a:lnRef idx="0">
            <a:srgbClr val="FFFFFF"/>
          </a:lnRef>
          <a:fillRef idx="0">
            <a:srgbClr val="FFFFFF"/>
          </a:fillRef>
          <a:effectRef idx="0">
            <a:srgbClr val="FFFFFF"/>
          </a:effectRef>
          <a:fontRef idx="none"/>
        </p:style>
      </p:cxnSp>
      <p:cxnSp>
        <p:nvCxnSpPr>
          <p:cNvPr id="16" name="肘形连接符 15">
            <a:extLst>
              <a:ext uri="{FF2B5EF4-FFF2-40B4-BE49-F238E27FC236}">
                <a16:creationId xmlns:a16="http://schemas.microsoft.com/office/drawing/2014/main" id="{791A530B-1C08-6642-A63D-100E91549896}"/>
              </a:ext>
            </a:extLst>
          </p:cNvPr>
          <p:cNvCxnSpPr>
            <a:cxnSpLocks/>
          </p:cNvCxnSpPr>
          <p:nvPr/>
        </p:nvCxnSpPr>
        <p:spPr>
          <a:xfrm rot="16200000" flipH="1">
            <a:off x="3748536" y="-1196534"/>
            <a:ext cx="179433" cy="5918355"/>
          </a:xfrm>
          <a:prstGeom prst="bentConnector3">
            <a:avLst>
              <a:gd name="adj1" fmla="val -92496"/>
            </a:avLst>
          </a:prstGeom>
          <a:noFill/>
          <a:ln w="12700" cap="flat">
            <a:solidFill>
              <a:srgbClr val="FFC000"/>
            </a:solidFill>
            <a:prstDash val="solid"/>
            <a:round/>
            <a:tailEnd type="triangle"/>
          </a:ln>
        </p:spPr>
        <p:style>
          <a:lnRef idx="0">
            <a:srgbClr val="FFFFFF"/>
          </a:lnRef>
          <a:fillRef idx="0">
            <a:srgbClr val="FFFFFF"/>
          </a:fillRef>
          <a:effectRef idx="0">
            <a:srgbClr val="FFFFFF"/>
          </a:effectRef>
          <a:fontRef idx="none"/>
        </p:style>
      </p:cxnSp>
    </p:spTree>
    <p:extLst>
      <p:ext uri="{BB962C8B-B14F-4D97-AF65-F5344CB8AC3E}">
        <p14:creationId xmlns:p14="http://schemas.microsoft.com/office/powerpoint/2010/main" val="3490632873"/>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文本框 24"/>
          <p:cNvSpPr txBox="1"/>
          <p:nvPr/>
        </p:nvSpPr>
        <p:spPr>
          <a:xfrm>
            <a:off x="6534113" y="4772169"/>
            <a:ext cx="4495800" cy="387798"/>
          </a:xfrm>
          <a:prstGeom prst="rect">
            <a:avLst/>
          </a:prstGeom>
        </p:spPr>
        <p:txBody>
          <a:bodyPr wrap="square" lIns="0" tIns="0" rIns="0" bIns="0" anchor="ctr">
            <a:spAutoFit/>
          </a:bodyPr>
          <a:lstStyle>
            <a:defPPr>
              <a:defRPr lang="zh-CN"/>
            </a:defPPr>
            <a:lvl1pPr algn="r">
              <a:lnSpc>
                <a:spcPct val="90000"/>
              </a:lnSpc>
              <a:spcBef>
                <a:spcPct val="0"/>
              </a:spcBef>
              <a:buNone/>
              <a:defRPr sz="2800">
                <a:solidFill>
                  <a:schemeClr val="tx1">
                    <a:lumMod val="85000"/>
                    <a:lumOff val="15000"/>
                  </a:schemeClr>
                </a:solidFill>
                <a:latin typeface="+mn-ea"/>
                <a:cs typeface="+mj-cs"/>
              </a:defRPr>
            </a:lvl1pPr>
          </a:lstStyle>
          <a:p>
            <a:pPr marL="0" marR="0" lvl="0" indent="0" algn="r" defTabSz="914400" rtl="0" eaLnBrk="1" fontAlgn="auto" latinLnBrk="0" hangingPunct="1">
              <a:lnSpc>
                <a:spcPct val="90000"/>
              </a:lnSpc>
              <a:spcBef>
                <a:spcPct val="0"/>
              </a:spcBef>
              <a:spcAft>
                <a:spcPts val="0"/>
              </a:spcAft>
              <a:buClrTx/>
              <a:buSzTx/>
              <a:buFontTx/>
              <a:buNone/>
              <a:tabLst/>
              <a:defRPr/>
            </a:pPr>
            <a:r>
              <a:rPr kumimoji="0" lang="zh-CN" altLang="en-US" sz="28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突破创新  赋能产业</a:t>
            </a:r>
          </a:p>
        </p:txBody>
      </p:sp>
      <p:sp>
        <p:nvSpPr>
          <p:cNvPr id="26" name="文本框 25"/>
          <p:cNvSpPr txBox="1"/>
          <p:nvPr/>
        </p:nvSpPr>
        <p:spPr>
          <a:xfrm>
            <a:off x="5738327" y="4031946"/>
            <a:ext cx="5291586" cy="664797"/>
          </a:xfrm>
          <a:prstGeom prst="rect">
            <a:avLst/>
          </a:prstGeom>
        </p:spPr>
        <p:txBody>
          <a:bodyPr wrap="square" lIns="0" tIns="0" rIns="0" bIns="0" anchor="ctr">
            <a:spAutoFit/>
          </a:bodyPr>
          <a:lstStyle>
            <a:defPPr>
              <a:defRPr lang="zh-CN"/>
            </a:defPPr>
            <a:lvl1pPr algn="r">
              <a:lnSpc>
                <a:spcPct val="90000"/>
              </a:lnSpc>
              <a:spcBef>
                <a:spcPct val="0"/>
              </a:spcBef>
              <a:buNone/>
              <a:defRPr sz="4800">
                <a:solidFill>
                  <a:schemeClr val="accent1"/>
                </a:solidFill>
                <a:latin typeface="+mj-ea"/>
                <a:ea typeface="+mj-ea"/>
                <a:cs typeface="+mj-cs"/>
              </a:defRPr>
            </a:lvl1pPr>
          </a:lstStyle>
          <a:p>
            <a:pPr marL="0" marR="0" lvl="0" indent="0" algn="r" defTabSz="914400" rtl="0" eaLnBrk="1" fontAlgn="auto" latinLnBrk="0" hangingPunct="1">
              <a:lnSpc>
                <a:spcPct val="90000"/>
              </a:lnSpc>
              <a:spcBef>
                <a:spcPct val="0"/>
              </a:spcBef>
              <a:spcAft>
                <a:spcPts val="0"/>
              </a:spcAft>
              <a:buClrTx/>
              <a:buSzTx/>
              <a:buFontTx/>
              <a:buNone/>
              <a:tabLst/>
              <a:defRPr/>
            </a:pPr>
            <a:r>
              <a:rPr kumimoji="0" lang="zh-CN" altLang="en-US" sz="4800" b="0" i="0" u="none" strike="noStrike" kern="1200" cap="none" spc="0" normalizeH="0" baseline="0" noProof="0" dirty="0">
                <a:ln>
                  <a:noFill/>
                </a:ln>
                <a:solidFill>
                  <a:srgbClr val="20466F"/>
                </a:solidFill>
                <a:effectLst/>
                <a:uLnTx/>
                <a:uFillTx/>
                <a:latin typeface="Arial" panose="020B0604020202020204" pitchFamily="34" charset="0"/>
                <a:ea typeface="黑体" panose="02010609060101010101" pitchFamily="49" charset="-122"/>
                <a:cs typeface="Arial" panose="020B0604020202020204" pitchFamily="34" charset="0"/>
              </a:rPr>
              <a:t>产品与算法</a:t>
            </a:r>
            <a:r>
              <a:rPr lang="zh-CN" altLang="en-US" dirty="0">
                <a:solidFill>
                  <a:srgbClr val="20466F"/>
                </a:solidFill>
                <a:latin typeface="Arial" panose="020B0604020202020204" pitchFamily="34" charset="0"/>
                <a:ea typeface="黑体" panose="02010609060101010101" pitchFamily="49" charset="-122"/>
                <a:cs typeface="Arial" panose="020B0604020202020204" pitchFamily="34" charset="0"/>
              </a:rPr>
              <a:t>简介</a:t>
            </a:r>
            <a:endParaRPr kumimoji="0" lang="zh-CN" altLang="en-US" sz="4800" b="0" i="0" u="none" strike="noStrike" kern="1200" cap="none" spc="0" normalizeH="0" baseline="0" noProof="0" dirty="0">
              <a:ln>
                <a:noFill/>
              </a:ln>
              <a:solidFill>
                <a:srgbClr val="20466F"/>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27" name="任意多边形: 形状 26"/>
          <p:cNvSpPr/>
          <p:nvPr/>
        </p:nvSpPr>
        <p:spPr>
          <a:xfrm>
            <a:off x="7851887" y="3736387"/>
            <a:ext cx="1193688" cy="691083"/>
          </a:xfrm>
          <a:custGeom>
            <a:avLst/>
            <a:gdLst>
              <a:gd name="connsiteX0" fmla="*/ 1796695 w 1845255"/>
              <a:gd name="connsiteY0" fmla="*/ 971187 h 1068306"/>
              <a:gd name="connsiteX1" fmla="*/ 1845255 w 1845255"/>
              <a:gd name="connsiteY1" fmla="*/ 1019746 h 1068306"/>
              <a:gd name="connsiteX2" fmla="*/ 1796695 w 1845255"/>
              <a:gd name="connsiteY2" fmla="*/ 1068306 h 1068306"/>
              <a:gd name="connsiteX3" fmla="*/ 1748136 w 1845255"/>
              <a:gd name="connsiteY3" fmla="*/ 1019746 h 1068306"/>
              <a:gd name="connsiteX4" fmla="*/ 1796695 w 1845255"/>
              <a:gd name="connsiteY4" fmla="*/ 971187 h 1068306"/>
              <a:gd name="connsiteX5" fmla="*/ 1602458 w 1845255"/>
              <a:gd name="connsiteY5" fmla="*/ 971187 h 1068306"/>
              <a:gd name="connsiteX6" fmla="*/ 1651018 w 1845255"/>
              <a:gd name="connsiteY6" fmla="*/ 1019746 h 1068306"/>
              <a:gd name="connsiteX7" fmla="*/ 1602458 w 1845255"/>
              <a:gd name="connsiteY7" fmla="*/ 1068306 h 1068306"/>
              <a:gd name="connsiteX8" fmla="*/ 1553898 w 1845255"/>
              <a:gd name="connsiteY8" fmla="*/ 1019746 h 1068306"/>
              <a:gd name="connsiteX9" fmla="*/ 1602458 w 1845255"/>
              <a:gd name="connsiteY9" fmla="*/ 971187 h 1068306"/>
              <a:gd name="connsiteX10" fmla="*/ 1408221 w 1845255"/>
              <a:gd name="connsiteY10" fmla="*/ 971187 h 1068306"/>
              <a:gd name="connsiteX11" fmla="*/ 1456780 w 1845255"/>
              <a:gd name="connsiteY11" fmla="*/ 1019746 h 1068306"/>
              <a:gd name="connsiteX12" fmla="*/ 1408221 w 1845255"/>
              <a:gd name="connsiteY12" fmla="*/ 1068306 h 1068306"/>
              <a:gd name="connsiteX13" fmla="*/ 1359661 w 1845255"/>
              <a:gd name="connsiteY13" fmla="*/ 1019746 h 1068306"/>
              <a:gd name="connsiteX14" fmla="*/ 1408221 w 1845255"/>
              <a:gd name="connsiteY14" fmla="*/ 971187 h 1068306"/>
              <a:gd name="connsiteX15" fmla="*/ 1213983 w 1845255"/>
              <a:gd name="connsiteY15" fmla="*/ 971187 h 1068306"/>
              <a:gd name="connsiteX16" fmla="*/ 1262543 w 1845255"/>
              <a:gd name="connsiteY16" fmla="*/ 1019746 h 1068306"/>
              <a:gd name="connsiteX17" fmla="*/ 1213983 w 1845255"/>
              <a:gd name="connsiteY17" fmla="*/ 1068306 h 1068306"/>
              <a:gd name="connsiteX18" fmla="*/ 1165424 w 1845255"/>
              <a:gd name="connsiteY18" fmla="*/ 1019746 h 1068306"/>
              <a:gd name="connsiteX19" fmla="*/ 1213983 w 1845255"/>
              <a:gd name="connsiteY19" fmla="*/ 971187 h 1068306"/>
              <a:gd name="connsiteX20" fmla="*/ 1019746 w 1845255"/>
              <a:gd name="connsiteY20" fmla="*/ 971187 h 1068306"/>
              <a:gd name="connsiteX21" fmla="*/ 1068306 w 1845255"/>
              <a:gd name="connsiteY21" fmla="*/ 1019746 h 1068306"/>
              <a:gd name="connsiteX22" fmla="*/ 1019746 w 1845255"/>
              <a:gd name="connsiteY22" fmla="*/ 1068306 h 1068306"/>
              <a:gd name="connsiteX23" fmla="*/ 971186 w 1845255"/>
              <a:gd name="connsiteY23" fmla="*/ 1019746 h 1068306"/>
              <a:gd name="connsiteX24" fmla="*/ 1019746 w 1845255"/>
              <a:gd name="connsiteY24" fmla="*/ 971187 h 1068306"/>
              <a:gd name="connsiteX25" fmla="*/ 825509 w 1845255"/>
              <a:gd name="connsiteY25" fmla="*/ 971187 h 1068306"/>
              <a:gd name="connsiteX26" fmla="*/ 874069 w 1845255"/>
              <a:gd name="connsiteY26" fmla="*/ 1019746 h 1068306"/>
              <a:gd name="connsiteX27" fmla="*/ 825509 w 1845255"/>
              <a:gd name="connsiteY27" fmla="*/ 1068306 h 1068306"/>
              <a:gd name="connsiteX28" fmla="*/ 776949 w 1845255"/>
              <a:gd name="connsiteY28" fmla="*/ 1019746 h 1068306"/>
              <a:gd name="connsiteX29" fmla="*/ 825509 w 1845255"/>
              <a:gd name="connsiteY29" fmla="*/ 971187 h 1068306"/>
              <a:gd name="connsiteX30" fmla="*/ 631272 w 1845255"/>
              <a:gd name="connsiteY30" fmla="*/ 971187 h 1068306"/>
              <a:gd name="connsiteX31" fmla="*/ 679831 w 1845255"/>
              <a:gd name="connsiteY31" fmla="*/ 1019746 h 1068306"/>
              <a:gd name="connsiteX32" fmla="*/ 631272 w 1845255"/>
              <a:gd name="connsiteY32" fmla="*/ 1068306 h 1068306"/>
              <a:gd name="connsiteX33" fmla="*/ 582712 w 1845255"/>
              <a:gd name="connsiteY33" fmla="*/ 1019746 h 1068306"/>
              <a:gd name="connsiteX34" fmla="*/ 631272 w 1845255"/>
              <a:gd name="connsiteY34" fmla="*/ 971187 h 1068306"/>
              <a:gd name="connsiteX35" fmla="*/ 437034 w 1845255"/>
              <a:gd name="connsiteY35" fmla="*/ 971187 h 1068306"/>
              <a:gd name="connsiteX36" fmla="*/ 485594 w 1845255"/>
              <a:gd name="connsiteY36" fmla="*/ 1019746 h 1068306"/>
              <a:gd name="connsiteX37" fmla="*/ 437034 w 1845255"/>
              <a:gd name="connsiteY37" fmla="*/ 1068306 h 1068306"/>
              <a:gd name="connsiteX38" fmla="*/ 388475 w 1845255"/>
              <a:gd name="connsiteY38" fmla="*/ 1019746 h 1068306"/>
              <a:gd name="connsiteX39" fmla="*/ 437034 w 1845255"/>
              <a:gd name="connsiteY39" fmla="*/ 971187 h 1068306"/>
              <a:gd name="connsiteX40" fmla="*/ 242797 w 1845255"/>
              <a:gd name="connsiteY40" fmla="*/ 971187 h 1068306"/>
              <a:gd name="connsiteX41" fmla="*/ 291357 w 1845255"/>
              <a:gd name="connsiteY41" fmla="*/ 1019746 h 1068306"/>
              <a:gd name="connsiteX42" fmla="*/ 242797 w 1845255"/>
              <a:gd name="connsiteY42" fmla="*/ 1068306 h 1068306"/>
              <a:gd name="connsiteX43" fmla="*/ 194237 w 1845255"/>
              <a:gd name="connsiteY43" fmla="*/ 1019746 h 1068306"/>
              <a:gd name="connsiteX44" fmla="*/ 242797 w 1845255"/>
              <a:gd name="connsiteY44" fmla="*/ 971187 h 1068306"/>
              <a:gd name="connsiteX45" fmla="*/ 48560 w 1845255"/>
              <a:gd name="connsiteY45" fmla="*/ 971187 h 1068306"/>
              <a:gd name="connsiteX46" fmla="*/ 97119 w 1845255"/>
              <a:gd name="connsiteY46" fmla="*/ 1019746 h 1068306"/>
              <a:gd name="connsiteX47" fmla="*/ 48560 w 1845255"/>
              <a:gd name="connsiteY47" fmla="*/ 1068306 h 1068306"/>
              <a:gd name="connsiteX48" fmla="*/ 0 w 1845255"/>
              <a:gd name="connsiteY48" fmla="*/ 1019746 h 1068306"/>
              <a:gd name="connsiteX49" fmla="*/ 48560 w 1845255"/>
              <a:gd name="connsiteY49" fmla="*/ 971187 h 1068306"/>
              <a:gd name="connsiteX50" fmla="*/ 1796695 w 1845255"/>
              <a:gd name="connsiteY50" fmla="*/ 776949 h 1068306"/>
              <a:gd name="connsiteX51" fmla="*/ 1845255 w 1845255"/>
              <a:gd name="connsiteY51" fmla="*/ 825509 h 1068306"/>
              <a:gd name="connsiteX52" fmla="*/ 1796695 w 1845255"/>
              <a:gd name="connsiteY52" fmla="*/ 874069 h 1068306"/>
              <a:gd name="connsiteX53" fmla="*/ 1748136 w 1845255"/>
              <a:gd name="connsiteY53" fmla="*/ 825509 h 1068306"/>
              <a:gd name="connsiteX54" fmla="*/ 1796695 w 1845255"/>
              <a:gd name="connsiteY54" fmla="*/ 776949 h 1068306"/>
              <a:gd name="connsiteX55" fmla="*/ 1602458 w 1845255"/>
              <a:gd name="connsiteY55" fmla="*/ 776949 h 1068306"/>
              <a:gd name="connsiteX56" fmla="*/ 1651018 w 1845255"/>
              <a:gd name="connsiteY56" fmla="*/ 825509 h 1068306"/>
              <a:gd name="connsiteX57" fmla="*/ 1602458 w 1845255"/>
              <a:gd name="connsiteY57" fmla="*/ 874069 h 1068306"/>
              <a:gd name="connsiteX58" fmla="*/ 1553898 w 1845255"/>
              <a:gd name="connsiteY58" fmla="*/ 825509 h 1068306"/>
              <a:gd name="connsiteX59" fmla="*/ 1602458 w 1845255"/>
              <a:gd name="connsiteY59" fmla="*/ 776949 h 1068306"/>
              <a:gd name="connsiteX60" fmla="*/ 1408221 w 1845255"/>
              <a:gd name="connsiteY60" fmla="*/ 776949 h 1068306"/>
              <a:gd name="connsiteX61" fmla="*/ 1456780 w 1845255"/>
              <a:gd name="connsiteY61" fmla="*/ 825509 h 1068306"/>
              <a:gd name="connsiteX62" fmla="*/ 1408221 w 1845255"/>
              <a:gd name="connsiteY62" fmla="*/ 874069 h 1068306"/>
              <a:gd name="connsiteX63" fmla="*/ 1359661 w 1845255"/>
              <a:gd name="connsiteY63" fmla="*/ 825509 h 1068306"/>
              <a:gd name="connsiteX64" fmla="*/ 1408221 w 1845255"/>
              <a:gd name="connsiteY64" fmla="*/ 776949 h 1068306"/>
              <a:gd name="connsiteX65" fmla="*/ 1213983 w 1845255"/>
              <a:gd name="connsiteY65" fmla="*/ 776949 h 1068306"/>
              <a:gd name="connsiteX66" fmla="*/ 1262543 w 1845255"/>
              <a:gd name="connsiteY66" fmla="*/ 825509 h 1068306"/>
              <a:gd name="connsiteX67" fmla="*/ 1213983 w 1845255"/>
              <a:gd name="connsiteY67" fmla="*/ 874069 h 1068306"/>
              <a:gd name="connsiteX68" fmla="*/ 1165424 w 1845255"/>
              <a:gd name="connsiteY68" fmla="*/ 825509 h 1068306"/>
              <a:gd name="connsiteX69" fmla="*/ 1213983 w 1845255"/>
              <a:gd name="connsiteY69" fmla="*/ 776949 h 1068306"/>
              <a:gd name="connsiteX70" fmla="*/ 1019746 w 1845255"/>
              <a:gd name="connsiteY70" fmla="*/ 776949 h 1068306"/>
              <a:gd name="connsiteX71" fmla="*/ 1068306 w 1845255"/>
              <a:gd name="connsiteY71" fmla="*/ 825509 h 1068306"/>
              <a:gd name="connsiteX72" fmla="*/ 1019746 w 1845255"/>
              <a:gd name="connsiteY72" fmla="*/ 874069 h 1068306"/>
              <a:gd name="connsiteX73" fmla="*/ 971186 w 1845255"/>
              <a:gd name="connsiteY73" fmla="*/ 825509 h 1068306"/>
              <a:gd name="connsiteX74" fmla="*/ 1019746 w 1845255"/>
              <a:gd name="connsiteY74" fmla="*/ 776949 h 1068306"/>
              <a:gd name="connsiteX75" fmla="*/ 825509 w 1845255"/>
              <a:gd name="connsiteY75" fmla="*/ 776949 h 1068306"/>
              <a:gd name="connsiteX76" fmla="*/ 874069 w 1845255"/>
              <a:gd name="connsiteY76" fmla="*/ 825509 h 1068306"/>
              <a:gd name="connsiteX77" fmla="*/ 825509 w 1845255"/>
              <a:gd name="connsiteY77" fmla="*/ 874069 h 1068306"/>
              <a:gd name="connsiteX78" fmla="*/ 776949 w 1845255"/>
              <a:gd name="connsiteY78" fmla="*/ 825509 h 1068306"/>
              <a:gd name="connsiteX79" fmla="*/ 825509 w 1845255"/>
              <a:gd name="connsiteY79" fmla="*/ 776949 h 1068306"/>
              <a:gd name="connsiteX80" fmla="*/ 631272 w 1845255"/>
              <a:gd name="connsiteY80" fmla="*/ 776949 h 1068306"/>
              <a:gd name="connsiteX81" fmla="*/ 679831 w 1845255"/>
              <a:gd name="connsiteY81" fmla="*/ 825509 h 1068306"/>
              <a:gd name="connsiteX82" fmla="*/ 631272 w 1845255"/>
              <a:gd name="connsiteY82" fmla="*/ 874069 h 1068306"/>
              <a:gd name="connsiteX83" fmla="*/ 582712 w 1845255"/>
              <a:gd name="connsiteY83" fmla="*/ 825509 h 1068306"/>
              <a:gd name="connsiteX84" fmla="*/ 631272 w 1845255"/>
              <a:gd name="connsiteY84" fmla="*/ 776949 h 1068306"/>
              <a:gd name="connsiteX85" fmla="*/ 437034 w 1845255"/>
              <a:gd name="connsiteY85" fmla="*/ 776949 h 1068306"/>
              <a:gd name="connsiteX86" fmla="*/ 485594 w 1845255"/>
              <a:gd name="connsiteY86" fmla="*/ 825509 h 1068306"/>
              <a:gd name="connsiteX87" fmla="*/ 437034 w 1845255"/>
              <a:gd name="connsiteY87" fmla="*/ 874069 h 1068306"/>
              <a:gd name="connsiteX88" fmla="*/ 388475 w 1845255"/>
              <a:gd name="connsiteY88" fmla="*/ 825509 h 1068306"/>
              <a:gd name="connsiteX89" fmla="*/ 437034 w 1845255"/>
              <a:gd name="connsiteY89" fmla="*/ 776949 h 1068306"/>
              <a:gd name="connsiteX90" fmla="*/ 242797 w 1845255"/>
              <a:gd name="connsiteY90" fmla="*/ 776949 h 1068306"/>
              <a:gd name="connsiteX91" fmla="*/ 291357 w 1845255"/>
              <a:gd name="connsiteY91" fmla="*/ 825509 h 1068306"/>
              <a:gd name="connsiteX92" fmla="*/ 242797 w 1845255"/>
              <a:gd name="connsiteY92" fmla="*/ 874069 h 1068306"/>
              <a:gd name="connsiteX93" fmla="*/ 194237 w 1845255"/>
              <a:gd name="connsiteY93" fmla="*/ 825509 h 1068306"/>
              <a:gd name="connsiteX94" fmla="*/ 242797 w 1845255"/>
              <a:gd name="connsiteY94" fmla="*/ 776949 h 1068306"/>
              <a:gd name="connsiteX95" fmla="*/ 48560 w 1845255"/>
              <a:gd name="connsiteY95" fmla="*/ 776949 h 1068306"/>
              <a:gd name="connsiteX96" fmla="*/ 97119 w 1845255"/>
              <a:gd name="connsiteY96" fmla="*/ 825509 h 1068306"/>
              <a:gd name="connsiteX97" fmla="*/ 48560 w 1845255"/>
              <a:gd name="connsiteY97" fmla="*/ 874069 h 1068306"/>
              <a:gd name="connsiteX98" fmla="*/ 0 w 1845255"/>
              <a:gd name="connsiteY98" fmla="*/ 825509 h 1068306"/>
              <a:gd name="connsiteX99" fmla="*/ 48560 w 1845255"/>
              <a:gd name="connsiteY99" fmla="*/ 776949 h 1068306"/>
              <a:gd name="connsiteX100" fmla="*/ 1796695 w 1845255"/>
              <a:gd name="connsiteY100" fmla="*/ 582712 h 1068306"/>
              <a:gd name="connsiteX101" fmla="*/ 1845255 w 1845255"/>
              <a:gd name="connsiteY101" fmla="*/ 631272 h 1068306"/>
              <a:gd name="connsiteX102" fmla="*/ 1796695 w 1845255"/>
              <a:gd name="connsiteY102" fmla="*/ 679832 h 1068306"/>
              <a:gd name="connsiteX103" fmla="*/ 1748136 w 1845255"/>
              <a:gd name="connsiteY103" fmla="*/ 631272 h 1068306"/>
              <a:gd name="connsiteX104" fmla="*/ 1796695 w 1845255"/>
              <a:gd name="connsiteY104" fmla="*/ 582712 h 1068306"/>
              <a:gd name="connsiteX105" fmla="*/ 1602458 w 1845255"/>
              <a:gd name="connsiteY105" fmla="*/ 582712 h 1068306"/>
              <a:gd name="connsiteX106" fmla="*/ 1651018 w 1845255"/>
              <a:gd name="connsiteY106" fmla="*/ 631272 h 1068306"/>
              <a:gd name="connsiteX107" fmla="*/ 1602458 w 1845255"/>
              <a:gd name="connsiteY107" fmla="*/ 679832 h 1068306"/>
              <a:gd name="connsiteX108" fmla="*/ 1553898 w 1845255"/>
              <a:gd name="connsiteY108" fmla="*/ 631272 h 1068306"/>
              <a:gd name="connsiteX109" fmla="*/ 1602458 w 1845255"/>
              <a:gd name="connsiteY109" fmla="*/ 582712 h 1068306"/>
              <a:gd name="connsiteX110" fmla="*/ 1408221 w 1845255"/>
              <a:gd name="connsiteY110" fmla="*/ 582712 h 1068306"/>
              <a:gd name="connsiteX111" fmla="*/ 1456780 w 1845255"/>
              <a:gd name="connsiteY111" fmla="*/ 631272 h 1068306"/>
              <a:gd name="connsiteX112" fmla="*/ 1408221 w 1845255"/>
              <a:gd name="connsiteY112" fmla="*/ 679832 h 1068306"/>
              <a:gd name="connsiteX113" fmla="*/ 1359661 w 1845255"/>
              <a:gd name="connsiteY113" fmla="*/ 631272 h 1068306"/>
              <a:gd name="connsiteX114" fmla="*/ 1408221 w 1845255"/>
              <a:gd name="connsiteY114" fmla="*/ 582712 h 1068306"/>
              <a:gd name="connsiteX115" fmla="*/ 1213983 w 1845255"/>
              <a:gd name="connsiteY115" fmla="*/ 582712 h 1068306"/>
              <a:gd name="connsiteX116" fmla="*/ 1262543 w 1845255"/>
              <a:gd name="connsiteY116" fmla="*/ 631272 h 1068306"/>
              <a:gd name="connsiteX117" fmla="*/ 1213983 w 1845255"/>
              <a:gd name="connsiteY117" fmla="*/ 679832 h 1068306"/>
              <a:gd name="connsiteX118" fmla="*/ 1165424 w 1845255"/>
              <a:gd name="connsiteY118" fmla="*/ 631272 h 1068306"/>
              <a:gd name="connsiteX119" fmla="*/ 1213983 w 1845255"/>
              <a:gd name="connsiteY119" fmla="*/ 582712 h 1068306"/>
              <a:gd name="connsiteX120" fmla="*/ 1019746 w 1845255"/>
              <a:gd name="connsiteY120" fmla="*/ 582712 h 1068306"/>
              <a:gd name="connsiteX121" fmla="*/ 1068306 w 1845255"/>
              <a:gd name="connsiteY121" fmla="*/ 631272 h 1068306"/>
              <a:gd name="connsiteX122" fmla="*/ 1019746 w 1845255"/>
              <a:gd name="connsiteY122" fmla="*/ 679832 h 1068306"/>
              <a:gd name="connsiteX123" fmla="*/ 971186 w 1845255"/>
              <a:gd name="connsiteY123" fmla="*/ 631272 h 1068306"/>
              <a:gd name="connsiteX124" fmla="*/ 1019746 w 1845255"/>
              <a:gd name="connsiteY124" fmla="*/ 582712 h 1068306"/>
              <a:gd name="connsiteX125" fmla="*/ 825509 w 1845255"/>
              <a:gd name="connsiteY125" fmla="*/ 582712 h 1068306"/>
              <a:gd name="connsiteX126" fmla="*/ 874069 w 1845255"/>
              <a:gd name="connsiteY126" fmla="*/ 631272 h 1068306"/>
              <a:gd name="connsiteX127" fmla="*/ 825509 w 1845255"/>
              <a:gd name="connsiteY127" fmla="*/ 679832 h 1068306"/>
              <a:gd name="connsiteX128" fmla="*/ 776949 w 1845255"/>
              <a:gd name="connsiteY128" fmla="*/ 631272 h 1068306"/>
              <a:gd name="connsiteX129" fmla="*/ 825509 w 1845255"/>
              <a:gd name="connsiteY129" fmla="*/ 582712 h 1068306"/>
              <a:gd name="connsiteX130" fmla="*/ 631272 w 1845255"/>
              <a:gd name="connsiteY130" fmla="*/ 582712 h 1068306"/>
              <a:gd name="connsiteX131" fmla="*/ 679831 w 1845255"/>
              <a:gd name="connsiteY131" fmla="*/ 631272 h 1068306"/>
              <a:gd name="connsiteX132" fmla="*/ 631272 w 1845255"/>
              <a:gd name="connsiteY132" fmla="*/ 679832 h 1068306"/>
              <a:gd name="connsiteX133" fmla="*/ 582712 w 1845255"/>
              <a:gd name="connsiteY133" fmla="*/ 631272 h 1068306"/>
              <a:gd name="connsiteX134" fmla="*/ 631272 w 1845255"/>
              <a:gd name="connsiteY134" fmla="*/ 582712 h 1068306"/>
              <a:gd name="connsiteX135" fmla="*/ 437034 w 1845255"/>
              <a:gd name="connsiteY135" fmla="*/ 582712 h 1068306"/>
              <a:gd name="connsiteX136" fmla="*/ 485594 w 1845255"/>
              <a:gd name="connsiteY136" fmla="*/ 631272 h 1068306"/>
              <a:gd name="connsiteX137" fmla="*/ 437034 w 1845255"/>
              <a:gd name="connsiteY137" fmla="*/ 679832 h 1068306"/>
              <a:gd name="connsiteX138" fmla="*/ 388475 w 1845255"/>
              <a:gd name="connsiteY138" fmla="*/ 631272 h 1068306"/>
              <a:gd name="connsiteX139" fmla="*/ 437034 w 1845255"/>
              <a:gd name="connsiteY139" fmla="*/ 582712 h 1068306"/>
              <a:gd name="connsiteX140" fmla="*/ 242797 w 1845255"/>
              <a:gd name="connsiteY140" fmla="*/ 582712 h 1068306"/>
              <a:gd name="connsiteX141" fmla="*/ 291357 w 1845255"/>
              <a:gd name="connsiteY141" fmla="*/ 631272 h 1068306"/>
              <a:gd name="connsiteX142" fmla="*/ 242797 w 1845255"/>
              <a:gd name="connsiteY142" fmla="*/ 679832 h 1068306"/>
              <a:gd name="connsiteX143" fmla="*/ 194237 w 1845255"/>
              <a:gd name="connsiteY143" fmla="*/ 631272 h 1068306"/>
              <a:gd name="connsiteX144" fmla="*/ 242797 w 1845255"/>
              <a:gd name="connsiteY144" fmla="*/ 582712 h 1068306"/>
              <a:gd name="connsiteX145" fmla="*/ 48560 w 1845255"/>
              <a:gd name="connsiteY145" fmla="*/ 582712 h 1068306"/>
              <a:gd name="connsiteX146" fmla="*/ 97119 w 1845255"/>
              <a:gd name="connsiteY146" fmla="*/ 631272 h 1068306"/>
              <a:gd name="connsiteX147" fmla="*/ 48560 w 1845255"/>
              <a:gd name="connsiteY147" fmla="*/ 679832 h 1068306"/>
              <a:gd name="connsiteX148" fmla="*/ 0 w 1845255"/>
              <a:gd name="connsiteY148" fmla="*/ 631272 h 1068306"/>
              <a:gd name="connsiteX149" fmla="*/ 48560 w 1845255"/>
              <a:gd name="connsiteY149" fmla="*/ 582712 h 1068306"/>
              <a:gd name="connsiteX150" fmla="*/ 1796695 w 1845255"/>
              <a:gd name="connsiteY150" fmla="*/ 388475 h 1068306"/>
              <a:gd name="connsiteX151" fmla="*/ 1845255 w 1845255"/>
              <a:gd name="connsiteY151" fmla="*/ 437035 h 1068306"/>
              <a:gd name="connsiteX152" fmla="*/ 1796695 w 1845255"/>
              <a:gd name="connsiteY152" fmla="*/ 485594 h 1068306"/>
              <a:gd name="connsiteX153" fmla="*/ 1748136 w 1845255"/>
              <a:gd name="connsiteY153" fmla="*/ 437035 h 1068306"/>
              <a:gd name="connsiteX154" fmla="*/ 1796695 w 1845255"/>
              <a:gd name="connsiteY154" fmla="*/ 388475 h 1068306"/>
              <a:gd name="connsiteX155" fmla="*/ 1602458 w 1845255"/>
              <a:gd name="connsiteY155" fmla="*/ 388475 h 1068306"/>
              <a:gd name="connsiteX156" fmla="*/ 1651018 w 1845255"/>
              <a:gd name="connsiteY156" fmla="*/ 437035 h 1068306"/>
              <a:gd name="connsiteX157" fmla="*/ 1602458 w 1845255"/>
              <a:gd name="connsiteY157" fmla="*/ 485594 h 1068306"/>
              <a:gd name="connsiteX158" fmla="*/ 1553898 w 1845255"/>
              <a:gd name="connsiteY158" fmla="*/ 437035 h 1068306"/>
              <a:gd name="connsiteX159" fmla="*/ 1602458 w 1845255"/>
              <a:gd name="connsiteY159" fmla="*/ 388475 h 1068306"/>
              <a:gd name="connsiteX160" fmla="*/ 1408221 w 1845255"/>
              <a:gd name="connsiteY160" fmla="*/ 388475 h 1068306"/>
              <a:gd name="connsiteX161" fmla="*/ 1456780 w 1845255"/>
              <a:gd name="connsiteY161" fmla="*/ 437035 h 1068306"/>
              <a:gd name="connsiteX162" fmla="*/ 1408221 w 1845255"/>
              <a:gd name="connsiteY162" fmla="*/ 485594 h 1068306"/>
              <a:gd name="connsiteX163" fmla="*/ 1359661 w 1845255"/>
              <a:gd name="connsiteY163" fmla="*/ 437035 h 1068306"/>
              <a:gd name="connsiteX164" fmla="*/ 1408221 w 1845255"/>
              <a:gd name="connsiteY164" fmla="*/ 388475 h 1068306"/>
              <a:gd name="connsiteX165" fmla="*/ 1213983 w 1845255"/>
              <a:gd name="connsiteY165" fmla="*/ 388475 h 1068306"/>
              <a:gd name="connsiteX166" fmla="*/ 1262543 w 1845255"/>
              <a:gd name="connsiteY166" fmla="*/ 437035 h 1068306"/>
              <a:gd name="connsiteX167" fmla="*/ 1213983 w 1845255"/>
              <a:gd name="connsiteY167" fmla="*/ 485594 h 1068306"/>
              <a:gd name="connsiteX168" fmla="*/ 1165424 w 1845255"/>
              <a:gd name="connsiteY168" fmla="*/ 437035 h 1068306"/>
              <a:gd name="connsiteX169" fmla="*/ 1213983 w 1845255"/>
              <a:gd name="connsiteY169" fmla="*/ 388475 h 1068306"/>
              <a:gd name="connsiteX170" fmla="*/ 1019746 w 1845255"/>
              <a:gd name="connsiteY170" fmla="*/ 388475 h 1068306"/>
              <a:gd name="connsiteX171" fmla="*/ 1068306 w 1845255"/>
              <a:gd name="connsiteY171" fmla="*/ 437035 h 1068306"/>
              <a:gd name="connsiteX172" fmla="*/ 1019746 w 1845255"/>
              <a:gd name="connsiteY172" fmla="*/ 485594 h 1068306"/>
              <a:gd name="connsiteX173" fmla="*/ 971186 w 1845255"/>
              <a:gd name="connsiteY173" fmla="*/ 437035 h 1068306"/>
              <a:gd name="connsiteX174" fmla="*/ 1019746 w 1845255"/>
              <a:gd name="connsiteY174" fmla="*/ 388475 h 1068306"/>
              <a:gd name="connsiteX175" fmla="*/ 825509 w 1845255"/>
              <a:gd name="connsiteY175" fmla="*/ 388475 h 1068306"/>
              <a:gd name="connsiteX176" fmla="*/ 874069 w 1845255"/>
              <a:gd name="connsiteY176" fmla="*/ 437035 h 1068306"/>
              <a:gd name="connsiteX177" fmla="*/ 825509 w 1845255"/>
              <a:gd name="connsiteY177" fmla="*/ 485594 h 1068306"/>
              <a:gd name="connsiteX178" fmla="*/ 776949 w 1845255"/>
              <a:gd name="connsiteY178" fmla="*/ 437035 h 1068306"/>
              <a:gd name="connsiteX179" fmla="*/ 825509 w 1845255"/>
              <a:gd name="connsiteY179" fmla="*/ 388475 h 1068306"/>
              <a:gd name="connsiteX180" fmla="*/ 631272 w 1845255"/>
              <a:gd name="connsiteY180" fmla="*/ 388475 h 1068306"/>
              <a:gd name="connsiteX181" fmla="*/ 679831 w 1845255"/>
              <a:gd name="connsiteY181" fmla="*/ 437035 h 1068306"/>
              <a:gd name="connsiteX182" fmla="*/ 631272 w 1845255"/>
              <a:gd name="connsiteY182" fmla="*/ 485594 h 1068306"/>
              <a:gd name="connsiteX183" fmla="*/ 582712 w 1845255"/>
              <a:gd name="connsiteY183" fmla="*/ 437035 h 1068306"/>
              <a:gd name="connsiteX184" fmla="*/ 631272 w 1845255"/>
              <a:gd name="connsiteY184" fmla="*/ 388475 h 1068306"/>
              <a:gd name="connsiteX185" fmla="*/ 437034 w 1845255"/>
              <a:gd name="connsiteY185" fmla="*/ 388475 h 1068306"/>
              <a:gd name="connsiteX186" fmla="*/ 485594 w 1845255"/>
              <a:gd name="connsiteY186" fmla="*/ 437035 h 1068306"/>
              <a:gd name="connsiteX187" fmla="*/ 437034 w 1845255"/>
              <a:gd name="connsiteY187" fmla="*/ 485594 h 1068306"/>
              <a:gd name="connsiteX188" fmla="*/ 388475 w 1845255"/>
              <a:gd name="connsiteY188" fmla="*/ 437035 h 1068306"/>
              <a:gd name="connsiteX189" fmla="*/ 437034 w 1845255"/>
              <a:gd name="connsiteY189" fmla="*/ 388475 h 1068306"/>
              <a:gd name="connsiteX190" fmla="*/ 242797 w 1845255"/>
              <a:gd name="connsiteY190" fmla="*/ 388475 h 1068306"/>
              <a:gd name="connsiteX191" fmla="*/ 291357 w 1845255"/>
              <a:gd name="connsiteY191" fmla="*/ 437035 h 1068306"/>
              <a:gd name="connsiteX192" fmla="*/ 242797 w 1845255"/>
              <a:gd name="connsiteY192" fmla="*/ 485594 h 1068306"/>
              <a:gd name="connsiteX193" fmla="*/ 194237 w 1845255"/>
              <a:gd name="connsiteY193" fmla="*/ 437035 h 1068306"/>
              <a:gd name="connsiteX194" fmla="*/ 242797 w 1845255"/>
              <a:gd name="connsiteY194" fmla="*/ 388475 h 1068306"/>
              <a:gd name="connsiteX195" fmla="*/ 48560 w 1845255"/>
              <a:gd name="connsiteY195" fmla="*/ 388475 h 1068306"/>
              <a:gd name="connsiteX196" fmla="*/ 97119 w 1845255"/>
              <a:gd name="connsiteY196" fmla="*/ 437035 h 1068306"/>
              <a:gd name="connsiteX197" fmla="*/ 48560 w 1845255"/>
              <a:gd name="connsiteY197" fmla="*/ 485594 h 1068306"/>
              <a:gd name="connsiteX198" fmla="*/ 0 w 1845255"/>
              <a:gd name="connsiteY198" fmla="*/ 437035 h 1068306"/>
              <a:gd name="connsiteX199" fmla="*/ 48560 w 1845255"/>
              <a:gd name="connsiteY199" fmla="*/ 388475 h 1068306"/>
              <a:gd name="connsiteX200" fmla="*/ 1796695 w 1845255"/>
              <a:gd name="connsiteY200" fmla="*/ 194238 h 1068306"/>
              <a:gd name="connsiteX201" fmla="*/ 1845255 w 1845255"/>
              <a:gd name="connsiteY201" fmla="*/ 242797 h 1068306"/>
              <a:gd name="connsiteX202" fmla="*/ 1796695 w 1845255"/>
              <a:gd name="connsiteY202" fmla="*/ 291357 h 1068306"/>
              <a:gd name="connsiteX203" fmla="*/ 1748136 w 1845255"/>
              <a:gd name="connsiteY203" fmla="*/ 242797 h 1068306"/>
              <a:gd name="connsiteX204" fmla="*/ 1796695 w 1845255"/>
              <a:gd name="connsiteY204" fmla="*/ 194238 h 1068306"/>
              <a:gd name="connsiteX205" fmla="*/ 1602458 w 1845255"/>
              <a:gd name="connsiteY205" fmla="*/ 194238 h 1068306"/>
              <a:gd name="connsiteX206" fmla="*/ 1651018 w 1845255"/>
              <a:gd name="connsiteY206" fmla="*/ 242797 h 1068306"/>
              <a:gd name="connsiteX207" fmla="*/ 1602458 w 1845255"/>
              <a:gd name="connsiteY207" fmla="*/ 291357 h 1068306"/>
              <a:gd name="connsiteX208" fmla="*/ 1553898 w 1845255"/>
              <a:gd name="connsiteY208" fmla="*/ 242797 h 1068306"/>
              <a:gd name="connsiteX209" fmla="*/ 1602458 w 1845255"/>
              <a:gd name="connsiteY209" fmla="*/ 194238 h 1068306"/>
              <a:gd name="connsiteX210" fmla="*/ 1408221 w 1845255"/>
              <a:gd name="connsiteY210" fmla="*/ 194238 h 1068306"/>
              <a:gd name="connsiteX211" fmla="*/ 1456780 w 1845255"/>
              <a:gd name="connsiteY211" fmla="*/ 242797 h 1068306"/>
              <a:gd name="connsiteX212" fmla="*/ 1408221 w 1845255"/>
              <a:gd name="connsiteY212" fmla="*/ 291357 h 1068306"/>
              <a:gd name="connsiteX213" fmla="*/ 1359661 w 1845255"/>
              <a:gd name="connsiteY213" fmla="*/ 242797 h 1068306"/>
              <a:gd name="connsiteX214" fmla="*/ 1408221 w 1845255"/>
              <a:gd name="connsiteY214" fmla="*/ 194238 h 1068306"/>
              <a:gd name="connsiteX215" fmla="*/ 1213983 w 1845255"/>
              <a:gd name="connsiteY215" fmla="*/ 194238 h 1068306"/>
              <a:gd name="connsiteX216" fmla="*/ 1262543 w 1845255"/>
              <a:gd name="connsiteY216" fmla="*/ 242797 h 1068306"/>
              <a:gd name="connsiteX217" fmla="*/ 1213983 w 1845255"/>
              <a:gd name="connsiteY217" fmla="*/ 291357 h 1068306"/>
              <a:gd name="connsiteX218" fmla="*/ 1165424 w 1845255"/>
              <a:gd name="connsiteY218" fmla="*/ 242797 h 1068306"/>
              <a:gd name="connsiteX219" fmla="*/ 1213983 w 1845255"/>
              <a:gd name="connsiteY219" fmla="*/ 194238 h 1068306"/>
              <a:gd name="connsiteX220" fmla="*/ 1019746 w 1845255"/>
              <a:gd name="connsiteY220" fmla="*/ 194238 h 1068306"/>
              <a:gd name="connsiteX221" fmla="*/ 1068306 w 1845255"/>
              <a:gd name="connsiteY221" fmla="*/ 242797 h 1068306"/>
              <a:gd name="connsiteX222" fmla="*/ 1019746 w 1845255"/>
              <a:gd name="connsiteY222" fmla="*/ 291357 h 1068306"/>
              <a:gd name="connsiteX223" fmla="*/ 971186 w 1845255"/>
              <a:gd name="connsiteY223" fmla="*/ 242797 h 1068306"/>
              <a:gd name="connsiteX224" fmla="*/ 1019746 w 1845255"/>
              <a:gd name="connsiteY224" fmla="*/ 194238 h 1068306"/>
              <a:gd name="connsiteX225" fmla="*/ 825509 w 1845255"/>
              <a:gd name="connsiteY225" fmla="*/ 194238 h 1068306"/>
              <a:gd name="connsiteX226" fmla="*/ 874069 w 1845255"/>
              <a:gd name="connsiteY226" fmla="*/ 242797 h 1068306"/>
              <a:gd name="connsiteX227" fmla="*/ 825509 w 1845255"/>
              <a:gd name="connsiteY227" fmla="*/ 291357 h 1068306"/>
              <a:gd name="connsiteX228" fmla="*/ 776949 w 1845255"/>
              <a:gd name="connsiteY228" fmla="*/ 242797 h 1068306"/>
              <a:gd name="connsiteX229" fmla="*/ 825509 w 1845255"/>
              <a:gd name="connsiteY229" fmla="*/ 194238 h 1068306"/>
              <a:gd name="connsiteX230" fmla="*/ 631272 w 1845255"/>
              <a:gd name="connsiteY230" fmla="*/ 194238 h 1068306"/>
              <a:gd name="connsiteX231" fmla="*/ 679831 w 1845255"/>
              <a:gd name="connsiteY231" fmla="*/ 242797 h 1068306"/>
              <a:gd name="connsiteX232" fmla="*/ 631272 w 1845255"/>
              <a:gd name="connsiteY232" fmla="*/ 291357 h 1068306"/>
              <a:gd name="connsiteX233" fmla="*/ 582712 w 1845255"/>
              <a:gd name="connsiteY233" fmla="*/ 242797 h 1068306"/>
              <a:gd name="connsiteX234" fmla="*/ 631272 w 1845255"/>
              <a:gd name="connsiteY234" fmla="*/ 194238 h 1068306"/>
              <a:gd name="connsiteX235" fmla="*/ 437034 w 1845255"/>
              <a:gd name="connsiteY235" fmla="*/ 194238 h 1068306"/>
              <a:gd name="connsiteX236" fmla="*/ 485594 w 1845255"/>
              <a:gd name="connsiteY236" fmla="*/ 242797 h 1068306"/>
              <a:gd name="connsiteX237" fmla="*/ 437034 w 1845255"/>
              <a:gd name="connsiteY237" fmla="*/ 291357 h 1068306"/>
              <a:gd name="connsiteX238" fmla="*/ 388475 w 1845255"/>
              <a:gd name="connsiteY238" fmla="*/ 242797 h 1068306"/>
              <a:gd name="connsiteX239" fmla="*/ 437034 w 1845255"/>
              <a:gd name="connsiteY239" fmla="*/ 194238 h 1068306"/>
              <a:gd name="connsiteX240" fmla="*/ 242797 w 1845255"/>
              <a:gd name="connsiteY240" fmla="*/ 194238 h 1068306"/>
              <a:gd name="connsiteX241" fmla="*/ 291357 w 1845255"/>
              <a:gd name="connsiteY241" fmla="*/ 242797 h 1068306"/>
              <a:gd name="connsiteX242" fmla="*/ 242797 w 1845255"/>
              <a:gd name="connsiteY242" fmla="*/ 291357 h 1068306"/>
              <a:gd name="connsiteX243" fmla="*/ 194237 w 1845255"/>
              <a:gd name="connsiteY243" fmla="*/ 242797 h 1068306"/>
              <a:gd name="connsiteX244" fmla="*/ 242797 w 1845255"/>
              <a:gd name="connsiteY244" fmla="*/ 194238 h 1068306"/>
              <a:gd name="connsiteX245" fmla="*/ 48560 w 1845255"/>
              <a:gd name="connsiteY245" fmla="*/ 194238 h 1068306"/>
              <a:gd name="connsiteX246" fmla="*/ 97119 w 1845255"/>
              <a:gd name="connsiteY246" fmla="*/ 242797 h 1068306"/>
              <a:gd name="connsiteX247" fmla="*/ 48560 w 1845255"/>
              <a:gd name="connsiteY247" fmla="*/ 291357 h 1068306"/>
              <a:gd name="connsiteX248" fmla="*/ 0 w 1845255"/>
              <a:gd name="connsiteY248" fmla="*/ 242797 h 1068306"/>
              <a:gd name="connsiteX249" fmla="*/ 48560 w 1845255"/>
              <a:gd name="connsiteY249" fmla="*/ 194238 h 1068306"/>
              <a:gd name="connsiteX250" fmla="*/ 1796695 w 1845255"/>
              <a:gd name="connsiteY250" fmla="*/ 0 h 1068306"/>
              <a:gd name="connsiteX251" fmla="*/ 1845255 w 1845255"/>
              <a:gd name="connsiteY251" fmla="*/ 48560 h 1068306"/>
              <a:gd name="connsiteX252" fmla="*/ 1796695 w 1845255"/>
              <a:gd name="connsiteY252" fmla="*/ 97120 h 1068306"/>
              <a:gd name="connsiteX253" fmla="*/ 1748136 w 1845255"/>
              <a:gd name="connsiteY253" fmla="*/ 48560 h 1068306"/>
              <a:gd name="connsiteX254" fmla="*/ 1796695 w 1845255"/>
              <a:gd name="connsiteY254" fmla="*/ 0 h 1068306"/>
              <a:gd name="connsiteX255" fmla="*/ 1602458 w 1845255"/>
              <a:gd name="connsiteY255" fmla="*/ 0 h 1068306"/>
              <a:gd name="connsiteX256" fmla="*/ 1651018 w 1845255"/>
              <a:gd name="connsiteY256" fmla="*/ 48560 h 1068306"/>
              <a:gd name="connsiteX257" fmla="*/ 1602458 w 1845255"/>
              <a:gd name="connsiteY257" fmla="*/ 97120 h 1068306"/>
              <a:gd name="connsiteX258" fmla="*/ 1553898 w 1845255"/>
              <a:gd name="connsiteY258" fmla="*/ 48560 h 1068306"/>
              <a:gd name="connsiteX259" fmla="*/ 1602458 w 1845255"/>
              <a:gd name="connsiteY259" fmla="*/ 0 h 1068306"/>
              <a:gd name="connsiteX260" fmla="*/ 1408221 w 1845255"/>
              <a:gd name="connsiteY260" fmla="*/ 0 h 1068306"/>
              <a:gd name="connsiteX261" fmla="*/ 1456780 w 1845255"/>
              <a:gd name="connsiteY261" fmla="*/ 48560 h 1068306"/>
              <a:gd name="connsiteX262" fmla="*/ 1408221 w 1845255"/>
              <a:gd name="connsiteY262" fmla="*/ 97120 h 1068306"/>
              <a:gd name="connsiteX263" fmla="*/ 1359661 w 1845255"/>
              <a:gd name="connsiteY263" fmla="*/ 48560 h 1068306"/>
              <a:gd name="connsiteX264" fmla="*/ 1408221 w 1845255"/>
              <a:gd name="connsiteY264" fmla="*/ 0 h 1068306"/>
              <a:gd name="connsiteX265" fmla="*/ 1213983 w 1845255"/>
              <a:gd name="connsiteY265" fmla="*/ 0 h 1068306"/>
              <a:gd name="connsiteX266" fmla="*/ 1262543 w 1845255"/>
              <a:gd name="connsiteY266" fmla="*/ 48560 h 1068306"/>
              <a:gd name="connsiteX267" fmla="*/ 1213983 w 1845255"/>
              <a:gd name="connsiteY267" fmla="*/ 97120 h 1068306"/>
              <a:gd name="connsiteX268" fmla="*/ 1165424 w 1845255"/>
              <a:gd name="connsiteY268" fmla="*/ 48560 h 1068306"/>
              <a:gd name="connsiteX269" fmla="*/ 1213983 w 1845255"/>
              <a:gd name="connsiteY269" fmla="*/ 0 h 1068306"/>
              <a:gd name="connsiteX270" fmla="*/ 1019746 w 1845255"/>
              <a:gd name="connsiteY270" fmla="*/ 0 h 1068306"/>
              <a:gd name="connsiteX271" fmla="*/ 1068306 w 1845255"/>
              <a:gd name="connsiteY271" fmla="*/ 48560 h 1068306"/>
              <a:gd name="connsiteX272" fmla="*/ 1019746 w 1845255"/>
              <a:gd name="connsiteY272" fmla="*/ 97120 h 1068306"/>
              <a:gd name="connsiteX273" fmla="*/ 971186 w 1845255"/>
              <a:gd name="connsiteY273" fmla="*/ 48560 h 1068306"/>
              <a:gd name="connsiteX274" fmla="*/ 1019746 w 1845255"/>
              <a:gd name="connsiteY274" fmla="*/ 0 h 1068306"/>
              <a:gd name="connsiteX275" fmla="*/ 825509 w 1845255"/>
              <a:gd name="connsiteY275" fmla="*/ 0 h 1068306"/>
              <a:gd name="connsiteX276" fmla="*/ 874069 w 1845255"/>
              <a:gd name="connsiteY276" fmla="*/ 48560 h 1068306"/>
              <a:gd name="connsiteX277" fmla="*/ 825509 w 1845255"/>
              <a:gd name="connsiteY277" fmla="*/ 97120 h 1068306"/>
              <a:gd name="connsiteX278" fmla="*/ 776949 w 1845255"/>
              <a:gd name="connsiteY278" fmla="*/ 48560 h 1068306"/>
              <a:gd name="connsiteX279" fmla="*/ 825509 w 1845255"/>
              <a:gd name="connsiteY279" fmla="*/ 0 h 1068306"/>
              <a:gd name="connsiteX280" fmla="*/ 631272 w 1845255"/>
              <a:gd name="connsiteY280" fmla="*/ 0 h 1068306"/>
              <a:gd name="connsiteX281" fmla="*/ 679831 w 1845255"/>
              <a:gd name="connsiteY281" fmla="*/ 48560 h 1068306"/>
              <a:gd name="connsiteX282" fmla="*/ 631272 w 1845255"/>
              <a:gd name="connsiteY282" fmla="*/ 97120 h 1068306"/>
              <a:gd name="connsiteX283" fmla="*/ 582712 w 1845255"/>
              <a:gd name="connsiteY283" fmla="*/ 48560 h 1068306"/>
              <a:gd name="connsiteX284" fmla="*/ 631272 w 1845255"/>
              <a:gd name="connsiteY284" fmla="*/ 0 h 1068306"/>
              <a:gd name="connsiteX285" fmla="*/ 437034 w 1845255"/>
              <a:gd name="connsiteY285" fmla="*/ 0 h 1068306"/>
              <a:gd name="connsiteX286" fmla="*/ 485594 w 1845255"/>
              <a:gd name="connsiteY286" fmla="*/ 48560 h 1068306"/>
              <a:gd name="connsiteX287" fmla="*/ 437034 w 1845255"/>
              <a:gd name="connsiteY287" fmla="*/ 97120 h 1068306"/>
              <a:gd name="connsiteX288" fmla="*/ 388475 w 1845255"/>
              <a:gd name="connsiteY288" fmla="*/ 48560 h 1068306"/>
              <a:gd name="connsiteX289" fmla="*/ 437034 w 1845255"/>
              <a:gd name="connsiteY289" fmla="*/ 0 h 1068306"/>
              <a:gd name="connsiteX290" fmla="*/ 242797 w 1845255"/>
              <a:gd name="connsiteY290" fmla="*/ 0 h 1068306"/>
              <a:gd name="connsiteX291" fmla="*/ 291357 w 1845255"/>
              <a:gd name="connsiteY291" fmla="*/ 48560 h 1068306"/>
              <a:gd name="connsiteX292" fmla="*/ 242797 w 1845255"/>
              <a:gd name="connsiteY292" fmla="*/ 97120 h 1068306"/>
              <a:gd name="connsiteX293" fmla="*/ 194237 w 1845255"/>
              <a:gd name="connsiteY293" fmla="*/ 48560 h 1068306"/>
              <a:gd name="connsiteX294" fmla="*/ 242797 w 1845255"/>
              <a:gd name="connsiteY294" fmla="*/ 0 h 1068306"/>
              <a:gd name="connsiteX295" fmla="*/ 48560 w 1845255"/>
              <a:gd name="connsiteY295" fmla="*/ 0 h 1068306"/>
              <a:gd name="connsiteX296" fmla="*/ 97119 w 1845255"/>
              <a:gd name="connsiteY296" fmla="*/ 48560 h 1068306"/>
              <a:gd name="connsiteX297" fmla="*/ 48560 w 1845255"/>
              <a:gd name="connsiteY297" fmla="*/ 97120 h 1068306"/>
              <a:gd name="connsiteX298" fmla="*/ 0 w 1845255"/>
              <a:gd name="connsiteY298" fmla="*/ 48560 h 1068306"/>
              <a:gd name="connsiteX299" fmla="*/ 48560 w 1845255"/>
              <a:gd name="connsiteY299" fmla="*/ 0 h 1068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Lst>
            <a:rect l="l" t="t" r="r" b="b"/>
            <a:pathLst>
              <a:path w="1845255" h="1068306">
                <a:moveTo>
                  <a:pt x="1796695" y="971187"/>
                </a:moveTo>
                <a:cubicBezTo>
                  <a:pt x="1823514" y="971187"/>
                  <a:pt x="1845255" y="992927"/>
                  <a:pt x="1845255" y="1019746"/>
                </a:cubicBezTo>
                <a:cubicBezTo>
                  <a:pt x="1845255" y="1046565"/>
                  <a:pt x="1823514" y="1068306"/>
                  <a:pt x="1796695" y="1068306"/>
                </a:cubicBezTo>
                <a:cubicBezTo>
                  <a:pt x="1769876" y="1068306"/>
                  <a:pt x="1748136" y="1046565"/>
                  <a:pt x="1748136" y="1019746"/>
                </a:cubicBezTo>
                <a:cubicBezTo>
                  <a:pt x="1748136" y="992927"/>
                  <a:pt x="1769876" y="971187"/>
                  <a:pt x="1796695" y="971187"/>
                </a:cubicBezTo>
                <a:close/>
                <a:moveTo>
                  <a:pt x="1602458" y="971187"/>
                </a:moveTo>
                <a:cubicBezTo>
                  <a:pt x="1629277" y="971187"/>
                  <a:pt x="1651018" y="992927"/>
                  <a:pt x="1651018" y="1019746"/>
                </a:cubicBezTo>
                <a:cubicBezTo>
                  <a:pt x="1651018" y="1046565"/>
                  <a:pt x="1629277" y="1068306"/>
                  <a:pt x="1602458" y="1068306"/>
                </a:cubicBezTo>
                <a:cubicBezTo>
                  <a:pt x="1575639" y="1068306"/>
                  <a:pt x="1553898" y="1046565"/>
                  <a:pt x="1553898" y="1019746"/>
                </a:cubicBezTo>
                <a:cubicBezTo>
                  <a:pt x="1553898" y="992927"/>
                  <a:pt x="1575639" y="971187"/>
                  <a:pt x="1602458" y="971187"/>
                </a:cubicBezTo>
                <a:close/>
                <a:moveTo>
                  <a:pt x="1408221" y="971187"/>
                </a:moveTo>
                <a:cubicBezTo>
                  <a:pt x="1435040" y="971187"/>
                  <a:pt x="1456780" y="992927"/>
                  <a:pt x="1456780" y="1019746"/>
                </a:cubicBezTo>
                <a:cubicBezTo>
                  <a:pt x="1456780" y="1046565"/>
                  <a:pt x="1435040" y="1068306"/>
                  <a:pt x="1408221" y="1068306"/>
                </a:cubicBezTo>
                <a:cubicBezTo>
                  <a:pt x="1381402" y="1068306"/>
                  <a:pt x="1359661" y="1046565"/>
                  <a:pt x="1359661" y="1019746"/>
                </a:cubicBezTo>
                <a:cubicBezTo>
                  <a:pt x="1359661" y="992927"/>
                  <a:pt x="1381402" y="971187"/>
                  <a:pt x="1408221" y="971187"/>
                </a:cubicBezTo>
                <a:close/>
                <a:moveTo>
                  <a:pt x="1213983" y="971187"/>
                </a:moveTo>
                <a:cubicBezTo>
                  <a:pt x="1240802" y="971187"/>
                  <a:pt x="1262543" y="992927"/>
                  <a:pt x="1262543" y="1019746"/>
                </a:cubicBezTo>
                <a:cubicBezTo>
                  <a:pt x="1262543" y="1046565"/>
                  <a:pt x="1240802" y="1068306"/>
                  <a:pt x="1213983" y="1068306"/>
                </a:cubicBezTo>
                <a:cubicBezTo>
                  <a:pt x="1187165" y="1068306"/>
                  <a:pt x="1165424" y="1046565"/>
                  <a:pt x="1165424" y="1019746"/>
                </a:cubicBezTo>
                <a:cubicBezTo>
                  <a:pt x="1165424" y="992927"/>
                  <a:pt x="1187165" y="971187"/>
                  <a:pt x="1213983" y="971187"/>
                </a:cubicBezTo>
                <a:close/>
                <a:moveTo>
                  <a:pt x="1019746" y="971187"/>
                </a:moveTo>
                <a:cubicBezTo>
                  <a:pt x="1046565" y="971187"/>
                  <a:pt x="1068306" y="992927"/>
                  <a:pt x="1068306" y="1019746"/>
                </a:cubicBezTo>
                <a:cubicBezTo>
                  <a:pt x="1068306" y="1046565"/>
                  <a:pt x="1046565" y="1068306"/>
                  <a:pt x="1019746" y="1068306"/>
                </a:cubicBezTo>
                <a:cubicBezTo>
                  <a:pt x="992927" y="1068306"/>
                  <a:pt x="971186" y="1046565"/>
                  <a:pt x="971186" y="1019746"/>
                </a:cubicBezTo>
                <a:cubicBezTo>
                  <a:pt x="971186" y="992927"/>
                  <a:pt x="992927" y="971187"/>
                  <a:pt x="1019746" y="971187"/>
                </a:cubicBezTo>
                <a:close/>
                <a:moveTo>
                  <a:pt x="825509" y="971187"/>
                </a:moveTo>
                <a:cubicBezTo>
                  <a:pt x="852328" y="971187"/>
                  <a:pt x="874069" y="992927"/>
                  <a:pt x="874069" y="1019746"/>
                </a:cubicBezTo>
                <a:cubicBezTo>
                  <a:pt x="874069" y="1046565"/>
                  <a:pt x="852328" y="1068306"/>
                  <a:pt x="825509" y="1068306"/>
                </a:cubicBezTo>
                <a:cubicBezTo>
                  <a:pt x="798690" y="1068306"/>
                  <a:pt x="776949" y="1046565"/>
                  <a:pt x="776949" y="1019746"/>
                </a:cubicBezTo>
                <a:cubicBezTo>
                  <a:pt x="776949" y="992927"/>
                  <a:pt x="798690" y="971187"/>
                  <a:pt x="825509" y="971187"/>
                </a:cubicBezTo>
                <a:close/>
                <a:moveTo>
                  <a:pt x="631272" y="971187"/>
                </a:moveTo>
                <a:cubicBezTo>
                  <a:pt x="658091" y="971187"/>
                  <a:pt x="679831" y="992927"/>
                  <a:pt x="679831" y="1019746"/>
                </a:cubicBezTo>
                <a:cubicBezTo>
                  <a:pt x="679831" y="1046565"/>
                  <a:pt x="658091" y="1068306"/>
                  <a:pt x="631272" y="1068306"/>
                </a:cubicBezTo>
                <a:cubicBezTo>
                  <a:pt x="604453" y="1068306"/>
                  <a:pt x="582712" y="1046565"/>
                  <a:pt x="582712" y="1019746"/>
                </a:cubicBezTo>
                <a:cubicBezTo>
                  <a:pt x="582712" y="992927"/>
                  <a:pt x="604453" y="971187"/>
                  <a:pt x="631272" y="971187"/>
                </a:cubicBezTo>
                <a:close/>
                <a:moveTo>
                  <a:pt x="437034" y="971187"/>
                </a:moveTo>
                <a:cubicBezTo>
                  <a:pt x="463853" y="971187"/>
                  <a:pt x="485594" y="992927"/>
                  <a:pt x="485594" y="1019746"/>
                </a:cubicBezTo>
                <a:cubicBezTo>
                  <a:pt x="485594" y="1046565"/>
                  <a:pt x="463853" y="1068306"/>
                  <a:pt x="437034" y="1068306"/>
                </a:cubicBezTo>
                <a:cubicBezTo>
                  <a:pt x="410215" y="1068306"/>
                  <a:pt x="388475" y="1046565"/>
                  <a:pt x="388475" y="1019746"/>
                </a:cubicBezTo>
                <a:cubicBezTo>
                  <a:pt x="388475" y="992927"/>
                  <a:pt x="410215" y="971187"/>
                  <a:pt x="437034" y="971187"/>
                </a:cubicBezTo>
                <a:close/>
                <a:moveTo>
                  <a:pt x="242797" y="971187"/>
                </a:moveTo>
                <a:cubicBezTo>
                  <a:pt x="269616" y="971187"/>
                  <a:pt x="291357" y="992927"/>
                  <a:pt x="291357" y="1019746"/>
                </a:cubicBezTo>
                <a:cubicBezTo>
                  <a:pt x="291357" y="1046565"/>
                  <a:pt x="269616" y="1068306"/>
                  <a:pt x="242797" y="1068306"/>
                </a:cubicBezTo>
                <a:cubicBezTo>
                  <a:pt x="215978" y="1068306"/>
                  <a:pt x="194237" y="1046565"/>
                  <a:pt x="194237" y="1019746"/>
                </a:cubicBezTo>
                <a:cubicBezTo>
                  <a:pt x="194237" y="992927"/>
                  <a:pt x="215978" y="971187"/>
                  <a:pt x="242797" y="971187"/>
                </a:cubicBezTo>
                <a:close/>
                <a:moveTo>
                  <a:pt x="48560" y="971187"/>
                </a:moveTo>
                <a:cubicBezTo>
                  <a:pt x="75379" y="971187"/>
                  <a:pt x="97119" y="992927"/>
                  <a:pt x="97119" y="1019746"/>
                </a:cubicBezTo>
                <a:cubicBezTo>
                  <a:pt x="97119" y="1046565"/>
                  <a:pt x="75379" y="1068306"/>
                  <a:pt x="48560" y="1068306"/>
                </a:cubicBezTo>
                <a:cubicBezTo>
                  <a:pt x="21741" y="1068306"/>
                  <a:pt x="0" y="1046565"/>
                  <a:pt x="0" y="1019746"/>
                </a:cubicBezTo>
                <a:cubicBezTo>
                  <a:pt x="0" y="992927"/>
                  <a:pt x="21741" y="971187"/>
                  <a:pt x="48560" y="971187"/>
                </a:cubicBezTo>
                <a:close/>
                <a:moveTo>
                  <a:pt x="1796695" y="776949"/>
                </a:moveTo>
                <a:cubicBezTo>
                  <a:pt x="1823514" y="776949"/>
                  <a:pt x="1845255" y="798690"/>
                  <a:pt x="1845255" y="825509"/>
                </a:cubicBezTo>
                <a:cubicBezTo>
                  <a:pt x="1845255" y="852328"/>
                  <a:pt x="1823514" y="874069"/>
                  <a:pt x="1796695" y="874069"/>
                </a:cubicBezTo>
                <a:cubicBezTo>
                  <a:pt x="1769876" y="874069"/>
                  <a:pt x="1748136" y="852328"/>
                  <a:pt x="1748136" y="825509"/>
                </a:cubicBezTo>
                <a:cubicBezTo>
                  <a:pt x="1748136" y="798690"/>
                  <a:pt x="1769876" y="776949"/>
                  <a:pt x="1796695" y="776949"/>
                </a:cubicBezTo>
                <a:close/>
                <a:moveTo>
                  <a:pt x="1602458" y="776949"/>
                </a:moveTo>
                <a:cubicBezTo>
                  <a:pt x="1629277" y="776949"/>
                  <a:pt x="1651018" y="798690"/>
                  <a:pt x="1651018" y="825509"/>
                </a:cubicBezTo>
                <a:cubicBezTo>
                  <a:pt x="1651018" y="852328"/>
                  <a:pt x="1629277" y="874069"/>
                  <a:pt x="1602458" y="874069"/>
                </a:cubicBezTo>
                <a:cubicBezTo>
                  <a:pt x="1575639" y="874069"/>
                  <a:pt x="1553898" y="852328"/>
                  <a:pt x="1553898" y="825509"/>
                </a:cubicBezTo>
                <a:cubicBezTo>
                  <a:pt x="1553898" y="798690"/>
                  <a:pt x="1575639" y="776949"/>
                  <a:pt x="1602458" y="776949"/>
                </a:cubicBezTo>
                <a:close/>
                <a:moveTo>
                  <a:pt x="1408221" y="776949"/>
                </a:moveTo>
                <a:cubicBezTo>
                  <a:pt x="1435040" y="776949"/>
                  <a:pt x="1456780" y="798690"/>
                  <a:pt x="1456780" y="825509"/>
                </a:cubicBezTo>
                <a:cubicBezTo>
                  <a:pt x="1456780" y="852328"/>
                  <a:pt x="1435040" y="874069"/>
                  <a:pt x="1408221" y="874069"/>
                </a:cubicBezTo>
                <a:cubicBezTo>
                  <a:pt x="1381402" y="874069"/>
                  <a:pt x="1359661" y="852328"/>
                  <a:pt x="1359661" y="825509"/>
                </a:cubicBezTo>
                <a:cubicBezTo>
                  <a:pt x="1359661" y="798690"/>
                  <a:pt x="1381402" y="776949"/>
                  <a:pt x="1408221" y="776949"/>
                </a:cubicBezTo>
                <a:close/>
                <a:moveTo>
                  <a:pt x="1213983" y="776949"/>
                </a:moveTo>
                <a:cubicBezTo>
                  <a:pt x="1240802" y="776949"/>
                  <a:pt x="1262543" y="798690"/>
                  <a:pt x="1262543" y="825509"/>
                </a:cubicBezTo>
                <a:cubicBezTo>
                  <a:pt x="1262543" y="852328"/>
                  <a:pt x="1240802" y="874069"/>
                  <a:pt x="1213983" y="874069"/>
                </a:cubicBezTo>
                <a:cubicBezTo>
                  <a:pt x="1187165" y="874069"/>
                  <a:pt x="1165424" y="852328"/>
                  <a:pt x="1165424" y="825509"/>
                </a:cubicBezTo>
                <a:cubicBezTo>
                  <a:pt x="1165424" y="798690"/>
                  <a:pt x="1187165" y="776949"/>
                  <a:pt x="1213983" y="776949"/>
                </a:cubicBezTo>
                <a:close/>
                <a:moveTo>
                  <a:pt x="1019746" y="776949"/>
                </a:moveTo>
                <a:cubicBezTo>
                  <a:pt x="1046565" y="776949"/>
                  <a:pt x="1068306" y="798690"/>
                  <a:pt x="1068306" y="825509"/>
                </a:cubicBezTo>
                <a:cubicBezTo>
                  <a:pt x="1068306" y="852328"/>
                  <a:pt x="1046565" y="874069"/>
                  <a:pt x="1019746" y="874069"/>
                </a:cubicBezTo>
                <a:cubicBezTo>
                  <a:pt x="992927" y="874069"/>
                  <a:pt x="971186" y="852328"/>
                  <a:pt x="971186" y="825509"/>
                </a:cubicBezTo>
                <a:cubicBezTo>
                  <a:pt x="971186" y="798690"/>
                  <a:pt x="992927" y="776949"/>
                  <a:pt x="1019746" y="776949"/>
                </a:cubicBezTo>
                <a:close/>
                <a:moveTo>
                  <a:pt x="825509" y="776949"/>
                </a:moveTo>
                <a:cubicBezTo>
                  <a:pt x="852328" y="776949"/>
                  <a:pt x="874069" y="798690"/>
                  <a:pt x="874069" y="825509"/>
                </a:cubicBezTo>
                <a:cubicBezTo>
                  <a:pt x="874069" y="852328"/>
                  <a:pt x="852328" y="874069"/>
                  <a:pt x="825509" y="874069"/>
                </a:cubicBezTo>
                <a:cubicBezTo>
                  <a:pt x="798690" y="874069"/>
                  <a:pt x="776949" y="852328"/>
                  <a:pt x="776949" y="825509"/>
                </a:cubicBezTo>
                <a:cubicBezTo>
                  <a:pt x="776949" y="798690"/>
                  <a:pt x="798690" y="776949"/>
                  <a:pt x="825509" y="776949"/>
                </a:cubicBezTo>
                <a:close/>
                <a:moveTo>
                  <a:pt x="631272" y="776949"/>
                </a:moveTo>
                <a:cubicBezTo>
                  <a:pt x="658091" y="776949"/>
                  <a:pt x="679831" y="798690"/>
                  <a:pt x="679831" y="825509"/>
                </a:cubicBezTo>
                <a:cubicBezTo>
                  <a:pt x="679831" y="852328"/>
                  <a:pt x="658091" y="874069"/>
                  <a:pt x="631272" y="874069"/>
                </a:cubicBezTo>
                <a:cubicBezTo>
                  <a:pt x="604453" y="874069"/>
                  <a:pt x="582712" y="852328"/>
                  <a:pt x="582712" y="825509"/>
                </a:cubicBezTo>
                <a:cubicBezTo>
                  <a:pt x="582712" y="798690"/>
                  <a:pt x="604453" y="776949"/>
                  <a:pt x="631272" y="776949"/>
                </a:cubicBezTo>
                <a:close/>
                <a:moveTo>
                  <a:pt x="437034" y="776949"/>
                </a:moveTo>
                <a:cubicBezTo>
                  <a:pt x="463853" y="776949"/>
                  <a:pt x="485594" y="798690"/>
                  <a:pt x="485594" y="825509"/>
                </a:cubicBezTo>
                <a:cubicBezTo>
                  <a:pt x="485594" y="852328"/>
                  <a:pt x="463853" y="874069"/>
                  <a:pt x="437034" y="874069"/>
                </a:cubicBezTo>
                <a:cubicBezTo>
                  <a:pt x="410215" y="874069"/>
                  <a:pt x="388475" y="852328"/>
                  <a:pt x="388475" y="825509"/>
                </a:cubicBezTo>
                <a:cubicBezTo>
                  <a:pt x="388475" y="798690"/>
                  <a:pt x="410215" y="776949"/>
                  <a:pt x="437034" y="776949"/>
                </a:cubicBezTo>
                <a:close/>
                <a:moveTo>
                  <a:pt x="242797" y="776949"/>
                </a:moveTo>
                <a:cubicBezTo>
                  <a:pt x="269616" y="776949"/>
                  <a:pt x="291357" y="798690"/>
                  <a:pt x="291357" y="825509"/>
                </a:cubicBezTo>
                <a:cubicBezTo>
                  <a:pt x="291357" y="852328"/>
                  <a:pt x="269616" y="874069"/>
                  <a:pt x="242797" y="874069"/>
                </a:cubicBezTo>
                <a:cubicBezTo>
                  <a:pt x="215978" y="874069"/>
                  <a:pt x="194237" y="852328"/>
                  <a:pt x="194237" y="825509"/>
                </a:cubicBezTo>
                <a:cubicBezTo>
                  <a:pt x="194237" y="798690"/>
                  <a:pt x="215978" y="776949"/>
                  <a:pt x="242797" y="776949"/>
                </a:cubicBezTo>
                <a:close/>
                <a:moveTo>
                  <a:pt x="48560" y="776949"/>
                </a:moveTo>
                <a:cubicBezTo>
                  <a:pt x="75379" y="776949"/>
                  <a:pt x="97119" y="798690"/>
                  <a:pt x="97119" y="825509"/>
                </a:cubicBezTo>
                <a:cubicBezTo>
                  <a:pt x="97119" y="852328"/>
                  <a:pt x="75379" y="874069"/>
                  <a:pt x="48560" y="874069"/>
                </a:cubicBezTo>
                <a:cubicBezTo>
                  <a:pt x="21741" y="874069"/>
                  <a:pt x="0" y="852328"/>
                  <a:pt x="0" y="825509"/>
                </a:cubicBezTo>
                <a:cubicBezTo>
                  <a:pt x="0" y="798690"/>
                  <a:pt x="21741" y="776949"/>
                  <a:pt x="48560" y="776949"/>
                </a:cubicBezTo>
                <a:close/>
                <a:moveTo>
                  <a:pt x="1796695" y="582712"/>
                </a:moveTo>
                <a:cubicBezTo>
                  <a:pt x="1823514" y="582712"/>
                  <a:pt x="1845255" y="604453"/>
                  <a:pt x="1845255" y="631272"/>
                </a:cubicBezTo>
                <a:cubicBezTo>
                  <a:pt x="1845255" y="658091"/>
                  <a:pt x="1823514" y="679832"/>
                  <a:pt x="1796695" y="679832"/>
                </a:cubicBezTo>
                <a:cubicBezTo>
                  <a:pt x="1769876" y="679832"/>
                  <a:pt x="1748136" y="658091"/>
                  <a:pt x="1748136" y="631272"/>
                </a:cubicBezTo>
                <a:cubicBezTo>
                  <a:pt x="1748136" y="604453"/>
                  <a:pt x="1769876" y="582712"/>
                  <a:pt x="1796695" y="582712"/>
                </a:cubicBezTo>
                <a:close/>
                <a:moveTo>
                  <a:pt x="1602458" y="582712"/>
                </a:moveTo>
                <a:cubicBezTo>
                  <a:pt x="1629277" y="582712"/>
                  <a:pt x="1651018" y="604453"/>
                  <a:pt x="1651018" y="631272"/>
                </a:cubicBezTo>
                <a:cubicBezTo>
                  <a:pt x="1651018" y="658091"/>
                  <a:pt x="1629277" y="679832"/>
                  <a:pt x="1602458" y="679832"/>
                </a:cubicBezTo>
                <a:cubicBezTo>
                  <a:pt x="1575639" y="679832"/>
                  <a:pt x="1553898" y="658091"/>
                  <a:pt x="1553898" y="631272"/>
                </a:cubicBezTo>
                <a:cubicBezTo>
                  <a:pt x="1553898" y="604453"/>
                  <a:pt x="1575639" y="582712"/>
                  <a:pt x="1602458" y="582712"/>
                </a:cubicBezTo>
                <a:close/>
                <a:moveTo>
                  <a:pt x="1408221" y="582712"/>
                </a:moveTo>
                <a:cubicBezTo>
                  <a:pt x="1435040" y="582712"/>
                  <a:pt x="1456780" y="604453"/>
                  <a:pt x="1456780" y="631272"/>
                </a:cubicBezTo>
                <a:cubicBezTo>
                  <a:pt x="1456780" y="658091"/>
                  <a:pt x="1435040" y="679832"/>
                  <a:pt x="1408221" y="679832"/>
                </a:cubicBezTo>
                <a:cubicBezTo>
                  <a:pt x="1381402" y="679832"/>
                  <a:pt x="1359661" y="658091"/>
                  <a:pt x="1359661" y="631272"/>
                </a:cubicBezTo>
                <a:cubicBezTo>
                  <a:pt x="1359661" y="604453"/>
                  <a:pt x="1381402" y="582712"/>
                  <a:pt x="1408221" y="582712"/>
                </a:cubicBezTo>
                <a:close/>
                <a:moveTo>
                  <a:pt x="1213983" y="582712"/>
                </a:moveTo>
                <a:cubicBezTo>
                  <a:pt x="1240802" y="582712"/>
                  <a:pt x="1262543" y="604453"/>
                  <a:pt x="1262543" y="631272"/>
                </a:cubicBezTo>
                <a:cubicBezTo>
                  <a:pt x="1262543" y="658091"/>
                  <a:pt x="1240802" y="679832"/>
                  <a:pt x="1213983" y="679832"/>
                </a:cubicBezTo>
                <a:cubicBezTo>
                  <a:pt x="1187165" y="679832"/>
                  <a:pt x="1165424" y="658091"/>
                  <a:pt x="1165424" y="631272"/>
                </a:cubicBezTo>
                <a:cubicBezTo>
                  <a:pt x="1165424" y="604453"/>
                  <a:pt x="1187165" y="582712"/>
                  <a:pt x="1213983" y="582712"/>
                </a:cubicBezTo>
                <a:close/>
                <a:moveTo>
                  <a:pt x="1019746" y="582712"/>
                </a:moveTo>
                <a:cubicBezTo>
                  <a:pt x="1046565" y="582712"/>
                  <a:pt x="1068306" y="604453"/>
                  <a:pt x="1068306" y="631272"/>
                </a:cubicBezTo>
                <a:cubicBezTo>
                  <a:pt x="1068306" y="658091"/>
                  <a:pt x="1046565" y="679832"/>
                  <a:pt x="1019746" y="679832"/>
                </a:cubicBezTo>
                <a:cubicBezTo>
                  <a:pt x="992927" y="679832"/>
                  <a:pt x="971186" y="658091"/>
                  <a:pt x="971186" y="631272"/>
                </a:cubicBezTo>
                <a:cubicBezTo>
                  <a:pt x="971186" y="604453"/>
                  <a:pt x="992927" y="582712"/>
                  <a:pt x="1019746" y="582712"/>
                </a:cubicBezTo>
                <a:close/>
                <a:moveTo>
                  <a:pt x="825509" y="582712"/>
                </a:moveTo>
                <a:cubicBezTo>
                  <a:pt x="852328" y="582712"/>
                  <a:pt x="874069" y="604453"/>
                  <a:pt x="874069" y="631272"/>
                </a:cubicBezTo>
                <a:cubicBezTo>
                  <a:pt x="874069" y="658091"/>
                  <a:pt x="852328" y="679832"/>
                  <a:pt x="825509" y="679832"/>
                </a:cubicBezTo>
                <a:cubicBezTo>
                  <a:pt x="798690" y="679832"/>
                  <a:pt x="776949" y="658091"/>
                  <a:pt x="776949" y="631272"/>
                </a:cubicBezTo>
                <a:cubicBezTo>
                  <a:pt x="776949" y="604453"/>
                  <a:pt x="798690" y="582712"/>
                  <a:pt x="825509" y="582712"/>
                </a:cubicBezTo>
                <a:close/>
                <a:moveTo>
                  <a:pt x="631272" y="582712"/>
                </a:moveTo>
                <a:cubicBezTo>
                  <a:pt x="658091" y="582712"/>
                  <a:pt x="679831" y="604453"/>
                  <a:pt x="679831" y="631272"/>
                </a:cubicBezTo>
                <a:cubicBezTo>
                  <a:pt x="679831" y="658091"/>
                  <a:pt x="658091" y="679832"/>
                  <a:pt x="631272" y="679832"/>
                </a:cubicBezTo>
                <a:cubicBezTo>
                  <a:pt x="604453" y="679832"/>
                  <a:pt x="582712" y="658091"/>
                  <a:pt x="582712" y="631272"/>
                </a:cubicBezTo>
                <a:cubicBezTo>
                  <a:pt x="582712" y="604453"/>
                  <a:pt x="604453" y="582712"/>
                  <a:pt x="631272" y="582712"/>
                </a:cubicBezTo>
                <a:close/>
                <a:moveTo>
                  <a:pt x="437034" y="582712"/>
                </a:moveTo>
                <a:cubicBezTo>
                  <a:pt x="463853" y="582712"/>
                  <a:pt x="485594" y="604453"/>
                  <a:pt x="485594" y="631272"/>
                </a:cubicBezTo>
                <a:cubicBezTo>
                  <a:pt x="485594" y="658091"/>
                  <a:pt x="463853" y="679832"/>
                  <a:pt x="437034" y="679832"/>
                </a:cubicBezTo>
                <a:cubicBezTo>
                  <a:pt x="410215" y="679832"/>
                  <a:pt x="388475" y="658091"/>
                  <a:pt x="388475" y="631272"/>
                </a:cubicBezTo>
                <a:cubicBezTo>
                  <a:pt x="388475" y="604453"/>
                  <a:pt x="410215" y="582712"/>
                  <a:pt x="437034" y="582712"/>
                </a:cubicBezTo>
                <a:close/>
                <a:moveTo>
                  <a:pt x="242797" y="582712"/>
                </a:moveTo>
                <a:cubicBezTo>
                  <a:pt x="269616" y="582712"/>
                  <a:pt x="291357" y="604453"/>
                  <a:pt x="291357" y="631272"/>
                </a:cubicBezTo>
                <a:cubicBezTo>
                  <a:pt x="291357" y="658091"/>
                  <a:pt x="269616" y="679832"/>
                  <a:pt x="242797" y="679832"/>
                </a:cubicBezTo>
                <a:cubicBezTo>
                  <a:pt x="215978" y="679832"/>
                  <a:pt x="194237" y="658091"/>
                  <a:pt x="194237" y="631272"/>
                </a:cubicBezTo>
                <a:cubicBezTo>
                  <a:pt x="194237" y="604453"/>
                  <a:pt x="215978" y="582712"/>
                  <a:pt x="242797" y="582712"/>
                </a:cubicBezTo>
                <a:close/>
                <a:moveTo>
                  <a:pt x="48560" y="582712"/>
                </a:moveTo>
                <a:cubicBezTo>
                  <a:pt x="75379" y="582712"/>
                  <a:pt x="97119" y="604453"/>
                  <a:pt x="97119" y="631272"/>
                </a:cubicBezTo>
                <a:cubicBezTo>
                  <a:pt x="97119" y="658091"/>
                  <a:pt x="75379" y="679832"/>
                  <a:pt x="48560" y="679832"/>
                </a:cubicBezTo>
                <a:cubicBezTo>
                  <a:pt x="21741" y="679832"/>
                  <a:pt x="0" y="658091"/>
                  <a:pt x="0" y="631272"/>
                </a:cubicBezTo>
                <a:cubicBezTo>
                  <a:pt x="0" y="604453"/>
                  <a:pt x="21741" y="582712"/>
                  <a:pt x="48560" y="582712"/>
                </a:cubicBezTo>
                <a:close/>
                <a:moveTo>
                  <a:pt x="1796695" y="388475"/>
                </a:moveTo>
                <a:cubicBezTo>
                  <a:pt x="1823514" y="388475"/>
                  <a:pt x="1845255" y="410216"/>
                  <a:pt x="1845255" y="437035"/>
                </a:cubicBezTo>
                <a:cubicBezTo>
                  <a:pt x="1845255" y="463853"/>
                  <a:pt x="1823514" y="485594"/>
                  <a:pt x="1796695" y="485594"/>
                </a:cubicBezTo>
                <a:cubicBezTo>
                  <a:pt x="1769876" y="485594"/>
                  <a:pt x="1748136" y="463853"/>
                  <a:pt x="1748136" y="437035"/>
                </a:cubicBezTo>
                <a:cubicBezTo>
                  <a:pt x="1748136" y="410216"/>
                  <a:pt x="1769876" y="388475"/>
                  <a:pt x="1796695" y="388475"/>
                </a:cubicBezTo>
                <a:close/>
                <a:moveTo>
                  <a:pt x="1602458" y="388475"/>
                </a:moveTo>
                <a:cubicBezTo>
                  <a:pt x="1629277" y="388475"/>
                  <a:pt x="1651018" y="410216"/>
                  <a:pt x="1651018" y="437035"/>
                </a:cubicBezTo>
                <a:cubicBezTo>
                  <a:pt x="1651018" y="463853"/>
                  <a:pt x="1629277" y="485594"/>
                  <a:pt x="1602458" y="485594"/>
                </a:cubicBezTo>
                <a:cubicBezTo>
                  <a:pt x="1575639" y="485594"/>
                  <a:pt x="1553898" y="463853"/>
                  <a:pt x="1553898" y="437035"/>
                </a:cubicBezTo>
                <a:cubicBezTo>
                  <a:pt x="1553898" y="410216"/>
                  <a:pt x="1575639" y="388475"/>
                  <a:pt x="1602458" y="388475"/>
                </a:cubicBezTo>
                <a:close/>
                <a:moveTo>
                  <a:pt x="1408221" y="388475"/>
                </a:moveTo>
                <a:cubicBezTo>
                  <a:pt x="1435040" y="388475"/>
                  <a:pt x="1456780" y="410216"/>
                  <a:pt x="1456780" y="437035"/>
                </a:cubicBezTo>
                <a:cubicBezTo>
                  <a:pt x="1456780" y="463853"/>
                  <a:pt x="1435040" y="485594"/>
                  <a:pt x="1408221" y="485594"/>
                </a:cubicBezTo>
                <a:cubicBezTo>
                  <a:pt x="1381402" y="485594"/>
                  <a:pt x="1359661" y="463853"/>
                  <a:pt x="1359661" y="437035"/>
                </a:cubicBezTo>
                <a:cubicBezTo>
                  <a:pt x="1359661" y="410216"/>
                  <a:pt x="1381402" y="388475"/>
                  <a:pt x="1408221" y="388475"/>
                </a:cubicBezTo>
                <a:close/>
                <a:moveTo>
                  <a:pt x="1213983" y="388475"/>
                </a:moveTo>
                <a:cubicBezTo>
                  <a:pt x="1240802" y="388475"/>
                  <a:pt x="1262543" y="410216"/>
                  <a:pt x="1262543" y="437035"/>
                </a:cubicBezTo>
                <a:cubicBezTo>
                  <a:pt x="1262543" y="463853"/>
                  <a:pt x="1240802" y="485594"/>
                  <a:pt x="1213983" y="485594"/>
                </a:cubicBezTo>
                <a:cubicBezTo>
                  <a:pt x="1187165" y="485594"/>
                  <a:pt x="1165424" y="463853"/>
                  <a:pt x="1165424" y="437035"/>
                </a:cubicBezTo>
                <a:cubicBezTo>
                  <a:pt x="1165424" y="410216"/>
                  <a:pt x="1187165" y="388475"/>
                  <a:pt x="1213983" y="388475"/>
                </a:cubicBezTo>
                <a:close/>
                <a:moveTo>
                  <a:pt x="1019746" y="388475"/>
                </a:moveTo>
                <a:cubicBezTo>
                  <a:pt x="1046565" y="388475"/>
                  <a:pt x="1068306" y="410216"/>
                  <a:pt x="1068306" y="437035"/>
                </a:cubicBezTo>
                <a:cubicBezTo>
                  <a:pt x="1068306" y="463853"/>
                  <a:pt x="1046565" y="485594"/>
                  <a:pt x="1019746" y="485594"/>
                </a:cubicBezTo>
                <a:cubicBezTo>
                  <a:pt x="992927" y="485594"/>
                  <a:pt x="971186" y="463853"/>
                  <a:pt x="971186" y="437035"/>
                </a:cubicBezTo>
                <a:cubicBezTo>
                  <a:pt x="971186" y="410216"/>
                  <a:pt x="992927" y="388475"/>
                  <a:pt x="1019746" y="388475"/>
                </a:cubicBezTo>
                <a:close/>
                <a:moveTo>
                  <a:pt x="825509" y="388475"/>
                </a:moveTo>
                <a:cubicBezTo>
                  <a:pt x="852328" y="388475"/>
                  <a:pt x="874069" y="410216"/>
                  <a:pt x="874069" y="437035"/>
                </a:cubicBezTo>
                <a:cubicBezTo>
                  <a:pt x="874069" y="463853"/>
                  <a:pt x="852328" y="485594"/>
                  <a:pt x="825509" y="485594"/>
                </a:cubicBezTo>
                <a:cubicBezTo>
                  <a:pt x="798690" y="485594"/>
                  <a:pt x="776949" y="463853"/>
                  <a:pt x="776949" y="437035"/>
                </a:cubicBezTo>
                <a:cubicBezTo>
                  <a:pt x="776949" y="410216"/>
                  <a:pt x="798690" y="388475"/>
                  <a:pt x="825509" y="388475"/>
                </a:cubicBezTo>
                <a:close/>
                <a:moveTo>
                  <a:pt x="631272" y="388475"/>
                </a:moveTo>
                <a:cubicBezTo>
                  <a:pt x="658091" y="388475"/>
                  <a:pt x="679831" y="410216"/>
                  <a:pt x="679831" y="437035"/>
                </a:cubicBezTo>
                <a:cubicBezTo>
                  <a:pt x="679831" y="463853"/>
                  <a:pt x="658091" y="485594"/>
                  <a:pt x="631272" y="485594"/>
                </a:cubicBezTo>
                <a:cubicBezTo>
                  <a:pt x="604453" y="485594"/>
                  <a:pt x="582712" y="463853"/>
                  <a:pt x="582712" y="437035"/>
                </a:cubicBezTo>
                <a:cubicBezTo>
                  <a:pt x="582712" y="410216"/>
                  <a:pt x="604453" y="388475"/>
                  <a:pt x="631272" y="388475"/>
                </a:cubicBezTo>
                <a:close/>
                <a:moveTo>
                  <a:pt x="437034" y="388475"/>
                </a:moveTo>
                <a:cubicBezTo>
                  <a:pt x="463853" y="388475"/>
                  <a:pt x="485594" y="410216"/>
                  <a:pt x="485594" y="437035"/>
                </a:cubicBezTo>
                <a:cubicBezTo>
                  <a:pt x="485594" y="463853"/>
                  <a:pt x="463853" y="485594"/>
                  <a:pt x="437034" y="485594"/>
                </a:cubicBezTo>
                <a:cubicBezTo>
                  <a:pt x="410215" y="485594"/>
                  <a:pt x="388475" y="463853"/>
                  <a:pt x="388475" y="437035"/>
                </a:cubicBezTo>
                <a:cubicBezTo>
                  <a:pt x="388475" y="410216"/>
                  <a:pt x="410215" y="388475"/>
                  <a:pt x="437034" y="388475"/>
                </a:cubicBezTo>
                <a:close/>
                <a:moveTo>
                  <a:pt x="242797" y="388475"/>
                </a:moveTo>
                <a:cubicBezTo>
                  <a:pt x="269616" y="388475"/>
                  <a:pt x="291357" y="410216"/>
                  <a:pt x="291357" y="437035"/>
                </a:cubicBezTo>
                <a:cubicBezTo>
                  <a:pt x="291357" y="463853"/>
                  <a:pt x="269616" y="485594"/>
                  <a:pt x="242797" y="485594"/>
                </a:cubicBezTo>
                <a:cubicBezTo>
                  <a:pt x="215978" y="485594"/>
                  <a:pt x="194237" y="463853"/>
                  <a:pt x="194237" y="437035"/>
                </a:cubicBezTo>
                <a:cubicBezTo>
                  <a:pt x="194237" y="410216"/>
                  <a:pt x="215978" y="388475"/>
                  <a:pt x="242797" y="388475"/>
                </a:cubicBezTo>
                <a:close/>
                <a:moveTo>
                  <a:pt x="48560" y="388475"/>
                </a:moveTo>
                <a:cubicBezTo>
                  <a:pt x="75379" y="388475"/>
                  <a:pt x="97119" y="410216"/>
                  <a:pt x="97119" y="437035"/>
                </a:cubicBezTo>
                <a:cubicBezTo>
                  <a:pt x="97119" y="463853"/>
                  <a:pt x="75379" y="485594"/>
                  <a:pt x="48560" y="485594"/>
                </a:cubicBezTo>
                <a:cubicBezTo>
                  <a:pt x="21741" y="485594"/>
                  <a:pt x="0" y="463853"/>
                  <a:pt x="0" y="437035"/>
                </a:cubicBezTo>
                <a:cubicBezTo>
                  <a:pt x="0" y="410216"/>
                  <a:pt x="21741" y="388475"/>
                  <a:pt x="48560" y="388475"/>
                </a:cubicBezTo>
                <a:close/>
                <a:moveTo>
                  <a:pt x="1796695" y="194238"/>
                </a:moveTo>
                <a:cubicBezTo>
                  <a:pt x="1823514" y="194238"/>
                  <a:pt x="1845255" y="215978"/>
                  <a:pt x="1845255" y="242797"/>
                </a:cubicBezTo>
                <a:cubicBezTo>
                  <a:pt x="1845255" y="269616"/>
                  <a:pt x="1823514" y="291357"/>
                  <a:pt x="1796695" y="291357"/>
                </a:cubicBezTo>
                <a:cubicBezTo>
                  <a:pt x="1769876" y="291357"/>
                  <a:pt x="1748136" y="269616"/>
                  <a:pt x="1748136" y="242797"/>
                </a:cubicBezTo>
                <a:cubicBezTo>
                  <a:pt x="1748136" y="215978"/>
                  <a:pt x="1769876" y="194238"/>
                  <a:pt x="1796695" y="194238"/>
                </a:cubicBezTo>
                <a:close/>
                <a:moveTo>
                  <a:pt x="1602458" y="194238"/>
                </a:moveTo>
                <a:cubicBezTo>
                  <a:pt x="1629277" y="194238"/>
                  <a:pt x="1651018" y="215978"/>
                  <a:pt x="1651018" y="242797"/>
                </a:cubicBezTo>
                <a:cubicBezTo>
                  <a:pt x="1651018" y="269616"/>
                  <a:pt x="1629277" y="291357"/>
                  <a:pt x="1602458" y="291357"/>
                </a:cubicBezTo>
                <a:cubicBezTo>
                  <a:pt x="1575639" y="291357"/>
                  <a:pt x="1553898" y="269616"/>
                  <a:pt x="1553898" y="242797"/>
                </a:cubicBezTo>
                <a:cubicBezTo>
                  <a:pt x="1553898" y="215978"/>
                  <a:pt x="1575639" y="194238"/>
                  <a:pt x="1602458" y="194238"/>
                </a:cubicBezTo>
                <a:close/>
                <a:moveTo>
                  <a:pt x="1408221" y="194238"/>
                </a:moveTo>
                <a:cubicBezTo>
                  <a:pt x="1435040" y="194238"/>
                  <a:pt x="1456780" y="215978"/>
                  <a:pt x="1456780" y="242797"/>
                </a:cubicBezTo>
                <a:cubicBezTo>
                  <a:pt x="1456780" y="269616"/>
                  <a:pt x="1435040" y="291357"/>
                  <a:pt x="1408221" y="291357"/>
                </a:cubicBezTo>
                <a:cubicBezTo>
                  <a:pt x="1381402" y="291357"/>
                  <a:pt x="1359661" y="269616"/>
                  <a:pt x="1359661" y="242797"/>
                </a:cubicBezTo>
                <a:cubicBezTo>
                  <a:pt x="1359661" y="215978"/>
                  <a:pt x="1381402" y="194238"/>
                  <a:pt x="1408221" y="194238"/>
                </a:cubicBezTo>
                <a:close/>
                <a:moveTo>
                  <a:pt x="1213983" y="194238"/>
                </a:moveTo>
                <a:cubicBezTo>
                  <a:pt x="1240802" y="194238"/>
                  <a:pt x="1262543" y="215978"/>
                  <a:pt x="1262543" y="242797"/>
                </a:cubicBezTo>
                <a:cubicBezTo>
                  <a:pt x="1262543" y="269616"/>
                  <a:pt x="1240802" y="291357"/>
                  <a:pt x="1213983" y="291357"/>
                </a:cubicBezTo>
                <a:cubicBezTo>
                  <a:pt x="1187165" y="291357"/>
                  <a:pt x="1165424" y="269616"/>
                  <a:pt x="1165424" y="242797"/>
                </a:cubicBezTo>
                <a:cubicBezTo>
                  <a:pt x="1165424" y="215978"/>
                  <a:pt x="1187165" y="194238"/>
                  <a:pt x="1213983" y="194238"/>
                </a:cubicBezTo>
                <a:close/>
                <a:moveTo>
                  <a:pt x="1019746" y="194238"/>
                </a:moveTo>
                <a:cubicBezTo>
                  <a:pt x="1046565" y="194238"/>
                  <a:pt x="1068306" y="215978"/>
                  <a:pt x="1068306" y="242797"/>
                </a:cubicBezTo>
                <a:cubicBezTo>
                  <a:pt x="1068306" y="269616"/>
                  <a:pt x="1046565" y="291357"/>
                  <a:pt x="1019746" y="291357"/>
                </a:cubicBezTo>
                <a:cubicBezTo>
                  <a:pt x="992927" y="291357"/>
                  <a:pt x="971186" y="269616"/>
                  <a:pt x="971186" y="242797"/>
                </a:cubicBezTo>
                <a:cubicBezTo>
                  <a:pt x="971186" y="215978"/>
                  <a:pt x="992927" y="194238"/>
                  <a:pt x="1019746" y="194238"/>
                </a:cubicBezTo>
                <a:close/>
                <a:moveTo>
                  <a:pt x="825509" y="194238"/>
                </a:moveTo>
                <a:cubicBezTo>
                  <a:pt x="852328" y="194238"/>
                  <a:pt x="874069" y="215978"/>
                  <a:pt x="874069" y="242797"/>
                </a:cubicBezTo>
                <a:cubicBezTo>
                  <a:pt x="874069" y="269616"/>
                  <a:pt x="852328" y="291357"/>
                  <a:pt x="825509" y="291357"/>
                </a:cubicBezTo>
                <a:cubicBezTo>
                  <a:pt x="798690" y="291357"/>
                  <a:pt x="776949" y="269616"/>
                  <a:pt x="776949" y="242797"/>
                </a:cubicBezTo>
                <a:cubicBezTo>
                  <a:pt x="776949" y="215978"/>
                  <a:pt x="798690" y="194238"/>
                  <a:pt x="825509" y="194238"/>
                </a:cubicBezTo>
                <a:close/>
                <a:moveTo>
                  <a:pt x="631272" y="194238"/>
                </a:moveTo>
                <a:cubicBezTo>
                  <a:pt x="658091" y="194238"/>
                  <a:pt x="679831" y="215978"/>
                  <a:pt x="679831" y="242797"/>
                </a:cubicBezTo>
                <a:cubicBezTo>
                  <a:pt x="679831" y="269616"/>
                  <a:pt x="658091" y="291357"/>
                  <a:pt x="631272" y="291357"/>
                </a:cubicBezTo>
                <a:cubicBezTo>
                  <a:pt x="604453" y="291357"/>
                  <a:pt x="582712" y="269616"/>
                  <a:pt x="582712" y="242797"/>
                </a:cubicBezTo>
                <a:cubicBezTo>
                  <a:pt x="582712" y="215978"/>
                  <a:pt x="604453" y="194238"/>
                  <a:pt x="631272" y="194238"/>
                </a:cubicBezTo>
                <a:close/>
                <a:moveTo>
                  <a:pt x="437034" y="194238"/>
                </a:moveTo>
                <a:cubicBezTo>
                  <a:pt x="463853" y="194238"/>
                  <a:pt x="485594" y="215978"/>
                  <a:pt x="485594" y="242797"/>
                </a:cubicBezTo>
                <a:cubicBezTo>
                  <a:pt x="485594" y="269616"/>
                  <a:pt x="463853" y="291357"/>
                  <a:pt x="437034" y="291357"/>
                </a:cubicBezTo>
                <a:cubicBezTo>
                  <a:pt x="410215" y="291357"/>
                  <a:pt x="388475" y="269616"/>
                  <a:pt x="388475" y="242797"/>
                </a:cubicBezTo>
                <a:cubicBezTo>
                  <a:pt x="388475" y="215978"/>
                  <a:pt x="410215" y="194238"/>
                  <a:pt x="437034" y="194238"/>
                </a:cubicBezTo>
                <a:close/>
                <a:moveTo>
                  <a:pt x="242797" y="194238"/>
                </a:moveTo>
                <a:cubicBezTo>
                  <a:pt x="269616" y="194238"/>
                  <a:pt x="291357" y="215978"/>
                  <a:pt x="291357" y="242797"/>
                </a:cubicBezTo>
                <a:cubicBezTo>
                  <a:pt x="291357" y="269616"/>
                  <a:pt x="269616" y="291357"/>
                  <a:pt x="242797" y="291357"/>
                </a:cubicBezTo>
                <a:cubicBezTo>
                  <a:pt x="215978" y="291357"/>
                  <a:pt x="194237" y="269616"/>
                  <a:pt x="194237" y="242797"/>
                </a:cubicBezTo>
                <a:cubicBezTo>
                  <a:pt x="194237" y="215978"/>
                  <a:pt x="215978" y="194238"/>
                  <a:pt x="242797" y="194238"/>
                </a:cubicBezTo>
                <a:close/>
                <a:moveTo>
                  <a:pt x="48560" y="194238"/>
                </a:moveTo>
                <a:cubicBezTo>
                  <a:pt x="75379" y="194238"/>
                  <a:pt x="97119" y="215978"/>
                  <a:pt x="97119" y="242797"/>
                </a:cubicBezTo>
                <a:cubicBezTo>
                  <a:pt x="97119" y="269616"/>
                  <a:pt x="75379" y="291357"/>
                  <a:pt x="48560" y="291357"/>
                </a:cubicBezTo>
                <a:cubicBezTo>
                  <a:pt x="21741" y="291357"/>
                  <a:pt x="0" y="269616"/>
                  <a:pt x="0" y="242797"/>
                </a:cubicBezTo>
                <a:cubicBezTo>
                  <a:pt x="0" y="215978"/>
                  <a:pt x="21741" y="194238"/>
                  <a:pt x="48560" y="194238"/>
                </a:cubicBezTo>
                <a:close/>
                <a:moveTo>
                  <a:pt x="1796695" y="0"/>
                </a:moveTo>
                <a:cubicBezTo>
                  <a:pt x="1823514" y="0"/>
                  <a:pt x="1845255" y="21741"/>
                  <a:pt x="1845255" y="48560"/>
                </a:cubicBezTo>
                <a:cubicBezTo>
                  <a:pt x="1845255" y="75379"/>
                  <a:pt x="1823514" y="97120"/>
                  <a:pt x="1796695" y="97120"/>
                </a:cubicBezTo>
                <a:cubicBezTo>
                  <a:pt x="1769876" y="97120"/>
                  <a:pt x="1748136" y="75379"/>
                  <a:pt x="1748136" y="48560"/>
                </a:cubicBezTo>
                <a:cubicBezTo>
                  <a:pt x="1748136" y="21741"/>
                  <a:pt x="1769876" y="0"/>
                  <a:pt x="1796695" y="0"/>
                </a:cubicBezTo>
                <a:close/>
                <a:moveTo>
                  <a:pt x="1602458" y="0"/>
                </a:moveTo>
                <a:cubicBezTo>
                  <a:pt x="1629277" y="0"/>
                  <a:pt x="1651018" y="21741"/>
                  <a:pt x="1651018" y="48560"/>
                </a:cubicBezTo>
                <a:cubicBezTo>
                  <a:pt x="1651018" y="75379"/>
                  <a:pt x="1629277" y="97120"/>
                  <a:pt x="1602458" y="97120"/>
                </a:cubicBezTo>
                <a:cubicBezTo>
                  <a:pt x="1575639" y="97120"/>
                  <a:pt x="1553898" y="75379"/>
                  <a:pt x="1553898" y="48560"/>
                </a:cubicBezTo>
                <a:cubicBezTo>
                  <a:pt x="1553898" y="21741"/>
                  <a:pt x="1575639" y="0"/>
                  <a:pt x="1602458" y="0"/>
                </a:cubicBezTo>
                <a:close/>
                <a:moveTo>
                  <a:pt x="1408221" y="0"/>
                </a:moveTo>
                <a:cubicBezTo>
                  <a:pt x="1435040" y="0"/>
                  <a:pt x="1456780" y="21741"/>
                  <a:pt x="1456780" y="48560"/>
                </a:cubicBezTo>
                <a:cubicBezTo>
                  <a:pt x="1456780" y="75379"/>
                  <a:pt x="1435040" y="97120"/>
                  <a:pt x="1408221" y="97120"/>
                </a:cubicBezTo>
                <a:cubicBezTo>
                  <a:pt x="1381402" y="97120"/>
                  <a:pt x="1359661" y="75379"/>
                  <a:pt x="1359661" y="48560"/>
                </a:cubicBezTo>
                <a:cubicBezTo>
                  <a:pt x="1359661" y="21741"/>
                  <a:pt x="1381402" y="0"/>
                  <a:pt x="1408221" y="0"/>
                </a:cubicBezTo>
                <a:close/>
                <a:moveTo>
                  <a:pt x="1213983" y="0"/>
                </a:moveTo>
                <a:cubicBezTo>
                  <a:pt x="1240802" y="0"/>
                  <a:pt x="1262543" y="21741"/>
                  <a:pt x="1262543" y="48560"/>
                </a:cubicBezTo>
                <a:cubicBezTo>
                  <a:pt x="1262543" y="75379"/>
                  <a:pt x="1240802" y="97120"/>
                  <a:pt x="1213983" y="97120"/>
                </a:cubicBezTo>
                <a:cubicBezTo>
                  <a:pt x="1187165" y="97120"/>
                  <a:pt x="1165424" y="75379"/>
                  <a:pt x="1165424" y="48560"/>
                </a:cubicBezTo>
                <a:cubicBezTo>
                  <a:pt x="1165424" y="21741"/>
                  <a:pt x="1187165" y="0"/>
                  <a:pt x="1213983" y="0"/>
                </a:cubicBezTo>
                <a:close/>
                <a:moveTo>
                  <a:pt x="1019746" y="0"/>
                </a:moveTo>
                <a:cubicBezTo>
                  <a:pt x="1046565" y="0"/>
                  <a:pt x="1068306" y="21741"/>
                  <a:pt x="1068306" y="48560"/>
                </a:cubicBezTo>
                <a:cubicBezTo>
                  <a:pt x="1068306" y="75379"/>
                  <a:pt x="1046565" y="97120"/>
                  <a:pt x="1019746" y="97120"/>
                </a:cubicBezTo>
                <a:cubicBezTo>
                  <a:pt x="992927" y="97120"/>
                  <a:pt x="971186" y="75379"/>
                  <a:pt x="971186" y="48560"/>
                </a:cubicBezTo>
                <a:cubicBezTo>
                  <a:pt x="971186" y="21741"/>
                  <a:pt x="992927" y="0"/>
                  <a:pt x="1019746" y="0"/>
                </a:cubicBezTo>
                <a:close/>
                <a:moveTo>
                  <a:pt x="825509" y="0"/>
                </a:moveTo>
                <a:cubicBezTo>
                  <a:pt x="852328" y="0"/>
                  <a:pt x="874069" y="21741"/>
                  <a:pt x="874069" y="48560"/>
                </a:cubicBezTo>
                <a:cubicBezTo>
                  <a:pt x="874069" y="75379"/>
                  <a:pt x="852328" y="97120"/>
                  <a:pt x="825509" y="97120"/>
                </a:cubicBezTo>
                <a:cubicBezTo>
                  <a:pt x="798690" y="97120"/>
                  <a:pt x="776949" y="75379"/>
                  <a:pt x="776949" y="48560"/>
                </a:cubicBezTo>
                <a:cubicBezTo>
                  <a:pt x="776949" y="21741"/>
                  <a:pt x="798690" y="0"/>
                  <a:pt x="825509" y="0"/>
                </a:cubicBezTo>
                <a:close/>
                <a:moveTo>
                  <a:pt x="631272" y="0"/>
                </a:moveTo>
                <a:cubicBezTo>
                  <a:pt x="658091" y="0"/>
                  <a:pt x="679831" y="21741"/>
                  <a:pt x="679831" y="48560"/>
                </a:cubicBezTo>
                <a:cubicBezTo>
                  <a:pt x="679831" y="75379"/>
                  <a:pt x="658091" y="97120"/>
                  <a:pt x="631272" y="97120"/>
                </a:cubicBezTo>
                <a:cubicBezTo>
                  <a:pt x="604453" y="97120"/>
                  <a:pt x="582712" y="75379"/>
                  <a:pt x="582712" y="48560"/>
                </a:cubicBezTo>
                <a:cubicBezTo>
                  <a:pt x="582712" y="21741"/>
                  <a:pt x="604453" y="0"/>
                  <a:pt x="631272" y="0"/>
                </a:cubicBezTo>
                <a:close/>
                <a:moveTo>
                  <a:pt x="437034" y="0"/>
                </a:moveTo>
                <a:cubicBezTo>
                  <a:pt x="463853" y="0"/>
                  <a:pt x="485594" y="21741"/>
                  <a:pt x="485594" y="48560"/>
                </a:cubicBezTo>
                <a:cubicBezTo>
                  <a:pt x="485594" y="75379"/>
                  <a:pt x="463853" y="97120"/>
                  <a:pt x="437034" y="97120"/>
                </a:cubicBezTo>
                <a:cubicBezTo>
                  <a:pt x="410215" y="97120"/>
                  <a:pt x="388475" y="75379"/>
                  <a:pt x="388475" y="48560"/>
                </a:cubicBezTo>
                <a:cubicBezTo>
                  <a:pt x="388475" y="21741"/>
                  <a:pt x="410215" y="0"/>
                  <a:pt x="437034" y="0"/>
                </a:cubicBezTo>
                <a:close/>
                <a:moveTo>
                  <a:pt x="242797" y="0"/>
                </a:moveTo>
                <a:cubicBezTo>
                  <a:pt x="269616" y="0"/>
                  <a:pt x="291357" y="21741"/>
                  <a:pt x="291357" y="48560"/>
                </a:cubicBezTo>
                <a:cubicBezTo>
                  <a:pt x="291357" y="75379"/>
                  <a:pt x="269616" y="97120"/>
                  <a:pt x="242797" y="97120"/>
                </a:cubicBezTo>
                <a:cubicBezTo>
                  <a:pt x="215978" y="97120"/>
                  <a:pt x="194237" y="75379"/>
                  <a:pt x="194237" y="48560"/>
                </a:cubicBezTo>
                <a:cubicBezTo>
                  <a:pt x="194237" y="21741"/>
                  <a:pt x="215978" y="0"/>
                  <a:pt x="242797" y="0"/>
                </a:cubicBezTo>
                <a:close/>
                <a:moveTo>
                  <a:pt x="48560" y="0"/>
                </a:moveTo>
                <a:cubicBezTo>
                  <a:pt x="75379" y="0"/>
                  <a:pt x="97119" y="21741"/>
                  <a:pt x="97119" y="48560"/>
                </a:cubicBezTo>
                <a:cubicBezTo>
                  <a:pt x="97119" y="75379"/>
                  <a:pt x="75379" y="97120"/>
                  <a:pt x="48560" y="97120"/>
                </a:cubicBezTo>
                <a:cubicBezTo>
                  <a:pt x="21741" y="97120"/>
                  <a:pt x="0" y="75379"/>
                  <a:pt x="0" y="48560"/>
                </a:cubicBezTo>
                <a:cubicBezTo>
                  <a:pt x="0" y="21741"/>
                  <a:pt x="21741" y="0"/>
                  <a:pt x="48560" y="0"/>
                </a:cubicBezTo>
                <a:close/>
              </a:path>
            </a:pathLst>
          </a:custGeom>
          <a:gradFill flip="none" rotWithShape="1">
            <a:gsLst>
              <a:gs pos="100000">
                <a:schemeClr val="accent1">
                  <a:alpha val="0"/>
                </a:schemeClr>
              </a:gs>
              <a:gs pos="0">
                <a:schemeClr val="accent1">
                  <a:alpha val="1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28" name="文本框 27"/>
          <p:cNvSpPr txBox="1"/>
          <p:nvPr/>
        </p:nvSpPr>
        <p:spPr>
          <a:xfrm>
            <a:off x="9253407" y="2812373"/>
            <a:ext cx="1776506" cy="997196"/>
          </a:xfrm>
          <a:prstGeom prst="rect">
            <a:avLst/>
          </a:prstGeom>
        </p:spPr>
        <p:txBody>
          <a:bodyPr wrap="square" lIns="0" tIns="0" rIns="0" bIns="0" anchor="ctr">
            <a:spAutoFit/>
          </a:bodyPr>
          <a:lstStyle>
            <a:defPPr>
              <a:defRPr lang="zh-CN"/>
            </a:defPPr>
            <a:lvl1pPr>
              <a:lnSpc>
                <a:spcPct val="90000"/>
              </a:lnSpc>
              <a:spcBef>
                <a:spcPct val="0"/>
              </a:spcBef>
              <a:buNone/>
              <a:defRPr sz="7200">
                <a:solidFill>
                  <a:schemeClr val="accent1">
                    <a:alpha val="20000"/>
                  </a:schemeClr>
                </a:solidFill>
                <a:latin typeface="+mn-ea"/>
                <a:cs typeface="+mj-cs"/>
              </a:defRPr>
            </a:lvl1pPr>
          </a:lstStyle>
          <a:p>
            <a:pPr marL="0" marR="0" lvl="0" indent="0" algn="r" defTabSz="914400" rtl="0" eaLnBrk="1" fontAlgn="auto" latinLnBrk="0" hangingPunct="1">
              <a:lnSpc>
                <a:spcPct val="90000"/>
              </a:lnSpc>
              <a:spcBef>
                <a:spcPct val="0"/>
              </a:spcBef>
              <a:spcAft>
                <a:spcPts val="0"/>
              </a:spcAft>
              <a:buClrTx/>
              <a:buSzTx/>
              <a:buFontTx/>
              <a:buNone/>
              <a:tabLst/>
              <a:defRPr/>
            </a:pPr>
            <a:r>
              <a:rPr kumimoji="0" lang="en-US" altLang="zh-CN" sz="7200" b="0" i="0" u="none" strike="noStrike" kern="1200" cap="none" spc="0" normalizeH="0" baseline="0" noProof="0" dirty="0">
                <a:ln>
                  <a:noFill/>
                </a:ln>
                <a:solidFill>
                  <a:srgbClr val="20466F">
                    <a:alpha val="20000"/>
                  </a:srgbClr>
                </a:solidFill>
                <a:effectLst/>
                <a:uLnTx/>
                <a:uFillTx/>
                <a:latin typeface="Arial" panose="020B0604020202020204" pitchFamily="34" charset="0"/>
                <a:ea typeface="黑体" panose="02010609060101010101" pitchFamily="49" charset="-122"/>
                <a:cs typeface="Arial" panose="020B0604020202020204" pitchFamily="34" charset="0"/>
              </a:rPr>
              <a:t>04</a:t>
            </a:r>
            <a:endParaRPr kumimoji="0" lang="zh-CN" altLang="en-US" sz="7200" b="0" i="0" u="none" strike="noStrike" kern="1200" cap="none" spc="0" normalizeH="0" baseline="0" noProof="0" dirty="0">
              <a:ln>
                <a:noFill/>
              </a:ln>
              <a:solidFill>
                <a:srgbClr val="20466F">
                  <a:alpha val="20000"/>
                </a:srgbClr>
              </a:solidFill>
              <a:effectLst/>
              <a:uLnTx/>
              <a:uFillTx/>
              <a:latin typeface="Arial" panose="020B0604020202020204" pitchFamily="34" charset="0"/>
              <a:ea typeface="黑体" panose="02010609060101010101" pitchFamily="49" charset="-122"/>
              <a:cs typeface="Arial" panose="020B0604020202020204" pitchFamily="34" charset="0"/>
            </a:endParaRPr>
          </a:p>
        </p:txBody>
      </p:sp>
    </p:spTree>
    <p:extLst>
      <p:ext uri="{BB962C8B-B14F-4D97-AF65-F5344CB8AC3E}">
        <p14:creationId xmlns:p14="http://schemas.microsoft.com/office/powerpoint/2010/main" val="881369795"/>
      </p:ext>
    </p:extLst>
  </p:cSld>
  <p:clrMapOvr>
    <a:masterClrMapping/>
  </p:clrMapOvr>
  <mc:AlternateContent xmlns:mc="http://schemas.openxmlformats.org/markup-compatibility/2006" xmlns:p14="http://schemas.microsoft.com/office/powerpoint/2010/main">
    <mc:Choice Requires="p14">
      <p:transition p14:dur="250" advClick="0">
        <p:fade/>
      </p:transition>
    </mc:Choice>
    <mc:Fallback xmlns="">
      <p:transition advClick="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p:cNvSpPr txBox="1"/>
          <p:nvPr/>
        </p:nvSpPr>
        <p:spPr>
          <a:xfrm>
            <a:off x="6534113" y="4772711"/>
            <a:ext cx="4495800" cy="386715"/>
          </a:xfrm>
          <a:prstGeom prst="rect">
            <a:avLst/>
          </a:prstGeom>
        </p:spPr>
        <p:txBody>
          <a:bodyPr wrap="square" lIns="0" tIns="0" rIns="0" bIns="0" anchor="ctr">
            <a:spAutoFit/>
          </a:bodyPr>
          <a:lstStyle>
            <a:defPPr>
              <a:defRPr lang="zh-CN"/>
            </a:defPPr>
            <a:lvl1pPr>
              <a:lnSpc>
                <a:spcPct val="90000"/>
              </a:lnSpc>
              <a:spcBef>
                <a:spcPct val="0"/>
              </a:spcBef>
              <a:buNone/>
              <a:defRPr sz="2800">
                <a:gradFill>
                  <a:gsLst>
                    <a:gs pos="0">
                      <a:srgbClr val="E6E6E6"/>
                    </a:gs>
                    <a:gs pos="50000">
                      <a:schemeClr val="bg1"/>
                    </a:gs>
                    <a:gs pos="100000">
                      <a:srgbClr val="899097"/>
                    </a:gs>
                  </a:gsLst>
                  <a:lin ang="5400000" scaled="0"/>
                </a:gradFill>
                <a:latin typeface="+mn-ea"/>
                <a:cs typeface="+mj-cs"/>
              </a:defRPr>
            </a:lvl1pPr>
          </a:lstStyle>
          <a:p>
            <a:pPr marL="0" marR="0" lvl="0" indent="0" algn="r" defTabSz="914400" rtl="0" eaLnBrk="1" fontAlgn="auto" latinLnBrk="0" hangingPunct="1">
              <a:lnSpc>
                <a:spcPct val="90000"/>
              </a:lnSpc>
              <a:spcBef>
                <a:spcPct val="0"/>
              </a:spcBef>
              <a:spcAft>
                <a:spcPts val="0"/>
              </a:spcAft>
              <a:buClrTx/>
              <a:buSzTx/>
              <a:buFontTx/>
              <a:buNone/>
              <a:tabLst/>
              <a:defRPr/>
            </a:pPr>
            <a:r>
              <a:rPr kumimoji="0" lang="zh-CN" altLang="en-US" sz="28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聚焦</a:t>
            </a:r>
            <a:r>
              <a:rPr kumimoji="0" lang="en-US" altLang="zh-CN" sz="28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AI </a:t>
            </a:r>
            <a:r>
              <a:rPr kumimoji="0" lang="zh-CN" altLang="en-US" sz="28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、引领科技</a:t>
            </a:r>
          </a:p>
        </p:txBody>
      </p:sp>
      <p:sp>
        <p:nvSpPr>
          <p:cNvPr id="5" name="文本框 4"/>
          <p:cNvSpPr txBox="1"/>
          <p:nvPr/>
        </p:nvSpPr>
        <p:spPr>
          <a:xfrm>
            <a:off x="7680251" y="4031946"/>
            <a:ext cx="3349662" cy="664797"/>
          </a:xfrm>
          <a:prstGeom prst="rect">
            <a:avLst/>
          </a:prstGeom>
        </p:spPr>
        <p:txBody>
          <a:bodyPr wrap="square" lIns="0" tIns="0" rIns="0" bIns="0" anchor="ctr">
            <a:spAutoFit/>
          </a:bodyPr>
          <a:lstStyle>
            <a:defPPr>
              <a:defRPr lang="zh-CN"/>
            </a:defPPr>
            <a:lvl1pPr>
              <a:lnSpc>
                <a:spcPct val="90000"/>
              </a:lnSpc>
              <a:spcBef>
                <a:spcPct val="0"/>
              </a:spcBef>
              <a:buNone/>
              <a:defRPr sz="2800">
                <a:gradFill>
                  <a:gsLst>
                    <a:gs pos="0">
                      <a:srgbClr val="E6E6E6"/>
                    </a:gs>
                    <a:gs pos="50000">
                      <a:schemeClr val="bg1"/>
                    </a:gs>
                    <a:gs pos="100000">
                      <a:srgbClr val="899097"/>
                    </a:gs>
                  </a:gsLst>
                  <a:lin ang="5400000" scaled="0"/>
                </a:gradFill>
                <a:latin typeface="+mn-ea"/>
                <a:cs typeface="+mj-cs"/>
              </a:defRPr>
            </a:lvl1pPr>
          </a:lstStyle>
          <a:p>
            <a:pPr marL="0" marR="0" lvl="0" indent="0" algn="r" defTabSz="914400" rtl="0" eaLnBrk="1" fontAlgn="auto" latinLnBrk="0" hangingPunct="1">
              <a:lnSpc>
                <a:spcPct val="90000"/>
              </a:lnSpc>
              <a:spcBef>
                <a:spcPct val="0"/>
              </a:spcBef>
              <a:spcAft>
                <a:spcPts val="0"/>
              </a:spcAft>
              <a:buClrTx/>
              <a:buSzTx/>
              <a:buFontTx/>
              <a:buNone/>
              <a:tabLst/>
              <a:defRPr/>
            </a:pPr>
            <a:r>
              <a:rPr kumimoji="0" lang="zh-CN" altLang="en-US" sz="4800" b="0" i="0" u="none" strike="noStrike" kern="1200" cap="none" spc="0" normalizeH="0" baseline="0" noProof="0" dirty="0">
                <a:ln>
                  <a:noFill/>
                </a:ln>
                <a:solidFill>
                  <a:srgbClr val="20466F"/>
                </a:solidFill>
                <a:effectLst/>
                <a:uLnTx/>
                <a:uFillTx/>
                <a:latin typeface="Arial" panose="020B0604020202020204" pitchFamily="34" charset="0"/>
                <a:ea typeface="黑体" panose="02010609060101010101" pitchFamily="49" charset="-122"/>
                <a:cs typeface="Arial" panose="020B0604020202020204" pitchFamily="34" charset="0"/>
              </a:rPr>
              <a:t>关于思谋</a:t>
            </a:r>
          </a:p>
        </p:txBody>
      </p:sp>
      <p:sp>
        <p:nvSpPr>
          <p:cNvPr id="21" name="任意多边形: 形状 20"/>
          <p:cNvSpPr/>
          <p:nvPr/>
        </p:nvSpPr>
        <p:spPr>
          <a:xfrm>
            <a:off x="7851887" y="3736387"/>
            <a:ext cx="1193688" cy="691083"/>
          </a:xfrm>
          <a:custGeom>
            <a:avLst/>
            <a:gdLst>
              <a:gd name="connsiteX0" fmla="*/ 1796695 w 1845255"/>
              <a:gd name="connsiteY0" fmla="*/ 971187 h 1068306"/>
              <a:gd name="connsiteX1" fmla="*/ 1845255 w 1845255"/>
              <a:gd name="connsiteY1" fmla="*/ 1019746 h 1068306"/>
              <a:gd name="connsiteX2" fmla="*/ 1796695 w 1845255"/>
              <a:gd name="connsiteY2" fmla="*/ 1068306 h 1068306"/>
              <a:gd name="connsiteX3" fmla="*/ 1748136 w 1845255"/>
              <a:gd name="connsiteY3" fmla="*/ 1019746 h 1068306"/>
              <a:gd name="connsiteX4" fmla="*/ 1796695 w 1845255"/>
              <a:gd name="connsiteY4" fmla="*/ 971187 h 1068306"/>
              <a:gd name="connsiteX5" fmla="*/ 1602458 w 1845255"/>
              <a:gd name="connsiteY5" fmla="*/ 971187 h 1068306"/>
              <a:gd name="connsiteX6" fmla="*/ 1651018 w 1845255"/>
              <a:gd name="connsiteY6" fmla="*/ 1019746 h 1068306"/>
              <a:gd name="connsiteX7" fmla="*/ 1602458 w 1845255"/>
              <a:gd name="connsiteY7" fmla="*/ 1068306 h 1068306"/>
              <a:gd name="connsiteX8" fmla="*/ 1553898 w 1845255"/>
              <a:gd name="connsiteY8" fmla="*/ 1019746 h 1068306"/>
              <a:gd name="connsiteX9" fmla="*/ 1602458 w 1845255"/>
              <a:gd name="connsiteY9" fmla="*/ 971187 h 1068306"/>
              <a:gd name="connsiteX10" fmla="*/ 1408221 w 1845255"/>
              <a:gd name="connsiteY10" fmla="*/ 971187 h 1068306"/>
              <a:gd name="connsiteX11" fmla="*/ 1456780 w 1845255"/>
              <a:gd name="connsiteY11" fmla="*/ 1019746 h 1068306"/>
              <a:gd name="connsiteX12" fmla="*/ 1408221 w 1845255"/>
              <a:gd name="connsiteY12" fmla="*/ 1068306 h 1068306"/>
              <a:gd name="connsiteX13" fmla="*/ 1359661 w 1845255"/>
              <a:gd name="connsiteY13" fmla="*/ 1019746 h 1068306"/>
              <a:gd name="connsiteX14" fmla="*/ 1408221 w 1845255"/>
              <a:gd name="connsiteY14" fmla="*/ 971187 h 1068306"/>
              <a:gd name="connsiteX15" fmla="*/ 1213983 w 1845255"/>
              <a:gd name="connsiteY15" fmla="*/ 971187 h 1068306"/>
              <a:gd name="connsiteX16" fmla="*/ 1262543 w 1845255"/>
              <a:gd name="connsiteY16" fmla="*/ 1019746 h 1068306"/>
              <a:gd name="connsiteX17" fmla="*/ 1213983 w 1845255"/>
              <a:gd name="connsiteY17" fmla="*/ 1068306 h 1068306"/>
              <a:gd name="connsiteX18" fmla="*/ 1165424 w 1845255"/>
              <a:gd name="connsiteY18" fmla="*/ 1019746 h 1068306"/>
              <a:gd name="connsiteX19" fmla="*/ 1213983 w 1845255"/>
              <a:gd name="connsiteY19" fmla="*/ 971187 h 1068306"/>
              <a:gd name="connsiteX20" fmla="*/ 1019746 w 1845255"/>
              <a:gd name="connsiteY20" fmla="*/ 971187 h 1068306"/>
              <a:gd name="connsiteX21" fmla="*/ 1068306 w 1845255"/>
              <a:gd name="connsiteY21" fmla="*/ 1019746 h 1068306"/>
              <a:gd name="connsiteX22" fmla="*/ 1019746 w 1845255"/>
              <a:gd name="connsiteY22" fmla="*/ 1068306 h 1068306"/>
              <a:gd name="connsiteX23" fmla="*/ 971186 w 1845255"/>
              <a:gd name="connsiteY23" fmla="*/ 1019746 h 1068306"/>
              <a:gd name="connsiteX24" fmla="*/ 1019746 w 1845255"/>
              <a:gd name="connsiteY24" fmla="*/ 971187 h 1068306"/>
              <a:gd name="connsiteX25" fmla="*/ 825509 w 1845255"/>
              <a:gd name="connsiteY25" fmla="*/ 971187 h 1068306"/>
              <a:gd name="connsiteX26" fmla="*/ 874069 w 1845255"/>
              <a:gd name="connsiteY26" fmla="*/ 1019746 h 1068306"/>
              <a:gd name="connsiteX27" fmla="*/ 825509 w 1845255"/>
              <a:gd name="connsiteY27" fmla="*/ 1068306 h 1068306"/>
              <a:gd name="connsiteX28" fmla="*/ 776949 w 1845255"/>
              <a:gd name="connsiteY28" fmla="*/ 1019746 h 1068306"/>
              <a:gd name="connsiteX29" fmla="*/ 825509 w 1845255"/>
              <a:gd name="connsiteY29" fmla="*/ 971187 h 1068306"/>
              <a:gd name="connsiteX30" fmla="*/ 631272 w 1845255"/>
              <a:gd name="connsiteY30" fmla="*/ 971187 h 1068306"/>
              <a:gd name="connsiteX31" fmla="*/ 679831 w 1845255"/>
              <a:gd name="connsiteY31" fmla="*/ 1019746 h 1068306"/>
              <a:gd name="connsiteX32" fmla="*/ 631272 w 1845255"/>
              <a:gd name="connsiteY32" fmla="*/ 1068306 h 1068306"/>
              <a:gd name="connsiteX33" fmla="*/ 582712 w 1845255"/>
              <a:gd name="connsiteY33" fmla="*/ 1019746 h 1068306"/>
              <a:gd name="connsiteX34" fmla="*/ 631272 w 1845255"/>
              <a:gd name="connsiteY34" fmla="*/ 971187 h 1068306"/>
              <a:gd name="connsiteX35" fmla="*/ 437034 w 1845255"/>
              <a:gd name="connsiteY35" fmla="*/ 971187 h 1068306"/>
              <a:gd name="connsiteX36" fmla="*/ 485594 w 1845255"/>
              <a:gd name="connsiteY36" fmla="*/ 1019746 h 1068306"/>
              <a:gd name="connsiteX37" fmla="*/ 437034 w 1845255"/>
              <a:gd name="connsiteY37" fmla="*/ 1068306 h 1068306"/>
              <a:gd name="connsiteX38" fmla="*/ 388475 w 1845255"/>
              <a:gd name="connsiteY38" fmla="*/ 1019746 h 1068306"/>
              <a:gd name="connsiteX39" fmla="*/ 437034 w 1845255"/>
              <a:gd name="connsiteY39" fmla="*/ 971187 h 1068306"/>
              <a:gd name="connsiteX40" fmla="*/ 242797 w 1845255"/>
              <a:gd name="connsiteY40" fmla="*/ 971187 h 1068306"/>
              <a:gd name="connsiteX41" fmla="*/ 291357 w 1845255"/>
              <a:gd name="connsiteY41" fmla="*/ 1019746 h 1068306"/>
              <a:gd name="connsiteX42" fmla="*/ 242797 w 1845255"/>
              <a:gd name="connsiteY42" fmla="*/ 1068306 h 1068306"/>
              <a:gd name="connsiteX43" fmla="*/ 194237 w 1845255"/>
              <a:gd name="connsiteY43" fmla="*/ 1019746 h 1068306"/>
              <a:gd name="connsiteX44" fmla="*/ 242797 w 1845255"/>
              <a:gd name="connsiteY44" fmla="*/ 971187 h 1068306"/>
              <a:gd name="connsiteX45" fmla="*/ 48560 w 1845255"/>
              <a:gd name="connsiteY45" fmla="*/ 971187 h 1068306"/>
              <a:gd name="connsiteX46" fmla="*/ 97119 w 1845255"/>
              <a:gd name="connsiteY46" fmla="*/ 1019746 h 1068306"/>
              <a:gd name="connsiteX47" fmla="*/ 48560 w 1845255"/>
              <a:gd name="connsiteY47" fmla="*/ 1068306 h 1068306"/>
              <a:gd name="connsiteX48" fmla="*/ 0 w 1845255"/>
              <a:gd name="connsiteY48" fmla="*/ 1019746 h 1068306"/>
              <a:gd name="connsiteX49" fmla="*/ 48560 w 1845255"/>
              <a:gd name="connsiteY49" fmla="*/ 971187 h 1068306"/>
              <a:gd name="connsiteX50" fmla="*/ 1796695 w 1845255"/>
              <a:gd name="connsiteY50" fmla="*/ 776949 h 1068306"/>
              <a:gd name="connsiteX51" fmla="*/ 1845255 w 1845255"/>
              <a:gd name="connsiteY51" fmla="*/ 825509 h 1068306"/>
              <a:gd name="connsiteX52" fmla="*/ 1796695 w 1845255"/>
              <a:gd name="connsiteY52" fmla="*/ 874069 h 1068306"/>
              <a:gd name="connsiteX53" fmla="*/ 1748136 w 1845255"/>
              <a:gd name="connsiteY53" fmla="*/ 825509 h 1068306"/>
              <a:gd name="connsiteX54" fmla="*/ 1796695 w 1845255"/>
              <a:gd name="connsiteY54" fmla="*/ 776949 h 1068306"/>
              <a:gd name="connsiteX55" fmla="*/ 1602458 w 1845255"/>
              <a:gd name="connsiteY55" fmla="*/ 776949 h 1068306"/>
              <a:gd name="connsiteX56" fmla="*/ 1651018 w 1845255"/>
              <a:gd name="connsiteY56" fmla="*/ 825509 h 1068306"/>
              <a:gd name="connsiteX57" fmla="*/ 1602458 w 1845255"/>
              <a:gd name="connsiteY57" fmla="*/ 874069 h 1068306"/>
              <a:gd name="connsiteX58" fmla="*/ 1553898 w 1845255"/>
              <a:gd name="connsiteY58" fmla="*/ 825509 h 1068306"/>
              <a:gd name="connsiteX59" fmla="*/ 1602458 w 1845255"/>
              <a:gd name="connsiteY59" fmla="*/ 776949 h 1068306"/>
              <a:gd name="connsiteX60" fmla="*/ 1408221 w 1845255"/>
              <a:gd name="connsiteY60" fmla="*/ 776949 h 1068306"/>
              <a:gd name="connsiteX61" fmla="*/ 1456780 w 1845255"/>
              <a:gd name="connsiteY61" fmla="*/ 825509 h 1068306"/>
              <a:gd name="connsiteX62" fmla="*/ 1408221 w 1845255"/>
              <a:gd name="connsiteY62" fmla="*/ 874069 h 1068306"/>
              <a:gd name="connsiteX63" fmla="*/ 1359661 w 1845255"/>
              <a:gd name="connsiteY63" fmla="*/ 825509 h 1068306"/>
              <a:gd name="connsiteX64" fmla="*/ 1408221 w 1845255"/>
              <a:gd name="connsiteY64" fmla="*/ 776949 h 1068306"/>
              <a:gd name="connsiteX65" fmla="*/ 1213983 w 1845255"/>
              <a:gd name="connsiteY65" fmla="*/ 776949 h 1068306"/>
              <a:gd name="connsiteX66" fmla="*/ 1262543 w 1845255"/>
              <a:gd name="connsiteY66" fmla="*/ 825509 h 1068306"/>
              <a:gd name="connsiteX67" fmla="*/ 1213983 w 1845255"/>
              <a:gd name="connsiteY67" fmla="*/ 874069 h 1068306"/>
              <a:gd name="connsiteX68" fmla="*/ 1165424 w 1845255"/>
              <a:gd name="connsiteY68" fmla="*/ 825509 h 1068306"/>
              <a:gd name="connsiteX69" fmla="*/ 1213983 w 1845255"/>
              <a:gd name="connsiteY69" fmla="*/ 776949 h 1068306"/>
              <a:gd name="connsiteX70" fmla="*/ 1019746 w 1845255"/>
              <a:gd name="connsiteY70" fmla="*/ 776949 h 1068306"/>
              <a:gd name="connsiteX71" fmla="*/ 1068306 w 1845255"/>
              <a:gd name="connsiteY71" fmla="*/ 825509 h 1068306"/>
              <a:gd name="connsiteX72" fmla="*/ 1019746 w 1845255"/>
              <a:gd name="connsiteY72" fmla="*/ 874069 h 1068306"/>
              <a:gd name="connsiteX73" fmla="*/ 971186 w 1845255"/>
              <a:gd name="connsiteY73" fmla="*/ 825509 h 1068306"/>
              <a:gd name="connsiteX74" fmla="*/ 1019746 w 1845255"/>
              <a:gd name="connsiteY74" fmla="*/ 776949 h 1068306"/>
              <a:gd name="connsiteX75" fmla="*/ 825509 w 1845255"/>
              <a:gd name="connsiteY75" fmla="*/ 776949 h 1068306"/>
              <a:gd name="connsiteX76" fmla="*/ 874069 w 1845255"/>
              <a:gd name="connsiteY76" fmla="*/ 825509 h 1068306"/>
              <a:gd name="connsiteX77" fmla="*/ 825509 w 1845255"/>
              <a:gd name="connsiteY77" fmla="*/ 874069 h 1068306"/>
              <a:gd name="connsiteX78" fmla="*/ 776949 w 1845255"/>
              <a:gd name="connsiteY78" fmla="*/ 825509 h 1068306"/>
              <a:gd name="connsiteX79" fmla="*/ 825509 w 1845255"/>
              <a:gd name="connsiteY79" fmla="*/ 776949 h 1068306"/>
              <a:gd name="connsiteX80" fmla="*/ 631272 w 1845255"/>
              <a:gd name="connsiteY80" fmla="*/ 776949 h 1068306"/>
              <a:gd name="connsiteX81" fmla="*/ 679831 w 1845255"/>
              <a:gd name="connsiteY81" fmla="*/ 825509 h 1068306"/>
              <a:gd name="connsiteX82" fmla="*/ 631272 w 1845255"/>
              <a:gd name="connsiteY82" fmla="*/ 874069 h 1068306"/>
              <a:gd name="connsiteX83" fmla="*/ 582712 w 1845255"/>
              <a:gd name="connsiteY83" fmla="*/ 825509 h 1068306"/>
              <a:gd name="connsiteX84" fmla="*/ 631272 w 1845255"/>
              <a:gd name="connsiteY84" fmla="*/ 776949 h 1068306"/>
              <a:gd name="connsiteX85" fmla="*/ 437034 w 1845255"/>
              <a:gd name="connsiteY85" fmla="*/ 776949 h 1068306"/>
              <a:gd name="connsiteX86" fmla="*/ 485594 w 1845255"/>
              <a:gd name="connsiteY86" fmla="*/ 825509 h 1068306"/>
              <a:gd name="connsiteX87" fmla="*/ 437034 w 1845255"/>
              <a:gd name="connsiteY87" fmla="*/ 874069 h 1068306"/>
              <a:gd name="connsiteX88" fmla="*/ 388475 w 1845255"/>
              <a:gd name="connsiteY88" fmla="*/ 825509 h 1068306"/>
              <a:gd name="connsiteX89" fmla="*/ 437034 w 1845255"/>
              <a:gd name="connsiteY89" fmla="*/ 776949 h 1068306"/>
              <a:gd name="connsiteX90" fmla="*/ 242797 w 1845255"/>
              <a:gd name="connsiteY90" fmla="*/ 776949 h 1068306"/>
              <a:gd name="connsiteX91" fmla="*/ 291357 w 1845255"/>
              <a:gd name="connsiteY91" fmla="*/ 825509 h 1068306"/>
              <a:gd name="connsiteX92" fmla="*/ 242797 w 1845255"/>
              <a:gd name="connsiteY92" fmla="*/ 874069 h 1068306"/>
              <a:gd name="connsiteX93" fmla="*/ 194237 w 1845255"/>
              <a:gd name="connsiteY93" fmla="*/ 825509 h 1068306"/>
              <a:gd name="connsiteX94" fmla="*/ 242797 w 1845255"/>
              <a:gd name="connsiteY94" fmla="*/ 776949 h 1068306"/>
              <a:gd name="connsiteX95" fmla="*/ 48560 w 1845255"/>
              <a:gd name="connsiteY95" fmla="*/ 776949 h 1068306"/>
              <a:gd name="connsiteX96" fmla="*/ 97119 w 1845255"/>
              <a:gd name="connsiteY96" fmla="*/ 825509 h 1068306"/>
              <a:gd name="connsiteX97" fmla="*/ 48560 w 1845255"/>
              <a:gd name="connsiteY97" fmla="*/ 874069 h 1068306"/>
              <a:gd name="connsiteX98" fmla="*/ 0 w 1845255"/>
              <a:gd name="connsiteY98" fmla="*/ 825509 h 1068306"/>
              <a:gd name="connsiteX99" fmla="*/ 48560 w 1845255"/>
              <a:gd name="connsiteY99" fmla="*/ 776949 h 1068306"/>
              <a:gd name="connsiteX100" fmla="*/ 1796695 w 1845255"/>
              <a:gd name="connsiteY100" fmla="*/ 582712 h 1068306"/>
              <a:gd name="connsiteX101" fmla="*/ 1845255 w 1845255"/>
              <a:gd name="connsiteY101" fmla="*/ 631272 h 1068306"/>
              <a:gd name="connsiteX102" fmla="*/ 1796695 w 1845255"/>
              <a:gd name="connsiteY102" fmla="*/ 679832 h 1068306"/>
              <a:gd name="connsiteX103" fmla="*/ 1748136 w 1845255"/>
              <a:gd name="connsiteY103" fmla="*/ 631272 h 1068306"/>
              <a:gd name="connsiteX104" fmla="*/ 1796695 w 1845255"/>
              <a:gd name="connsiteY104" fmla="*/ 582712 h 1068306"/>
              <a:gd name="connsiteX105" fmla="*/ 1602458 w 1845255"/>
              <a:gd name="connsiteY105" fmla="*/ 582712 h 1068306"/>
              <a:gd name="connsiteX106" fmla="*/ 1651018 w 1845255"/>
              <a:gd name="connsiteY106" fmla="*/ 631272 h 1068306"/>
              <a:gd name="connsiteX107" fmla="*/ 1602458 w 1845255"/>
              <a:gd name="connsiteY107" fmla="*/ 679832 h 1068306"/>
              <a:gd name="connsiteX108" fmla="*/ 1553898 w 1845255"/>
              <a:gd name="connsiteY108" fmla="*/ 631272 h 1068306"/>
              <a:gd name="connsiteX109" fmla="*/ 1602458 w 1845255"/>
              <a:gd name="connsiteY109" fmla="*/ 582712 h 1068306"/>
              <a:gd name="connsiteX110" fmla="*/ 1408221 w 1845255"/>
              <a:gd name="connsiteY110" fmla="*/ 582712 h 1068306"/>
              <a:gd name="connsiteX111" fmla="*/ 1456780 w 1845255"/>
              <a:gd name="connsiteY111" fmla="*/ 631272 h 1068306"/>
              <a:gd name="connsiteX112" fmla="*/ 1408221 w 1845255"/>
              <a:gd name="connsiteY112" fmla="*/ 679832 h 1068306"/>
              <a:gd name="connsiteX113" fmla="*/ 1359661 w 1845255"/>
              <a:gd name="connsiteY113" fmla="*/ 631272 h 1068306"/>
              <a:gd name="connsiteX114" fmla="*/ 1408221 w 1845255"/>
              <a:gd name="connsiteY114" fmla="*/ 582712 h 1068306"/>
              <a:gd name="connsiteX115" fmla="*/ 1213983 w 1845255"/>
              <a:gd name="connsiteY115" fmla="*/ 582712 h 1068306"/>
              <a:gd name="connsiteX116" fmla="*/ 1262543 w 1845255"/>
              <a:gd name="connsiteY116" fmla="*/ 631272 h 1068306"/>
              <a:gd name="connsiteX117" fmla="*/ 1213983 w 1845255"/>
              <a:gd name="connsiteY117" fmla="*/ 679832 h 1068306"/>
              <a:gd name="connsiteX118" fmla="*/ 1165424 w 1845255"/>
              <a:gd name="connsiteY118" fmla="*/ 631272 h 1068306"/>
              <a:gd name="connsiteX119" fmla="*/ 1213983 w 1845255"/>
              <a:gd name="connsiteY119" fmla="*/ 582712 h 1068306"/>
              <a:gd name="connsiteX120" fmla="*/ 1019746 w 1845255"/>
              <a:gd name="connsiteY120" fmla="*/ 582712 h 1068306"/>
              <a:gd name="connsiteX121" fmla="*/ 1068306 w 1845255"/>
              <a:gd name="connsiteY121" fmla="*/ 631272 h 1068306"/>
              <a:gd name="connsiteX122" fmla="*/ 1019746 w 1845255"/>
              <a:gd name="connsiteY122" fmla="*/ 679832 h 1068306"/>
              <a:gd name="connsiteX123" fmla="*/ 971186 w 1845255"/>
              <a:gd name="connsiteY123" fmla="*/ 631272 h 1068306"/>
              <a:gd name="connsiteX124" fmla="*/ 1019746 w 1845255"/>
              <a:gd name="connsiteY124" fmla="*/ 582712 h 1068306"/>
              <a:gd name="connsiteX125" fmla="*/ 825509 w 1845255"/>
              <a:gd name="connsiteY125" fmla="*/ 582712 h 1068306"/>
              <a:gd name="connsiteX126" fmla="*/ 874069 w 1845255"/>
              <a:gd name="connsiteY126" fmla="*/ 631272 h 1068306"/>
              <a:gd name="connsiteX127" fmla="*/ 825509 w 1845255"/>
              <a:gd name="connsiteY127" fmla="*/ 679832 h 1068306"/>
              <a:gd name="connsiteX128" fmla="*/ 776949 w 1845255"/>
              <a:gd name="connsiteY128" fmla="*/ 631272 h 1068306"/>
              <a:gd name="connsiteX129" fmla="*/ 825509 w 1845255"/>
              <a:gd name="connsiteY129" fmla="*/ 582712 h 1068306"/>
              <a:gd name="connsiteX130" fmla="*/ 631272 w 1845255"/>
              <a:gd name="connsiteY130" fmla="*/ 582712 h 1068306"/>
              <a:gd name="connsiteX131" fmla="*/ 679831 w 1845255"/>
              <a:gd name="connsiteY131" fmla="*/ 631272 h 1068306"/>
              <a:gd name="connsiteX132" fmla="*/ 631272 w 1845255"/>
              <a:gd name="connsiteY132" fmla="*/ 679832 h 1068306"/>
              <a:gd name="connsiteX133" fmla="*/ 582712 w 1845255"/>
              <a:gd name="connsiteY133" fmla="*/ 631272 h 1068306"/>
              <a:gd name="connsiteX134" fmla="*/ 631272 w 1845255"/>
              <a:gd name="connsiteY134" fmla="*/ 582712 h 1068306"/>
              <a:gd name="connsiteX135" fmla="*/ 437034 w 1845255"/>
              <a:gd name="connsiteY135" fmla="*/ 582712 h 1068306"/>
              <a:gd name="connsiteX136" fmla="*/ 485594 w 1845255"/>
              <a:gd name="connsiteY136" fmla="*/ 631272 h 1068306"/>
              <a:gd name="connsiteX137" fmla="*/ 437034 w 1845255"/>
              <a:gd name="connsiteY137" fmla="*/ 679832 h 1068306"/>
              <a:gd name="connsiteX138" fmla="*/ 388475 w 1845255"/>
              <a:gd name="connsiteY138" fmla="*/ 631272 h 1068306"/>
              <a:gd name="connsiteX139" fmla="*/ 437034 w 1845255"/>
              <a:gd name="connsiteY139" fmla="*/ 582712 h 1068306"/>
              <a:gd name="connsiteX140" fmla="*/ 242797 w 1845255"/>
              <a:gd name="connsiteY140" fmla="*/ 582712 h 1068306"/>
              <a:gd name="connsiteX141" fmla="*/ 291357 w 1845255"/>
              <a:gd name="connsiteY141" fmla="*/ 631272 h 1068306"/>
              <a:gd name="connsiteX142" fmla="*/ 242797 w 1845255"/>
              <a:gd name="connsiteY142" fmla="*/ 679832 h 1068306"/>
              <a:gd name="connsiteX143" fmla="*/ 194237 w 1845255"/>
              <a:gd name="connsiteY143" fmla="*/ 631272 h 1068306"/>
              <a:gd name="connsiteX144" fmla="*/ 242797 w 1845255"/>
              <a:gd name="connsiteY144" fmla="*/ 582712 h 1068306"/>
              <a:gd name="connsiteX145" fmla="*/ 48560 w 1845255"/>
              <a:gd name="connsiteY145" fmla="*/ 582712 h 1068306"/>
              <a:gd name="connsiteX146" fmla="*/ 97119 w 1845255"/>
              <a:gd name="connsiteY146" fmla="*/ 631272 h 1068306"/>
              <a:gd name="connsiteX147" fmla="*/ 48560 w 1845255"/>
              <a:gd name="connsiteY147" fmla="*/ 679832 h 1068306"/>
              <a:gd name="connsiteX148" fmla="*/ 0 w 1845255"/>
              <a:gd name="connsiteY148" fmla="*/ 631272 h 1068306"/>
              <a:gd name="connsiteX149" fmla="*/ 48560 w 1845255"/>
              <a:gd name="connsiteY149" fmla="*/ 582712 h 1068306"/>
              <a:gd name="connsiteX150" fmla="*/ 1796695 w 1845255"/>
              <a:gd name="connsiteY150" fmla="*/ 388475 h 1068306"/>
              <a:gd name="connsiteX151" fmla="*/ 1845255 w 1845255"/>
              <a:gd name="connsiteY151" fmla="*/ 437035 h 1068306"/>
              <a:gd name="connsiteX152" fmla="*/ 1796695 w 1845255"/>
              <a:gd name="connsiteY152" fmla="*/ 485594 h 1068306"/>
              <a:gd name="connsiteX153" fmla="*/ 1748136 w 1845255"/>
              <a:gd name="connsiteY153" fmla="*/ 437035 h 1068306"/>
              <a:gd name="connsiteX154" fmla="*/ 1796695 w 1845255"/>
              <a:gd name="connsiteY154" fmla="*/ 388475 h 1068306"/>
              <a:gd name="connsiteX155" fmla="*/ 1602458 w 1845255"/>
              <a:gd name="connsiteY155" fmla="*/ 388475 h 1068306"/>
              <a:gd name="connsiteX156" fmla="*/ 1651018 w 1845255"/>
              <a:gd name="connsiteY156" fmla="*/ 437035 h 1068306"/>
              <a:gd name="connsiteX157" fmla="*/ 1602458 w 1845255"/>
              <a:gd name="connsiteY157" fmla="*/ 485594 h 1068306"/>
              <a:gd name="connsiteX158" fmla="*/ 1553898 w 1845255"/>
              <a:gd name="connsiteY158" fmla="*/ 437035 h 1068306"/>
              <a:gd name="connsiteX159" fmla="*/ 1602458 w 1845255"/>
              <a:gd name="connsiteY159" fmla="*/ 388475 h 1068306"/>
              <a:gd name="connsiteX160" fmla="*/ 1408221 w 1845255"/>
              <a:gd name="connsiteY160" fmla="*/ 388475 h 1068306"/>
              <a:gd name="connsiteX161" fmla="*/ 1456780 w 1845255"/>
              <a:gd name="connsiteY161" fmla="*/ 437035 h 1068306"/>
              <a:gd name="connsiteX162" fmla="*/ 1408221 w 1845255"/>
              <a:gd name="connsiteY162" fmla="*/ 485594 h 1068306"/>
              <a:gd name="connsiteX163" fmla="*/ 1359661 w 1845255"/>
              <a:gd name="connsiteY163" fmla="*/ 437035 h 1068306"/>
              <a:gd name="connsiteX164" fmla="*/ 1408221 w 1845255"/>
              <a:gd name="connsiteY164" fmla="*/ 388475 h 1068306"/>
              <a:gd name="connsiteX165" fmla="*/ 1213983 w 1845255"/>
              <a:gd name="connsiteY165" fmla="*/ 388475 h 1068306"/>
              <a:gd name="connsiteX166" fmla="*/ 1262543 w 1845255"/>
              <a:gd name="connsiteY166" fmla="*/ 437035 h 1068306"/>
              <a:gd name="connsiteX167" fmla="*/ 1213983 w 1845255"/>
              <a:gd name="connsiteY167" fmla="*/ 485594 h 1068306"/>
              <a:gd name="connsiteX168" fmla="*/ 1165424 w 1845255"/>
              <a:gd name="connsiteY168" fmla="*/ 437035 h 1068306"/>
              <a:gd name="connsiteX169" fmla="*/ 1213983 w 1845255"/>
              <a:gd name="connsiteY169" fmla="*/ 388475 h 1068306"/>
              <a:gd name="connsiteX170" fmla="*/ 1019746 w 1845255"/>
              <a:gd name="connsiteY170" fmla="*/ 388475 h 1068306"/>
              <a:gd name="connsiteX171" fmla="*/ 1068306 w 1845255"/>
              <a:gd name="connsiteY171" fmla="*/ 437035 h 1068306"/>
              <a:gd name="connsiteX172" fmla="*/ 1019746 w 1845255"/>
              <a:gd name="connsiteY172" fmla="*/ 485594 h 1068306"/>
              <a:gd name="connsiteX173" fmla="*/ 971186 w 1845255"/>
              <a:gd name="connsiteY173" fmla="*/ 437035 h 1068306"/>
              <a:gd name="connsiteX174" fmla="*/ 1019746 w 1845255"/>
              <a:gd name="connsiteY174" fmla="*/ 388475 h 1068306"/>
              <a:gd name="connsiteX175" fmla="*/ 825509 w 1845255"/>
              <a:gd name="connsiteY175" fmla="*/ 388475 h 1068306"/>
              <a:gd name="connsiteX176" fmla="*/ 874069 w 1845255"/>
              <a:gd name="connsiteY176" fmla="*/ 437035 h 1068306"/>
              <a:gd name="connsiteX177" fmla="*/ 825509 w 1845255"/>
              <a:gd name="connsiteY177" fmla="*/ 485594 h 1068306"/>
              <a:gd name="connsiteX178" fmla="*/ 776949 w 1845255"/>
              <a:gd name="connsiteY178" fmla="*/ 437035 h 1068306"/>
              <a:gd name="connsiteX179" fmla="*/ 825509 w 1845255"/>
              <a:gd name="connsiteY179" fmla="*/ 388475 h 1068306"/>
              <a:gd name="connsiteX180" fmla="*/ 631272 w 1845255"/>
              <a:gd name="connsiteY180" fmla="*/ 388475 h 1068306"/>
              <a:gd name="connsiteX181" fmla="*/ 679831 w 1845255"/>
              <a:gd name="connsiteY181" fmla="*/ 437035 h 1068306"/>
              <a:gd name="connsiteX182" fmla="*/ 631272 w 1845255"/>
              <a:gd name="connsiteY182" fmla="*/ 485594 h 1068306"/>
              <a:gd name="connsiteX183" fmla="*/ 582712 w 1845255"/>
              <a:gd name="connsiteY183" fmla="*/ 437035 h 1068306"/>
              <a:gd name="connsiteX184" fmla="*/ 631272 w 1845255"/>
              <a:gd name="connsiteY184" fmla="*/ 388475 h 1068306"/>
              <a:gd name="connsiteX185" fmla="*/ 437034 w 1845255"/>
              <a:gd name="connsiteY185" fmla="*/ 388475 h 1068306"/>
              <a:gd name="connsiteX186" fmla="*/ 485594 w 1845255"/>
              <a:gd name="connsiteY186" fmla="*/ 437035 h 1068306"/>
              <a:gd name="connsiteX187" fmla="*/ 437034 w 1845255"/>
              <a:gd name="connsiteY187" fmla="*/ 485594 h 1068306"/>
              <a:gd name="connsiteX188" fmla="*/ 388475 w 1845255"/>
              <a:gd name="connsiteY188" fmla="*/ 437035 h 1068306"/>
              <a:gd name="connsiteX189" fmla="*/ 437034 w 1845255"/>
              <a:gd name="connsiteY189" fmla="*/ 388475 h 1068306"/>
              <a:gd name="connsiteX190" fmla="*/ 242797 w 1845255"/>
              <a:gd name="connsiteY190" fmla="*/ 388475 h 1068306"/>
              <a:gd name="connsiteX191" fmla="*/ 291357 w 1845255"/>
              <a:gd name="connsiteY191" fmla="*/ 437035 h 1068306"/>
              <a:gd name="connsiteX192" fmla="*/ 242797 w 1845255"/>
              <a:gd name="connsiteY192" fmla="*/ 485594 h 1068306"/>
              <a:gd name="connsiteX193" fmla="*/ 194237 w 1845255"/>
              <a:gd name="connsiteY193" fmla="*/ 437035 h 1068306"/>
              <a:gd name="connsiteX194" fmla="*/ 242797 w 1845255"/>
              <a:gd name="connsiteY194" fmla="*/ 388475 h 1068306"/>
              <a:gd name="connsiteX195" fmla="*/ 48560 w 1845255"/>
              <a:gd name="connsiteY195" fmla="*/ 388475 h 1068306"/>
              <a:gd name="connsiteX196" fmla="*/ 97119 w 1845255"/>
              <a:gd name="connsiteY196" fmla="*/ 437035 h 1068306"/>
              <a:gd name="connsiteX197" fmla="*/ 48560 w 1845255"/>
              <a:gd name="connsiteY197" fmla="*/ 485594 h 1068306"/>
              <a:gd name="connsiteX198" fmla="*/ 0 w 1845255"/>
              <a:gd name="connsiteY198" fmla="*/ 437035 h 1068306"/>
              <a:gd name="connsiteX199" fmla="*/ 48560 w 1845255"/>
              <a:gd name="connsiteY199" fmla="*/ 388475 h 1068306"/>
              <a:gd name="connsiteX200" fmla="*/ 1796695 w 1845255"/>
              <a:gd name="connsiteY200" fmla="*/ 194238 h 1068306"/>
              <a:gd name="connsiteX201" fmla="*/ 1845255 w 1845255"/>
              <a:gd name="connsiteY201" fmla="*/ 242797 h 1068306"/>
              <a:gd name="connsiteX202" fmla="*/ 1796695 w 1845255"/>
              <a:gd name="connsiteY202" fmla="*/ 291357 h 1068306"/>
              <a:gd name="connsiteX203" fmla="*/ 1748136 w 1845255"/>
              <a:gd name="connsiteY203" fmla="*/ 242797 h 1068306"/>
              <a:gd name="connsiteX204" fmla="*/ 1796695 w 1845255"/>
              <a:gd name="connsiteY204" fmla="*/ 194238 h 1068306"/>
              <a:gd name="connsiteX205" fmla="*/ 1602458 w 1845255"/>
              <a:gd name="connsiteY205" fmla="*/ 194238 h 1068306"/>
              <a:gd name="connsiteX206" fmla="*/ 1651018 w 1845255"/>
              <a:gd name="connsiteY206" fmla="*/ 242797 h 1068306"/>
              <a:gd name="connsiteX207" fmla="*/ 1602458 w 1845255"/>
              <a:gd name="connsiteY207" fmla="*/ 291357 h 1068306"/>
              <a:gd name="connsiteX208" fmla="*/ 1553898 w 1845255"/>
              <a:gd name="connsiteY208" fmla="*/ 242797 h 1068306"/>
              <a:gd name="connsiteX209" fmla="*/ 1602458 w 1845255"/>
              <a:gd name="connsiteY209" fmla="*/ 194238 h 1068306"/>
              <a:gd name="connsiteX210" fmla="*/ 1408221 w 1845255"/>
              <a:gd name="connsiteY210" fmla="*/ 194238 h 1068306"/>
              <a:gd name="connsiteX211" fmla="*/ 1456780 w 1845255"/>
              <a:gd name="connsiteY211" fmla="*/ 242797 h 1068306"/>
              <a:gd name="connsiteX212" fmla="*/ 1408221 w 1845255"/>
              <a:gd name="connsiteY212" fmla="*/ 291357 h 1068306"/>
              <a:gd name="connsiteX213" fmla="*/ 1359661 w 1845255"/>
              <a:gd name="connsiteY213" fmla="*/ 242797 h 1068306"/>
              <a:gd name="connsiteX214" fmla="*/ 1408221 w 1845255"/>
              <a:gd name="connsiteY214" fmla="*/ 194238 h 1068306"/>
              <a:gd name="connsiteX215" fmla="*/ 1213983 w 1845255"/>
              <a:gd name="connsiteY215" fmla="*/ 194238 h 1068306"/>
              <a:gd name="connsiteX216" fmla="*/ 1262543 w 1845255"/>
              <a:gd name="connsiteY216" fmla="*/ 242797 h 1068306"/>
              <a:gd name="connsiteX217" fmla="*/ 1213983 w 1845255"/>
              <a:gd name="connsiteY217" fmla="*/ 291357 h 1068306"/>
              <a:gd name="connsiteX218" fmla="*/ 1165424 w 1845255"/>
              <a:gd name="connsiteY218" fmla="*/ 242797 h 1068306"/>
              <a:gd name="connsiteX219" fmla="*/ 1213983 w 1845255"/>
              <a:gd name="connsiteY219" fmla="*/ 194238 h 1068306"/>
              <a:gd name="connsiteX220" fmla="*/ 1019746 w 1845255"/>
              <a:gd name="connsiteY220" fmla="*/ 194238 h 1068306"/>
              <a:gd name="connsiteX221" fmla="*/ 1068306 w 1845255"/>
              <a:gd name="connsiteY221" fmla="*/ 242797 h 1068306"/>
              <a:gd name="connsiteX222" fmla="*/ 1019746 w 1845255"/>
              <a:gd name="connsiteY222" fmla="*/ 291357 h 1068306"/>
              <a:gd name="connsiteX223" fmla="*/ 971186 w 1845255"/>
              <a:gd name="connsiteY223" fmla="*/ 242797 h 1068306"/>
              <a:gd name="connsiteX224" fmla="*/ 1019746 w 1845255"/>
              <a:gd name="connsiteY224" fmla="*/ 194238 h 1068306"/>
              <a:gd name="connsiteX225" fmla="*/ 825509 w 1845255"/>
              <a:gd name="connsiteY225" fmla="*/ 194238 h 1068306"/>
              <a:gd name="connsiteX226" fmla="*/ 874069 w 1845255"/>
              <a:gd name="connsiteY226" fmla="*/ 242797 h 1068306"/>
              <a:gd name="connsiteX227" fmla="*/ 825509 w 1845255"/>
              <a:gd name="connsiteY227" fmla="*/ 291357 h 1068306"/>
              <a:gd name="connsiteX228" fmla="*/ 776949 w 1845255"/>
              <a:gd name="connsiteY228" fmla="*/ 242797 h 1068306"/>
              <a:gd name="connsiteX229" fmla="*/ 825509 w 1845255"/>
              <a:gd name="connsiteY229" fmla="*/ 194238 h 1068306"/>
              <a:gd name="connsiteX230" fmla="*/ 631272 w 1845255"/>
              <a:gd name="connsiteY230" fmla="*/ 194238 h 1068306"/>
              <a:gd name="connsiteX231" fmla="*/ 679831 w 1845255"/>
              <a:gd name="connsiteY231" fmla="*/ 242797 h 1068306"/>
              <a:gd name="connsiteX232" fmla="*/ 631272 w 1845255"/>
              <a:gd name="connsiteY232" fmla="*/ 291357 h 1068306"/>
              <a:gd name="connsiteX233" fmla="*/ 582712 w 1845255"/>
              <a:gd name="connsiteY233" fmla="*/ 242797 h 1068306"/>
              <a:gd name="connsiteX234" fmla="*/ 631272 w 1845255"/>
              <a:gd name="connsiteY234" fmla="*/ 194238 h 1068306"/>
              <a:gd name="connsiteX235" fmla="*/ 437034 w 1845255"/>
              <a:gd name="connsiteY235" fmla="*/ 194238 h 1068306"/>
              <a:gd name="connsiteX236" fmla="*/ 485594 w 1845255"/>
              <a:gd name="connsiteY236" fmla="*/ 242797 h 1068306"/>
              <a:gd name="connsiteX237" fmla="*/ 437034 w 1845255"/>
              <a:gd name="connsiteY237" fmla="*/ 291357 h 1068306"/>
              <a:gd name="connsiteX238" fmla="*/ 388475 w 1845255"/>
              <a:gd name="connsiteY238" fmla="*/ 242797 h 1068306"/>
              <a:gd name="connsiteX239" fmla="*/ 437034 w 1845255"/>
              <a:gd name="connsiteY239" fmla="*/ 194238 h 1068306"/>
              <a:gd name="connsiteX240" fmla="*/ 242797 w 1845255"/>
              <a:gd name="connsiteY240" fmla="*/ 194238 h 1068306"/>
              <a:gd name="connsiteX241" fmla="*/ 291357 w 1845255"/>
              <a:gd name="connsiteY241" fmla="*/ 242797 h 1068306"/>
              <a:gd name="connsiteX242" fmla="*/ 242797 w 1845255"/>
              <a:gd name="connsiteY242" fmla="*/ 291357 h 1068306"/>
              <a:gd name="connsiteX243" fmla="*/ 194237 w 1845255"/>
              <a:gd name="connsiteY243" fmla="*/ 242797 h 1068306"/>
              <a:gd name="connsiteX244" fmla="*/ 242797 w 1845255"/>
              <a:gd name="connsiteY244" fmla="*/ 194238 h 1068306"/>
              <a:gd name="connsiteX245" fmla="*/ 48560 w 1845255"/>
              <a:gd name="connsiteY245" fmla="*/ 194238 h 1068306"/>
              <a:gd name="connsiteX246" fmla="*/ 97119 w 1845255"/>
              <a:gd name="connsiteY246" fmla="*/ 242797 h 1068306"/>
              <a:gd name="connsiteX247" fmla="*/ 48560 w 1845255"/>
              <a:gd name="connsiteY247" fmla="*/ 291357 h 1068306"/>
              <a:gd name="connsiteX248" fmla="*/ 0 w 1845255"/>
              <a:gd name="connsiteY248" fmla="*/ 242797 h 1068306"/>
              <a:gd name="connsiteX249" fmla="*/ 48560 w 1845255"/>
              <a:gd name="connsiteY249" fmla="*/ 194238 h 1068306"/>
              <a:gd name="connsiteX250" fmla="*/ 1796695 w 1845255"/>
              <a:gd name="connsiteY250" fmla="*/ 0 h 1068306"/>
              <a:gd name="connsiteX251" fmla="*/ 1845255 w 1845255"/>
              <a:gd name="connsiteY251" fmla="*/ 48560 h 1068306"/>
              <a:gd name="connsiteX252" fmla="*/ 1796695 w 1845255"/>
              <a:gd name="connsiteY252" fmla="*/ 97120 h 1068306"/>
              <a:gd name="connsiteX253" fmla="*/ 1748136 w 1845255"/>
              <a:gd name="connsiteY253" fmla="*/ 48560 h 1068306"/>
              <a:gd name="connsiteX254" fmla="*/ 1796695 w 1845255"/>
              <a:gd name="connsiteY254" fmla="*/ 0 h 1068306"/>
              <a:gd name="connsiteX255" fmla="*/ 1602458 w 1845255"/>
              <a:gd name="connsiteY255" fmla="*/ 0 h 1068306"/>
              <a:gd name="connsiteX256" fmla="*/ 1651018 w 1845255"/>
              <a:gd name="connsiteY256" fmla="*/ 48560 h 1068306"/>
              <a:gd name="connsiteX257" fmla="*/ 1602458 w 1845255"/>
              <a:gd name="connsiteY257" fmla="*/ 97120 h 1068306"/>
              <a:gd name="connsiteX258" fmla="*/ 1553898 w 1845255"/>
              <a:gd name="connsiteY258" fmla="*/ 48560 h 1068306"/>
              <a:gd name="connsiteX259" fmla="*/ 1602458 w 1845255"/>
              <a:gd name="connsiteY259" fmla="*/ 0 h 1068306"/>
              <a:gd name="connsiteX260" fmla="*/ 1408221 w 1845255"/>
              <a:gd name="connsiteY260" fmla="*/ 0 h 1068306"/>
              <a:gd name="connsiteX261" fmla="*/ 1456780 w 1845255"/>
              <a:gd name="connsiteY261" fmla="*/ 48560 h 1068306"/>
              <a:gd name="connsiteX262" fmla="*/ 1408221 w 1845255"/>
              <a:gd name="connsiteY262" fmla="*/ 97120 h 1068306"/>
              <a:gd name="connsiteX263" fmla="*/ 1359661 w 1845255"/>
              <a:gd name="connsiteY263" fmla="*/ 48560 h 1068306"/>
              <a:gd name="connsiteX264" fmla="*/ 1408221 w 1845255"/>
              <a:gd name="connsiteY264" fmla="*/ 0 h 1068306"/>
              <a:gd name="connsiteX265" fmla="*/ 1213983 w 1845255"/>
              <a:gd name="connsiteY265" fmla="*/ 0 h 1068306"/>
              <a:gd name="connsiteX266" fmla="*/ 1262543 w 1845255"/>
              <a:gd name="connsiteY266" fmla="*/ 48560 h 1068306"/>
              <a:gd name="connsiteX267" fmla="*/ 1213983 w 1845255"/>
              <a:gd name="connsiteY267" fmla="*/ 97120 h 1068306"/>
              <a:gd name="connsiteX268" fmla="*/ 1165424 w 1845255"/>
              <a:gd name="connsiteY268" fmla="*/ 48560 h 1068306"/>
              <a:gd name="connsiteX269" fmla="*/ 1213983 w 1845255"/>
              <a:gd name="connsiteY269" fmla="*/ 0 h 1068306"/>
              <a:gd name="connsiteX270" fmla="*/ 1019746 w 1845255"/>
              <a:gd name="connsiteY270" fmla="*/ 0 h 1068306"/>
              <a:gd name="connsiteX271" fmla="*/ 1068306 w 1845255"/>
              <a:gd name="connsiteY271" fmla="*/ 48560 h 1068306"/>
              <a:gd name="connsiteX272" fmla="*/ 1019746 w 1845255"/>
              <a:gd name="connsiteY272" fmla="*/ 97120 h 1068306"/>
              <a:gd name="connsiteX273" fmla="*/ 971186 w 1845255"/>
              <a:gd name="connsiteY273" fmla="*/ 48560 h 1068306"/>
              <a:gd name="connsiteX274" fmla="*/ 1019746 w 1845255"/>
              <a:gd name="connsiteY274" fmla="*/ 0 h 1068306"/>
              <a:gd name="connsiteX275" fmla="*/ 825509 w 1845255"/>
              <a:gd name="connsiteY275" fmla="*/ 0 h 1068306"/>
              <a:gd name="connsiteX276" fmla="*/ 874069 w 1845255"/>
              <a:gd name="connsiteY276" fmla="*/ 48560 h 1068306"/>
              <a:gd name="connsiteX277" fmla="*/ 825509 w 1845255"/>
              <a:gd name="connsiteY277" fmla="*/ 97120 h 1068306"/>
              <a:gd name="connsiteX278" fmla="*/ 776949 w 1845255"/>
              <a:gd name="connsiteY278" fmla="*/ 48560 h 1068306"/>
              <a:gd name="connsiteX279" fmla="*/ 825509 w 1845255"/>
              <a:gd name="connsiteY279" fmla="*/ 0 h 1068306"/>
              <a:gd name="connsiteX280" fmla="*/ 631272 w 1845255"/>
              <a:gd name="connsiteY280" fmla="*/ 0 h 1068306"/>
              <a:gd name="connsiteX281" fmla="*/ 679831 w 1845255"/>
              <a:gd name="connsiteY281" fmla="*/ 48560 h 1068306"/>
              <a:gd name="connsiteX282" fmla="*/ 631272 w 1845255"/>
              <a:gd name="connsiteY282" fmla="*/ 97120 h 1068306"/>
              <a:gd name="connsiteX283" fmla="*/ 582712 w 1845255"/>
              <a:gd name="connsiteY283" fmla="*/ 48560 h 1068306"/>
              <a:gd name="connsiteX284" fmla="*/ 631272 w 1845255"/>
              <a:gd name="connsiteY284" fmla="*/ 0 h 1068306"/>
              <a:gd name="connsiteX285" fmla="*/ 437034 w 1845255"/>
              <a:gd name="connsiteY285" fmla="*/ 0 h 1068306"/>
              <a:gd name="connsiteX286" fmla="*/ 485594 w 1845255"/>
              <a:gd name="connsiteY286" fmla="*/ 48560 h 1068306"/>
              <a:gd name="connsiteX287" fmla="*/ 437034 w 1845255"/>
              <a:gd name="connsiteY287" fmla="*/ 97120 h 1068306"/>
              <a:gd name="connsiteX288" fmla="*/ 388475 w 1845255"/>
              <a:gd name="connsiteY288" fmla="*/ 48560 h 1068306"/>
              <a:gd name="connsiteX289" fmla="*/ 437034 w 1845255"/>
              <a:gd name="connsiteY289" fmla="*/ 0 h 1068306"/>
              <a:gd name="connsiteX290" fmla="*/ 242797 w 1845255"/>
              <a:gd name="connsiteY290" fmla="*/ 0 h 1068306"/>
              <a:gd name="connsiteX291" fmla="*/ 291357 w 1845255"/>
              <a:gd name="connsiteY291" fmla="*/ 48560 h 1068306"/>
              <a:gd name="connsiteX292" fmla="*/ 242797 w 1845255"/>
              <a:gd name="connsiteY292" fmla="*/ 97120 h 1068306"/>
              <a:gd name="connsiteX293" fmla="*/ 194237 w 1845255"/>
              <a:gd name="connsiteY293" fmla="*/ 48560 h 1068306"/>
              <a:gd name="connsiteX294" fmla="*/ 242797 w 1845255"/>
              <a:gd name="connsiteY294" fmla="*/ 0 h 1068306"/>
              <a:gd name="connsiteX295" fmla="*/ 48560 w 1845255"/>
              <a:gd name="connsiteY295" fmla="*/ 0 h 1068306"/>
              <a:gd name="connsiteX296" fmla="*/ 97119 w 1845255"/>
              <a:gd name="connsiteY296" fmla="*/ 48560 h 1068306"/>
              <a:gd name="connsiteX297" fmla="*/ 48560 w 1845255"/>
              <a:gd name="connsiteY297" fmla="*/ 97120 h 1068306"/>
              <a:gd name="connsiteX298" fmla="*/ 0 w 1845255"/>
              <a:gd name="connsiteY298" fmla="*/ 48560 h 1068306"/>
              <a:gd name="connsiteX299" fmla="*/ 48560 w 1845255"/>
              <a:gd name="connsiteY299" fmla="*/ 0 h 1068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Lst>
            <a:rect l="l" t="t" r="r" b="b"/>
            <a:pathLst>
              <a:path w="1845255" h="1068306">
                <a:moveTo>
                  <a:pt x="1796695" y="971187"/>
                </a:moveTo>
                <a:cubicBezTo>
                  <a:pt x="1823514" y="971187"/>
                  <a:pt x="1845255" y="992927"/>
                  <a:pt x="1845255" y="1019746"/>
                </a:cubicBezTo>
                <a:cubicBezTo>
                  <a:pt x="1845255" y="1046565"/>
                  <a:pt x="1823514" y="1068306"/>
                  <a:pt x="1796695" y="1068306"/>
                </a:cubicBezTo>
                <a:cubicBezTo>
                  <a:pt x="1769876" y="1068306"/>
                  <a:pt x="1748136" y="1046565"/>
                  <a:pt x="1748136" y="1019746"/>
                </a:cubicBezTo>
                <a:cubicBezTo>
                  <a:pt x="1748136" y="992927"/>
                  <a:pt x="1769876" y="971187"/>
                  <a:pt x="1796695" y="971187"/>
                </a:cubicBezTo>
                <a:close/>
                <a:moveTo>
                  <a:pt x="1602458" y="971187"/>
                </a:moveTo>
                <a:cubicBezTo>
                  <a:pt x="1629277" y="971187"/>
                  <a:pt x="1651018" y="992927"/>
                  <a:pt x="1651018" y="1019746"/>
                </a:cubicBezTo>
                <a:cubicBezTo>
                  <a:pt x="1651018" y="1046565"/>
                  <a:pt x="1629277" y="1068306"/>
                  <a:pt x="1602458" y="1068306"/>
                </a:cubicBezTo>
                <a:cubicBezTo>
                  <a:pt x="1575639" y="1068306"/>
                  <a:pt x="1553898" y="1046565"/>
                  <a:pt x="1553898" y="1019746"/>
                </a:cubicBezTo>
                <a:cubicBezTo>
                  <a:pt x="1553898" y="992927"/>
                  <a:pt x="1575639" y="971187"/>
                  <a:pt x="1602458" y="971187"/>
                </a:cubicBezTo>
                <a:close/>
                <a:moveTo>
                  <a:pt x="1408221" y="971187"/>
                </a:moveTo>
                <a:cubicBezTo>
                  <a:pt x="1435040" y="971187"/>
                  <a:pt x="1456780" y="992927"/>
                  <a:pt x="1456780" y="1019746"/>
                </a:cubicBezTo>
                <a:cubicBezTo>
                  <a:pt x="1456780" y="1046565"/>
                  <a:pt x="1435040" y="1068306"/>
                  <a:pt x="1408221" y="1068306"/>
                </a:cubicBezTo>
                <a:cubicBezTo>
                  <a:pt x="1381402" y="1068306"/>
                  <a:pt x="1359661" y="1046565"/>
                  <a:pt x="1359661" y="1019746"/>
                </a:cubicBezTo>
                <a:cubicBezTo>
                  <a:pt x="1359661" y="992927"/>
                  <a:pt x="1381402" y="971187"/>
                  <a:pt x="1408221" y="971187"/>
                </a:cubicBezTo>
                <a:close/>
                <a:moveTo>
                  <a:pt x="1213983" y="971187"/>
                </a:moveTo>
                <a:cubicBezTo>
                  <a:pt x="1240802" y="971187"/>
                  <a:pt x="1262543" y="992927"/>
                  <a:pt x="1262543" y="1019746"/>
                </a:cubicBezTo>
                <a:cubicBezTo>
                  <a:pt x="1262543" y="1046565"/>
                  <a:pt x="1240802" y="1068306"/>
                  <a:pt x="1213983" y="1068306"/>
                </a:cubicBezTo>
                <a:cubicBezTo>
                  <a:pt x="1187165" y="1068306"/>
                  <a:pt x="1165424" y="1046565"/>
                  <a:pt x="1165424" y="1019746"/>
                </a:cubicBezTo>
                <a:cubicBezTo>
                  <a:pt x="1165424" y="992927"/>
                  <a:pt x="1187165" y="971187"/>
                  <a:pt x="1213983" y="971187"/>
                </a:cubicBezTo>
                <a:close/>
                <a:moveTo>
                  <a:pt x="1019746" y="971187"/>
                </a:moveTo>
                <a:cubicBezTo>
                  <a:pt x="1046565" y="971187"/>
                  <a:pt x="1068306" y="992927"/>
                  <a:pt x="1068306" y="1019746"/>
                </a:cubicBezTo>
                <a:cubicBezTo>
                  <a:pt x="1068306" y="1046565"/>
                  <a:pt x="1046565" y="1068306"/>
                  <a:pt x="1019746" y="1068306"/>
                </a:cubicBezTo>
                <a:cubicBezTo>
                  <a:pt x="992927" y="1068306"/>
                  <a:pt x="971186" y="1046565"/>
                  <a:pt x="971186" y="1019746"/>
                </a:cubicBezTo>
                <a:cubicBezTo>
                  <a:pt x="971186" y="992927"/>
                  <a:pt x="992927" y="971187"/>
                  <a:pt x="1019746" y="971187"/>
                </a:cubicBezTo>
                <a:close/>
                <a:moveTo>
                  <a:pt x="825509" y="971187"/>
                </a:moveTo>
                <a:cubicBezTo>
                  <a:pt x="852328" y="971187"/>
                  <a:pt x="874069" y="992927"/>
                  <a:pt x="874069" y="1019746"/>
                </a:cubicBezTo>
                <a:cubicBezTo>
                  <a:pt x="874069" y="1046565"/>
                  <a:pt x="852328" y="1068306"/>
                  <a:pt x="825509" y="1068306"/>
                </a:cubicBezTo>
                <a:cubicBezTo>
                  <a:pt x="798690" y="1068306"/>
                  <a:pt x="776949" y="1046565"/>
                  <a:pt x="776949" y="1019746"/>
                </a:cubicBezTo>
                <a:cubicBezTo>
                  <a:pt x="776949" y="992927"/>
                  <a:pt x="798690" y="971187"/>
                  <a:pt x="825509" y="971187"/>
                </a:cubicBezTo>
                <a:close/>
                <a:moveTo>
                  <a:pt x="631272" y="971187"/>
                </a:moveTo>
                <a:cubicBezTo>
                  <a:pt x="658091" y="971187"/>
                  <a:pt x="679831" y="992927"/>
                  <a:pt x="679831" y="1019746"/>
                </a:cubicBezTo>
                <a:cubicBezTo>
                  <a:pt x="679831" y="1046565"/>
                  <a:pt x="658091" y="1068306"/>
                  <a:pt x="631272" y="1068306"/>
                </a:cubicBezTo>
                <a:cubicBezTo>
                  <a:pt x="604453" y="1068306"/>
                  <a:pt x="582712" y="1046565"/>
                  <a:pt x="582712" y="1019746"/>
                </a:cubicBezTo>
                <a:cubicBezTo>
                  <a:pt x="582712" y="992927"/>
                  <a:pt x="604453" y="971187"/>
                  <a:pt x="631272" y="971187"/>
                </a:cubicBezTo>
                <a:close/>
                <a:moveTo>
                  <a:pt x="437034" y="971187"/>
                </a:moveTo>
                <a:cubicBezTo>
                  <a:pt x="463853" y="971187"/>
                  <a:pt x="485594" y="992927"/>
                  <a:pt x="485594" y="1019746"/>
                </a:cubicBezTo>
                <a:cubicBezTo>
                  <a:pt x="485594" y="1046565"/>
                  <a:pt x="463853" y="1068306"/>
                  <a:pt x="437034" y="1068306"/>
                </a:cubicBezTo>
                <a:cubicBezTo>
                  <a:pt x="410215" y="1068306"/>
                  <a:pt x="388475" y="1046565"/>
                  <a:pt x="388475" y="1019746"/>
                </a:cubicBezTo>
                <a:cubicBezTo>
                  <a:pt x="388475" y="992927"/>
                  <a:pt x="410215" y="971187"/>
                  <a:pt x="437034" y="971187"/>
                </a:cubicBezTo>
                <a:close/>
                <a:moveTo>
                  <a:pt x="242797" y="971187"/>
                </a:moveTo>
                <a:cubicBezTo>
                  <a:pt x="269616" y="971187"/>
                  <a:pt x="291357" y="992927"/>
                  <a:pt x="291357" y="1019746"/>
                </a:cubicBezTo>
                <a:cubicBezTo>
                  <a:pt x="291357" y="1046565"/>
                  <a:pt x="269616" y="1068306"/>
                  <a:pt x="242797" y="1068306"/>
                </a:cubicBezTo>
                <a:cubicBezTo>
                  <a:pt x="215978" y="1068306"/>
                  <a:pt x="194237" y="1046565"/>
                  <a:pt x="194237" y="1019746"/>
                </a:cubicBezTo>
                <a:cubicBezTo>
                  <a:pt x="194237" y="992927"/>
                  <a:pt x="215978" y="971187"/>
                  <a:pt x="242797" y="971187"/>
                </a:cubicBezTo>
                <a:close/>
                <a:moveTo>
                  <a:pt x="48560" y="971187"/>
                </a:moveTo>
                <a:cubicBezTo>
                  <a:pt x="75379" y="971187"/>
                  <a:pt x="97119" y="992927"/>
                  <a:pt x="97119" y="1019746"/>
                </a:cubicBezTo>
                <a:cubicBezTo>
                  <a:pt x="97119" y="1046565"/>
                  <a:pt x="75379" y="1068306"/>
                  <a:pt x="48560" y="1068306"/>
                </a:cubicBezTo>
                <a:cubicBezTo>
                  <a:pt x="21741" y="1068306"/>
                  <a:pt x="0" y="1046565"/>
                  <a:pt x="0" y="1019746"/>
                </a:cubicBezTo>
                <a:cubicBezTo>
                  <a:pt x="0" y="992927"/>
                  <a:pt x="21741" y="971187"/>
                  <a:pt x="48560" y="971187"/>
                </a:cubicBezTo>
                <a:close/>
                <a:moveTo>
                  <a:pt x="1796695" y="776949"/>
                </a:moveTo>
                <a:cubicBezTo>
                  <a:pt x="1823514" y="776949"/>
                  <a:pt x="1845255" y="798690"/>
                  <a:pt x="1845255" y="825509"/>
                </a:cubicBezTo>
                <a:cubicBezTo>
                  <a:pt x="1845255" y="852328"/>
                  <a:pt x="1823514" y="874069"/>
                  <a:pt x="1796695" y="874069"/>
                </a:cubicBezTo>
                <a:cubicBezTo>
                  <a:pt x="1769876" y="874069"/>
                  <a:pt x="1748136" y="852328"/>
                  <a:pt x="1748136" y="825509"/>
                </a:cubicBezTo>
                <a:cubicBezTo>
                  <a:pt x="1748136" y="798690"/>
                  <a:pt x="1769876" y="776949"/>
                  <a:pt x="1796695" y="776949"/>
                </a:cubicBezTo>
                <a:close/>
                <a:moveTo>
                  <a:pt x="1602458" y="776949"/>
                </a:moveTo>
                <a:cubicBezTo>
                  <a:pt x="1629277" y="776949"/>
                  <a:pt x="1651018" y="798690"/>
                  <a:pt x="1651018" y="825509"/>
                </a:cubicBezTo>
                <a:cubicBezTo>
                  <a:pt x="1651018" y="852328"/>
                  <a:pt x="1629277" y="874069"/>
                  <a:pt x="1602458" y="874069"/>
                </a:cubicBezTo>
                <a:cubicBezTo>
                  <a:pt x="1575639" y="874069"/>
                  <a:pt x="1553898" y="852328"/>
                  <a:pt x="1553898" y="825509"/>
                </a:cubicBezTo>
                <a:cubicBezTo>
                  <a:pt x="1553898" y="798690"/>
                  <a:pt x="1575639" y="776949"/>
                  <a:pt x="1602458" y="776949"/>
                </a:cubicBezTo>
                <a:close/>
                <a:moveTo>
                  <a:pt x="1408221" y="776949"/>
                </a:moveTo>
                <a:cubicBezTo>
                  <a:pt x="1435040" y="776949"/>
                  <a:pt x="1456780" y="798690"/>
                  <a:pt x="1456780" y="825509"/>
                </a:cubicBezTo>
                <a:cubicBezTo>
                  <a:pt x="1456780" y="852328"/>
                  <a:pt x="1435040" y="874069"/>
                  <a:pt x="1408221" y="874069"/>
                </a:cubicBezTo>
                <a:cubicBezTo>
                  <a:pt x="1381402" y="874069"/>
                  <a:pt x="1359661" y="852328"/>
                  <a:pt x="1359661" y="825509"/>
                </a:cubicBezTo>
                <a:cubicBezTo>
                  <a:pt x="1359661" y="798690"/>
                  <a:pt x="1381402" y="776949"/>
                  <a:pt x="1408221" y="776949"/>
                </a:cubicBezTo>
                <a:close/>
                <a:moveTo>
                  <a:pt x="1213983" y="776949"/>
                </a:moveTo>
                <a:cubicBezTo>
                  <a:pt x="1240802" y="776949"/>
                  <a:pt x="1262543" y="798690"/>
                  <a:pt x="1262543" y="825509"/>
                </a:cubicBezTo>
                <a:cubicBezTo>
                  <a:pt x="1262543" y="852328"/>
                  <a:pt x="1240802" y="874069"/>
                  <a:pt x="1213983" y="874069"/>
                </a:cubicBezTo>
                <a:cubicBezTo>
                  <a:pt x="1187165" y="874069"/>
                  <a:pt x="1165424" y="852328"/>
                  <a:pt x="1165424" y="825509"/>
                </a:cubicBezTo>
                <a:cubicBezTo>
                  <a:pt x="1165424" y="798690"/>
                  <a:pt x="1187165" y="776949"/>
                  <a:pt x="1213983" y="776949"/>
                </a:cubicBezTo>
                <a:close/>
                <a:moveTo>
                  <a:pt x="1019746" y="776949"/>
                </a:moveTo>
                <a:cubicBezTo>
                  <a:pt x="1046565" y="776949"/>
                  <a:pt x="1068306" y="798690"/>
                  <a:pt x="1068306" y="825509"/>
                </a:cubicBezTo>
                <a:cubicBezTo>
                  <a:pt x="1068306" y="852328"/>
                  <a:pt x="1046565" y="874069"/>
                  <a:pt x="1019746" y="874069"/>
                </a:cubicBezTo>
                <a:cubicBezTo>
                  <a:pt x="992927" y="874069"/>
                  <a:pt x="971186" y="852328"/>
                  <a:pt x="971186" y="825509"/>
                </a:cubicBezTo>
                <a:cubicBezTo>
                  <a:pt x="971186" y="798690"/>
                  <a:pt x="992927" y="776949"/>
                  <a:pt x="1019746" y="776949"/>
                </a:cubicBezTo>
                <a:close/>
                <a:moveTo>
                  <a:pt x="825509" y="776949"/>
                </a:moveTo>
                <a:cubicBezTo>
                  <a:pt x="852328" y="776949"/>
                  <a:pt x="874069" y="798690"/>
                  <a:pt x="874069" y="825509"/>
                </a:cubicBezTo>
                <a:cubicBezTo>
                  <a:pt x="874069" y="852328"/>
                  <a:pt x="852328" y="874069"/>
                  <a:pt x="825509" y="874069"/>
                </a:cubicBezTo>
                <a:cubicBezTo>
                  <a:pt x="798690" y="874069"/>
                  <a:pt x="776949" y="852328"/>
                  <a:pt x="776949" y="825509"/>
                </a:cubicBezTo>
                <a:cubicBezTo>
                  <a:pt x="776949" y="798690"/>
                  <a:pt x="798690" y="776949"/>
                  <a:pt x="825509" y="776949"/>
                </a:cubicBezTo>
                <a:close/>
                <a:moveTo>
                  <a:pt x="631272" y="776949"/>
                </a:moveTo>
                <a:cubicBezTo>
                  <a:pt x="658091" y="776949"/>
                  <a:pt x="679831" y="798690"/>
                  <a:pt x="679831" y="825509"/>
                </a:cubicBezTo>
                <a:cubicBezTo>
                  <a:pt x="679831" y="852328"/>
                  <a:pt x="658091" y="874069"/>
                  <a:pt x="631272" y="874069"/>
                </a:cubicBezTo>
                <a:cubicBezTo>
                  <a:pt x="604453" y="874069"/>
                  <a:pt x="582712" y="852328"/>
                  <a:pt x="582712" y="825509"/>
                </a:cubicBezTo>
                <a:cubicBezTo>
                  <a:pt x="582712" y="798690"/>
                  <a:pt x="604453" y="776949"/>
                  <a:pt x="631272" y="776949"/>
                </a:cubicBezTo>
                <a:close/>
                <a:moveTo>
                  <a:pt x="437034" y="776949"/>
                </a:moveTo>
                <a:cubicBezTo>
                  <a:pt x="463853" y="776949"/>
                  <a:pt x="485594" y="798690"/>
                  <a:pt x="485594" y="825509"/>
                </a:cubicBezTo>
                <a:cubicBezTo>
                  <a:pt x="485594" y="852328"/>
                  <a:pt x="463853" y="874069"/>
                  <a:pt x="437034" y="874069"/>
                </a:cubicBezTo>
                <a:cubicBezTo>
                  <a:pt x="410215" y="874069"/>
                  <a:pt x="388475" y="852328"/>
                  <a:pt x="388475" y="825509"/>
                </a:cubicBezTo>
                <a:cubicBezTo>
                  <a:pt x="388475" y="798690"/>
                  <a:pt x="410215" y="776949"/>
                  <a:pt x="437034" y="776949"/>
                </a:cubicBezTo>
                <a:close/>
                <a:moveTo>
                  <a:pt x="242797" y="776949"/>
                </a:moveTo>
                <a:cubicBezTo>
                  <a:pt x="269616" y="776949"/>
                  <a:pt x="291357" y="798690"/>
                  <a:pt x="291357" y="825509"/>
                </a:cubicBezTo>
                <a:cubicBezTo>
                  <a:pt x="291357" y="852328"/>
                  <a:pt x="269616" y="874069"/>
                  <a:pt x="242797" y="874069"/>
                </a:cubicBezTo>
                <a:cubicBezTo>
                  <a:pt x="215978" y="874069"/>
                  <a:pt x="194237" y="852328"/>
                  <a:pt x="194237" y="825509"/>
                </a:cubicBezTo>
                <a:cubicBezTo>
                  <a:pt x="194237" y="798690"/>
                  <a:pt x="215978" y="776949"/>
                  <a:pt x="242797" y="776949"/>
                </a:cubicBezTo>
                <a:close/>
                <a:moveTo>
                  <a:pt x="48560" y="776949"/>
                </a:moveTo>
                <a:cubicBezTo>
                  <a:pt x="75379" y="776949"/>
                  <a:pt x="97119" y="798690"/>
                  <a:pt x="97119" y="825509"/>
                </a:cubicBezTo>
                <a:cubicBezTo>
                  <a:pt x="97119" y="852328"/>
                  <a:pt x="75379" y="874069"/>
                  <a:pt x="48560" y="874069"/>
                </a:cubicBezTo>
                <a:cubicBezTo>
                  <a:pt x="21741" y="874069"/>
                  <a:pt x="0" y="852328"/>
                  <a:pt x="0" y="825509"/>
                </a:cubicBezTo>
                <a:cubicBezTo>
                  <a:pt x="0" y="798690"/>
                  <a:pt x="21741" y="776949"/>
                  <a:pt x="48560" y="776949"/>
                </a:cubicBezTo>
                <a:close/>
                <a:moveTo>
                  <a:pt x="1796695" y="582712"/>
                </a:moveTo>
                <a:cubicBezTo>
                  <a:pt x="1823514" y="582712"/>
                  <a:pt x="1845255" y="604453"/>
                  <a:pt x="1845255" y="631272"/>
                </a:cubicBezTo>
                <a:cubicBezTo>
                  <a:pt x="1845255" y="658091"/>
                  <a:pt x="1823514" y="679832"/>
                  <a:pt x="1796695" y="679832"/>
                </a:cubicBezTo>
                <a:cubicBezTo>
                  <a:pt x="1769876" y="679832"/>
                  <a:pt x="1748136" y="658091"/>
                  <a:pt x="1748136" y="631272"/>
                </a:cubicBezTo>
                <a:cubicBezTo>
                  <a:pt x="1748136" y="604453"/>
                  <a:pt x="1769876" y="582712"/>
                  <a:pt x="1796695" y="582712"/>
                </a:cubicBezTo>
                <a:close/>
                <a:moveTo>
                  <a:pt x="1602458" y="582712"/>
                </a:moveTo>
                <a:cubicBezTo>
                  <a:pt x="1629277" y="582712"/>
                  <a:pt x="1651018" y="604453"/>
                  <a:pt x="1651018" y="631272"/>
                </a:cubicBezTo>
                <a:cubicBezTo>
                  <a:pt x="1651018" y="658091"/>
                  <a:pt x="1629277" y="679832"/>
                  <a:pt x="1602458" y="679832"/>
                </a:cubicBezTo>
                <a:cubicBezTo>
                  <a:pt x="1575639" y="679832"/>
                  <a:pt x="1553898" y="658091"/>
                  <a:pt x="1553898" y="631272"/>
                </a:cubicBezTo>
                <a:cubicBezTo>
                  <a:pt x="1553898" y="604453"/>
                  <a:pt x="1575639" y="582712"/>
                  <a:pt x="1602458" y="582712"/>
                </a:cubicBezTo>
                <a:close/>
                <a:moveTo>
                  <a:pt x="1408221" y="582712"/>
                </a:moveTo>
                <a:cubicBezTo>
                  <a:pt x="1435040" y="582712"/>
                  <a:pt x="1456780" y="604453"/>
                  <a:pt x="1456780" y="631272"/>
                </a:cubicBezTo>
                <a:cubicBezTo>
                  <a:pt x="1456780" y="658091"/>
                  <a:pt x="1435040" y="679832"/>
                  <a:pt x="1408221" y="679832"/>
                </a:cubicBezTo>
                <a:cubicBezTo>
                  <a:pt x="1381402" y="679832"/>
                  <a:pt x="1359661" y="658091"/>
                  <a:pt x="1359661" y="631272"/>
                </a:cubicBezTo>
                <a:cubicBezTo>
                  <a:pt x="1359661" y="604453"/>
                  <a:pt x="1381402" y="582712"/>
                  <a:pt x="1408221" y="582712"/>
                </a:cubicBezTo>
                <a:close/>
                <a:moveTo>
                  <a:pt x="1213983" y="582712"/>
                </a:moveTo>
                <a:cubicBezTo>
                  <a:pt x="1240802" y="582712"/>
                  <a:pt x="1262543" y="604453"/>
                  <a:pt x="1262543" y="631272"/>
                </a:cubicBezTo>
                <a:cubicBezTo>
                  <a:pt x="1262543" y="658091"/>
                  <a:pt x="1240802" y="679832"/>
                  <a:pt x="1213983" y="679832"/>
                </a:cubicBezTo>
                <a:cubicBezTo>
                  <a:pt x="1187165" y="679832"/>
                  <a:pt x="1165424" y="658091"/>
                  <a:pt x="1165424" y="631272"/>
                </a:cubicBezTo>
                <a:cubicBezTo>
                  <a:pt x="1165424" y="604453"/>
                  <a:pt x="1187165" y="582712"/>
                  <a:pt x="1213983" y="582712"/>
                </a:cubicBezTo>
                <a:close/>
                <a:moveTo>
                  <a:pt x="1019746" y="582712"/>
                </a:moveTo>
                <a:cubicBezTo>
                  <a:pt x="1046565" y="582712"/>
                  <a:pt x="1068306" y="604453"/>
                  <a:pt x="1068306" y="631272"/>
                </a:cubicBezTo>
                <a:cubicBezTo>
                  <a:pt x="1068306" y="658091"/>
                  <a:pt x="1046565" y="679832"/>
                  <a:pt x="1019746" y="679832"/>
                </a:cubicBezTo>
                <a:cubicBezTo>
                  <a:pt x="992927" y="679832"/>
                  <a:pt x="971186" y="658091"/>
                  <a:pt x="971186" y="631272"/>
                </a:cubicBezTo>
                <a:cubicBezTo>
                  <a:pt x="971186" y="604453"/>
                  <a:pt x="992927" y="582712"/>
                  <a:pt x="1019746" y="582712"/>
                </a:cubicBezTo>
                <a:close/>
                <a:moveTo>
                  <a:pt x="825509" y="582712"/>
                </a:moveTo>
                <a:cubicBezTo>
                  <a:pt x="852328" y="582712"/>
                  <a:pt x="874069" y="604453"/>
                  <a:pt x="874069" y="631272"/>
                </a:cubicBezTo>
                <a:cubicBezTo>
                  <a:pt x="874069" y="658091"/>
                  <a:pt x="852328" y="679832"/>
                  <a:pt x="825509" y="679832"/>
                </a:cubicBezTo>
                <a:cubicBezTo>
                  <a:pt x="798690" y="679832"/>
                  <a:pt x="776949" y="658091"/>
                  <a:pt x="776949" y="631272"/>
                </a:cubicBezTo>
                <a:cubicBezTo>
                  <a:pt x="776949" y="604453"/>
                  <a:pt x="798690" y="582712"/>
                  <a:pt x="825509" y="582712"/>
                </a:cubicBezTo>
                <a:close/>
                <a:moveTo>
                  <a:pt x="631272" y="582712"/>
                </a:moveTo>
                <a:cubicBezTo>
                  <a:pt x="658091" y="582712"/>
                  <a:pt x="679831" y="604453"/>
                  <a:pt x="679831" y="631272"/>
                </a:cubicBezTo>
                <a:cubicBezTo>
                  <a:pt x="679831" y="658091"/>
                  <a:pt x="658091" y="679832"/>
                  <a:pt x="631272" y="679832"/>
                </a:cubicBezTo>
                <a:cubicBezTo>
                  <a:pt x="604453" y="679832"/>
                  <a:pt x="582712" y="658091"/>
                  <a:pt x="582712" y="631272"/>
                </a:cubicBezTo>
                <a:cubicBezTo>
                  <a:pt x="582712" y="604453"/>
                  <a:pt x="604453" y="582712"/>
                  <a:pt x="631272" y="582712"/>
                </a:cubicBezTo>
                <a:close/>
                <a:moveTo>
                  <a:pt x="437034" y="582712"/>
                </a:moveTo>
                <a:cubicBezTo>
                  <a:pt x="463853" y="582712"/>
                  <a:pt x="485594" y="604453"/>
                  <a:pt x="485594" y="631272"/>
                </a:cubicBezTo>
                <a:cubicBezTo>
                  <a:pt x="485594" y="658091"/>
                  <a:pt x="463853" y="679832"/>
                  <a:pt x="437034" y="679832"/>
                </a:cubicBezTo>
                <a:cubicBezTo>
                  <a:pt x="410215" y="679832"/>
                  <a:pt x="388475" y="658091"/>
                  <a:pt x="388475" y="631272"/>
                </a:cubicBezTo>
                <a:cubicBezTo>
                  <a:pt x="388475" y="604453"/>
                  <a:pt x="410215" y="582712"/>
                  <a:pt x="437034" y="582712"/>
                </a:cubicBezTo>
                <a:close/>
                <a:moveTo>
                  <a:pt x="242797" y="582712"/>
                </a:moveTo>
                <a:cubicBezTo>
                  <a:pt x="269616" y="582712"/>
                  <a:pt x="291357" y="604453"/>
                  <a:pt x="291357" y="631272"/>
                </a:cubicBezTo>
                <a:cubicBezTo>
                  <a:pt x="291357" y="658091"/>
                  <a:pt x="269616" y="679832"/>
                  <a:pt x="242797" y="679832"/>
                </a:cubicBezTo>
                <a:cubicBezTo>
                  <a:pt x="215978" y="679832"/>
                  <a:pt x="194237" y="658091"/>
                  <a:pt x="194237" y="631272"/>
                </a:cubicBezTo>
                <a:cubicBezTo>
                  <a:pt x="194237" y="604453"/>
                  <a:pt x="215978" y="582712"/>
                  <a:pt x="242797" y="582712"/>
                </a:cubicBezTo>
                <a:close/>
                <a:moveTo>
                  <a:pt x="48560" y="582712"/>
                </a:moveTo>
                <a:cubicBezTo>
                  <a:pt x="75379" y="582712"/>
                  <a:pt x="97119" y="604453"/>
                  <a:pt x="97119" y="631272"/>
                </a:cubicBezTo>
                <a:cubicBezTo>
                  <a:pt x="97119" y="658091"/>
                  <a:pt x="75379" y="679832"/>
                  <a:pt x="48560" y="679832"/>
                </a:cubicBezTo>
                <a:cubicBezTo>
                  <a:pt x="21741" y="679832"/>
                  <a:pt x="0" y="658091"/>
                  <a:pt x="0" y="631272"/>
                </a:cubicBezTo>
                <a:cubicBezTo>
                  <a:pt x="0" y="604453"/>
                  <a:pt x="21741" y="582712"/>
                  <a:pt x="48560" y="582712"/>
                </a:cubicBezTo>
                <a:close/>
                <a:moveTo>
                  <a:pt x="1796695" y="388475"/>
                </a:moveTo>
                <a:cubicBezTo>
                  <a:pt x="1823514" y="388475"/>
                  <a:pt x="1845255" y="410216"/>
                  <a:pt x="1845255" y="437035"/>
                </a:cubicBezTo>
                <a:cubicBezTo>
                  <a:pt x="1845255" y="463853"/>
                  <a:pt x="1823514" y="485594"/>
                  <a:pt x="1796695" y="485594"/>
                </a:cubicBezTo>
                <a:cubicBezTo>
                  <a:pt x="1769876" y="485594"/>
                  <a:pt x="1748136" y="463853"/>
                  <a:pt x="1748136" y="437035"/>
                </a:cubicBezTo>
                <a:cubicBezTo>
                  <a:pt x="1748136" y="410216"/>
                  <a:pt x="1769876" y="388475"/>
                  <a:pt x="1796695" y="388475"/>
                </a:cubicBezTo>
                <a:close/>
                <a:moveTo>
                  <a:pt x="1602458" y="388475"/>
                </a:moveTo>
                <a:cubicBezTo>
                  <a:pt x="1629277" y="388475"/>
                  <a:pt x="1651018" y="410216"/>
                  <a:pt x="1651018" y="437035"/>
                </a:cubicBezTo>
                <a:cubicBezTo>
                  <a:pt x="1651018" y="463853"/>
                  <a:pt x="1629277" y="485594"/>
                  <a:pt x="1602458" y="485594"/>
                </a:cubicBezTo>
                <a:cubicBezTo>
                  <a:pt x="1575639" y="485594"/>
                  <a:pt x="1553898" y="463853"/>
                  <a:pt x="1553898" y="437035"/>
                </a:cubicBezTo>
                <a:cubicBezTo>
                  <a:pt x="1553898" y="410216"/>
                  <a:pt x="1575639" y="388475"/>
                  <a:pt x="1602458" y="388475"/>
                </a:cubicBezTo>
                <a:close/>
                <a:moveTo>
                  <a:pt x="1408221" y="388475"/>
                </a:moveTo>
                <a:cubicBezTo>
                  <a:pt x="1435040" y="388475"/>
                  <a:pt x="1456780" y="410216"/>
                  <a:pt x="1456780" y="437035"/>
                </a:cubicBezTo>
                <a:cubicBezTo>
                  <a:pt x="1456780" y="463853"/>
                  <a:pt x="1435040" y="485594"/>
                  <a:pt x="1408221" y="485594"/>
                </a:cubicBezTo>
                <a:cubicBezTo>
                  <a:pt x="1381402" y="485594"/>
                  <a:pt x="1359661" y="463853"/>
                  <a:pt x="1359661" y="437035"/>
                </a:cubicBezTo>
                <a:cubicBezTo>
                  <a:pt x="1359661" y="410216"/>
                  <a:pt x="1381402" y="388475"/>
                  <a:pt x="1408221" y="388475"/>
                </a:cubicBezTo>
                <a:close/>
                <a:moveTo>
                  <a:pt x="1213983" y="388475"/>
                </a:moveTo>
                <a:cubicBezTo>
                  <a:pt x="1240802" y="388475"/>
                  <a:pt x="1262543" y="410216"/>
                  <a:pt x="1262543" y="437035"/>
                </a:cubicBezTo>
                <a:cubicBezTo>
                  <a:pt x="1262543" y="463853"/>
                  <a:pt x="1240802" y="485594"/>
                  <a:pt x="1213983" y="485594"/>
                </a:cubicBezTo>
                <a:cubicBezTo>
                  <a:pt x="1187165" y="485594"/>
                  <a:pt x="1165424" y="463853"/>
                  <a:pt x="1165424" y="437035"/>
                </a:cubicBezTo>
                <a:cubicBezTo>
                  <a:pt x="1165424" y="410216"/>
                  <a:pt x="1187165" y="388475"/>
                  <a:pt x="1213983" y="388475"/>
                </a:cubicBezTo>
                <a:close/>
                <a:moveTo>
                  <a:pt x="1019746" y="388475"/>
                </a:moveTo>
                <a:cubicBezTo>
                  <a:pt x="1046565" y="388475"/>
                  <a:pt x="1068306" y="410216"/>
                  <a:pt x="1068306" y="437035"/>
                </a:cubicBezTo>
                <a:cubicBezTo>
                  <a:pt x="1068306" y="463853"/>
                  <a:pt x="1046565" y="485594"/>
                  <a:pt x="1019746" y="485594"/>
                </a:cubicBezTo>
                <a:cubicBezTo>
                  <a:pt x="992927" y="485594"/>
                  <a:pt x="971186" y="463853"/>
                  <a:pt x="971186" y="437035"/>
                </a:cubicBezTo>
                <a:cubicBezTo>
                  <a:pt x="971186" y="410216"/>
                  <a:pt x="992927" y="388475"/>
                  <a:pt x="1019746" y="388475"/>
                </a:cubicBezTo>
                <a:close/>
                <a:moveTo>
                  <a:pt x="825509" y="388475"/>
                </a:moveTo>
                <a:cubicBezTo>
                  <a:pt x="852328" y="388475"/>
                  <a:pt x="874069" y="410216"/>
                  <a:pt x="874069" y="437035"/>
                </a:cubicBezTo>
                <a:cubicBezTo>
                  <a:pt x="874069" y="463853"/>
                  <a:pt x="852328" y="485594"/>
                  <a:pt x="825509" y="485594"/>
                </a:cubicBezTo>
                <a:cubicBezTo>
                  <a:pt x="798690" y="485594"/>
                  <a:pt x="776949" y="463853"/>
                  <a:pt x="776949" y="437035"/>
                </a:cubicBezTo>
                <a:cubicBezTo>
                  <a:pt x="776949" y="410216"/>
                  <a:pt x="798690" y="388475"/>
                  <a:pt x="825509" y="388475"/>
                </a:cubicBezTo>
                <a:close/>
                <a:moveTo>
                  <a:pt x="631272" y="388475"/>
                </a:moveTo>
                <a:cubicBezTo>
                  <a:pt x="658091" y="388475"/>
                  <a:pt x="679831" y="410216"/>
                  <a:pt x="679831" y="437035"/>
                </a:cubicBezTo>
                <a:cubicBezTo>
                  <a:pt x="679831" y="463853"/>
                  <a:pt x="658091" y="485594"/>
                  <a:pt x="631272" y="485594"/>
                </a:cubicBezTo>
                <a:cubicBezTo>
                  <a:pt x="604453" y="485594"/>
                  <a:pt x="582712" y="463853"/>
                  <a:pt x="582712" y="437035"/>
                </a:cubicBezTo>
                <a:cubicBezTo>
                  <a:pt x="582712" y="410216"/>
                  <a:pt x="604453" y="388475"/>
                  <a:pt x="631272" y="388475"/>
                </a:cubicBezTo>
                <a:close/>
                <a:moveTo>
                  <a:pt x="437034" y="388475"/>
                </a:moveTo>
                <a:cubicBezTo>
                  <a:pt x="463853" y="388475"/>
                  <a:pt x="485594" y="410216"/>
                  <a:pt x="485594" y="437035"/>
                </a:cubicBezTo>
                <a:cubicBezTo>
                  <a:pt x="485594" y="463853"/>
                  <a:pt x="463853" y="485594"/>
                  <a:pt x="437034" y="485594"/>
                </a:cubicBezTo>
                <a:cubicBezTo>
                  <a:pt x="410215" y="485594"/>
                  <a:pt x="388475" y="463853"/>
                  <a:pt x="388475" y="437035"/>
                </a:cubicBezTo>
                <a:cubicBezTo>
                  <a:pt x="388475" y="410216"/>
                  <a:pt x="410215" y="388475"/>
                  <a:pt x="437034" y="388475"/>
                </a:cubicBezTo>
                <a:close/>
                <a:moveTo>
                  <a:pt x="242797" y="388475"/>
                </a:moveTo>
                <a:cubicBezTo>
                  <a:pt x="269616" y="388475"/>
                  <a:pt x="291357" y="410216"/>
                  <a:pt x="291357" y="437035"/>
                </a:cubicBezTo>
                <a:cubicBezTo>
                  <a:pt x="291357" y="463853"/>
                  <a:pt x="269616" y="485594"/>
                  <a:pt x="242797" y="485594"/>
                </a:cubicBezTo>
                <a:cubicBezTo>
                  <a:pt x="215978" y="485594"/>
                  <a:pt x="194237" y="463853"/>
                  <a:pt x="194237" y="437035"/>
                </a:cubicBezTo>
                <a:cubicBezTo>
                  <a:pt x="194237" y="410216"/>
                  <a:pt x="215978" y="388475"/>
                  <a:pt x="242797" y="388475"/>
                </a:cubicBezTo>
                <a:close/>
                <a:moveTo>
                  <a:pt x="48560" y="388475"/>
                </a:moveTo>
                <a:cubicBezTo>
                  <a:pt x="75379" y="388475"/>
                  <a:pt x="97119" y="410216"/>
                  <a:pt x="97119" y="437035"/>
                </a:cubicBezTo>
                <a:cubicBezTo>
                  <a:pt x="97119" y="463853"/>
                  <a:pt x="75379" y="485594"/>
                  <a:pt x="48560" y="485594"/>
                </a:cubicBezTo>
                <a:cubicBezTo>
                  <a:pt x="21741" y="485594"/>
                  <a:pt x="0" y="463853"/>
                  <a:pt x="0" y="437035"/>
                </a:cubicBezTo>
                <a:cubicBezTo>
                  <a:pt x="0" y="410216"/>
                  <a:pt x="21741" y="388475"/>
                  <a:pt x="48560" y="388475"/>
                </a:cubicBezTo>
                <a:close/>
                <a:moveTo>
                  <a:pt x="1796695" y="194238"/>
                </a:moveTo>
                <a:cubicBezTo>
                  <a:pt x="1823514" y="194238"/>
                  <a:pt x="1845255" y="215978"/>
                  <a:pt x="1845255" y="242797"/>
                </a:cubicBezTo>
                <a:cubicBezTo>
                  <a:pt x="1845255" y="269616"/>
                  <a:pt x="1823514" y="291357"/>
                  <a:pt x="1796695" y="291357"/>
                </a:cubicBezTo>
                <a:cubicBezTo>
                  <a:pt x="1769876" y="291357"/>
                  <a:pt x="1748136" y="269616"/>
                  <a:pt x="1748136" y="242797"/>
                </a:cubicBezTo>
                <a:cubicBezTo>
                  <a:pt x="1748136" y="215978"/>
                  <a:pt x="1769876" y="194238"/>
                  <a:pt x="1796695" y="194238"/>
                </a:cubicBezTo>
                <a:close/>
                <a:moveTo>
                  <a:pt x="1602458" y="194238"/>
                </a:moveTo>
                <a:cubicBezTo>
                  <a:pt x="1629277" y="194238"/>
                  <a:pt x="1651018" y="215978"/>
                  <a:pt x="1651018" y="242797"/>
                </a:cubicBezTo>
                <a:cubicBezTo>
                  <a:pt x="1651018" y="269616"/>
                  <a:pt x="1629277" y="291357"/>
                  <a:pt x="1602458" y="291357"/>
                </a:cubicBezTo>
                <a:cubicBezTo>
                  <a:pt x="1575639" y="291357"/>
                  <a:pt x="1553898" y="269616"/>
                  <a:pt x="1553898" y="242797"/>
                </a:cubicBezTo>
                <a:cubicBezTo>
                  <a:pt x="1553898" y="215978"/>
                  <a:pt x="1575639" y="194238"/>
                  <a:pt x="1602458" y="194238"/>
                </a:cubicBezTo>
                <a:close/>
                <a:moveTo>
                  <a:pt x="1408221" y="194238"/>
                </a:moveTo>
                <a:cubicBezTo>
                  <a:pt x="1435040" y="194238"/>
                  <a:pt x="1456780" y="215978"/>
                  <a:pt x="1456780" y="242797"/>
                </a:cubicBezTo>
                <a:cubicBezTo>
                  <a:pt x="1456780" y="269616"/>
                  <a:pt x="1435040" y="291357"/>
                  <a:pt x="1408221" y="291357"/>
                </a:cubicBezTo>
                <a:cubicBezTo>
                  <a:pt x="1381402" y="291357"/>
                  <a:pt x="1359661" y="269616"/>
                  <a:pt x="1359661" y="242797"/>
                </a:cubicBezTo>
                <a:cubicBezTo>
                  <a:pt x="1359661" y="215978"/>
                  <a:pt x="1381402" y="194238"/>
                  <a:pt x="1408221" y="194238"/>
                </a:cubicBezTo>
                <a:close/>
                <a:moveTo>
                  <a:pt x="1213983" y="194238"/>
                </a:moveTo>
                <a:cubicBezTo>
                  <a:pt x="1240802" y="194238"/>
                  <a:pt x="1262543" y="215978"/>
                  <a:pt x="1262543" y="242797"/>
                </a:cubicBezTo>
                <a:cubicBezTo>
                  <a:pt x="1262543" y="269616"/>
                  <a:pt x="1240802" y="291357"/>
                  <a:pt x="1213983" y="291357"/>
                </a:cubicBezTo>
                <a:cubicBezTo>
                  <a:pt x="1187165" y="291357"/>
                  <a:pt x="1165424" y="269616"/>
                  <a:pt x="1165424" y="242797"/>
                </a:cubicBezTo>
                <a:cubicBezTo>
                  <a:pt x="1165424" y="215978"/>
                  <a:pt x="1187165" y="194238"/>
                  <a:pt x="1213983" y="194238"/>
                </a:cubicBezTo>
                <a:close/>
                <a:moveTo>
                  <a:pt x="1019746" y="194238"/>
                </a:moveTo>
                <a:cubicBezTo>
                  <a:pt x="1046565" y="194238"/>
                  <a:pt x="1068306" y="215978"/>
                  <a:pt x="1068306" y="242797"/>
                </a:cubicBezTo>
                <a:cubicBezTo>
                  <a:pt x="1068306" y="269616"/>
                  <a:pt x="1046565" y="291357"/>
                  <a:pt x="1019746" y="291357"/>
                </a:cubicBezTo>
                <a:cubicBezTo>
                  <a:pt x="992927" y="291357"/>
                  <a:pt x="971186" y="269616"/>
                  <a:pt x="971186" y="242797"/>
                </a:cubicBezTo>
                <a:cubicBezTo>
                  <a:pt x="971186" y="215978"/>
                  <a:pt x="992927" y="194238"/>
                  <a:pt x="1019746" y="194238"/>
                </a:cubicBezTo>
                <a:close/>
                <a:moveTo>
                  <a:pt x="825509" y="194238"/>
                </a:moveTo>
                <a:cubicBezTo>
                  <a:pt x="852328" y="194238"/>
                  <a:pt x="874069" y="215978"/>
                  <a:pt x="874069" y="242797"/>
                </a:cubicBezTo>
                <a:cubicBezTo>
                  <a:pt x="874069" y="269616"/>
                  <a:pt x="852328" y="291357"/>
                  <a:pt x="825509" y="291357"/>
                </a:cubicBezTo>
                <a:cubicBezTo>
                  <a:pt x="798690" y="291357"/>
                  <a:pt x="776949" y="269616"/>
                  <a:pt x="776949" y="242797"/>
                </a:cubicBezTo>
                <a:cubicBezTo>
                  <a:pt x="776949" y="215978"/>
                  <a:pt x="798690" y="194238"/>
                  <a:pt x="825509" y="194238"/>
                </a:cubicBezTo>
                <a:close/>
                <a:moveTo>
                  <a:pt x="631272" y="194238"/>
                </a:moveTo>
                <a:cubicBezTo>
                  <a:pt x="658091" y="194238"/>
                  <a:pt x="679831" y="215978"/>
                  <a:pt x="679831" y="242797"/>
                </a:cubicBezTo>
                <a:cubicBezTo>
                  <a:pt x="679831" y="269616"/>
                  <a:pt x="658091" y="291357"/>
                  <a:pt x="631272" y="291357"/>
                </a:cubicBezTo>
                <a:cubicBezTo>
                  <a:pt x="604453" y="291357"/>
                  <a:pt x="582712" y="269616"/>
                  <a:pt x="582712" y="242797"/>
                </a:cubicBezTo>
                <a:cubicBezTo>
                  <a:pt x="582712" y="215978"/>
                  <a:pt x="604453" y="194238"/>
                  <a:pt x="631272" y="194238"/>
                </a:cubicBezTo>
                <a:close/>
                <a:moveTo>
                  <a:pt x="437034" y="194238"/>
                </a:moveTo>
                <a:cubicBezTo>
                  <a:pt x="463853" y="194238"/>
                  <a:pt x="485594" y="215978"/>
                  <a:pt x="485594" y="242797"/>
                </a:cubicBezTo>
                <a:cubicBezTo>
                  <a:pt x="485594" y="269616"/>
                  <a:pt x="463853" y="291357"/>
                  <a:pt x="437034" y="291357"/>
                </a:cubicBezTo>
                <a:cubicBezTo>
                  <a:pt x="410215" y="291357"/>
                  <a:pt x="388475" y="269616"/>
                  <a:pt x="388475" y="242797"/>
                </a:cubicBezTo>
                <a:cubicBezTo>
                  <a:pt x="388475" y="215978"/>
                  <a:pt x="410215" y="194238"/>
                  <a:pt x="437034" y="194238"/>
                </a:cubicBezTo>
                <a:close/>
                <a:moveTo>
                  <a:pt x="242797" y="194238"/>
                </a:moveTo>
                <a:cubicBezTo>
                  <a:pt x="269616" y="194238"/>
                  <a:pt x="291357" y="215978"/>
                  <a:pt x="291357" y="242797"/>
                </a:cubicBezTo>
                <a:cubicBezTo>
                  <a:pt x="291357" y="269616"/>
                  <a:pt x="269616" y="291357"/>
                  <a:pt x="242797" y="291357"/>
                </a:cubicBezTo>
                <a:cubicBezTo>
                  <a:pt x="215978" y="291357"/>
                  <a:pt x="194237" y="269616"/>
                  <a:pt x="194237" y="242797"/>
                </a:cubicBezTo>
                <a:cubicBezTo>
                  <a:pt x="194237" y="215978"/>
                  <a:pt x="215978" y="194238"/>
                  <a:pt x="242797" y="194238"/>
                </a:cubicBezTo>
                <a:close/>
                <a:moveTo>
                  <a:pt x="48560" y="194238"/>
                </a:moveTo>
                <a:cubicBezTo>
                  <a:pt x="75379" y="194238"/>
                  <a:pt x="97119" y="215978"/>
                  <a:pt x="97119" y="242797"/>
                </a:cubicBezTo>
                <a:cubicBezTo>
                  <a:pt x="97119" y="269616"/>
                  <a:pt x="75379" y="291357"/>
                  <a:pt x="48560" y="291357"/>
                </a:cubicBezTo>
                <a:cubicBezTo>
                  <a:pt x="21741" y="291357"/>
                  <a:pt x="0" y="269616"/>
                  <a:pt x="0" y="242797"/>
                </a:cubicBezTo>
                <a:cubicBezTo>
                  <a:pt x="0" y="215978"/>
                  <a:pt x="21741" y="194238"/>
                  <a:pt x="48560" y="194238"/>
                </a:cubicBezTo>
                <a:close/>
                <a:moveTo>
                  <a:pt x="1796695" y="0"/>
                </a:moveTo>
                <a:cubicBezTo>
                  <a:pt x="1823514" y="0"/>
                  <a:pt x="1845255" y="21741"/>
                  <a:pt x="1845255" y="48560"/>
                </a:cubicBezTo>
                <a:cubicBezTo>
                  <a:pt x="1845255" y="75379"/>
                  <a:pt x="1823514" y="97120"/>
                  <a:pt x="1796695" y="97120"/>
                </a:cubicBezTo>
                <a:cubicBezTo>
                  <a:pt x="1769876" y="97120"/>
                  <a:pt x="1748136" y="75379"/>
                  <a:pt x="1748136" y="48560"/>
                </a:cubicBezTo>
                <a:cubicBezTo>
                  <a:pt x="1748136" y="21741"/>
                  <a:pt x="1769876" y="0"/>
                  <a:pt x="1796695" y="0"/>
                </a:cubicBezTo>
                <a:close/>
                <a:moveTo>
                  <a:pt x="1602458" y="0"/>
                </a:moveTo>
                <a:cubicBezTo>
                  <a:pt x="1629277" y="0"/>
                  <a:pt x="1651018" y="21741"/>
                  <a:pt x="1651018" y="48560"/>
                </a:cubicBezTo>
                <a:cubicBezTo>
                  <a:pt x="1651018" y="75379"/>
                  <a:pt x="1629277" y="97120"/>
                  <a:pt x="1602458" y="97120"/>
                </a:cubicBezTo>
                <a:cubicBezTo>
                  <a:pt x="1575639" y="97120"/>
                  <a:pt x="1553898" y="75379"/>
                  <a:pt x="1553898" y="48560"/>
                </a:cubicBezTo>
                <a:cubicBezTo>
                  <a:pt x="1553898" y="21741"/>
                  <a:pt x="1575639" y="0"/>
                  <a:pt x="1602458" y="0"/>
                </a:cubicBezTo>
                <a:close/>
                <a:moveTo>
                  <a:pt x="1408221" y="0"/>
                </a:moveTo>
                <a:cubicBezTo>
                  <a:pt x="1435040" y="0"/>
                  <a:pt x="1456780" y="21741"/>
                  <a:pt x="1456780" y="48560"/>
                </a:cubicBezTo>
                <a:cubicBezTo>
                  <a:pt x="1456780" y="75379"/>
                  <a:pt x="1435040" y="97120"/>
                  <a:pt x="1408221" y="97120"/>
                </a:cubicBezTo>
                <a:cubicBezTo>
                  <a:pt x="1381402" y="97120"/>
                  <a:pt x="1359661" y="75379"/>
                  <a:pt x="1359661" y="48560"/>
                </a:cubicBezTo>
                <a:cubicBezTo>
                  <a:pt x="1359661" y="21741"/>
                  <a:pt x="1381402" y="0"/>
                  <a:pt x="1408221" y="0"/>
                </a:cubicBezTo>
                <a:close/>
                <a:moveTo>
                  <a:pt x="1213983" y="0"/>
                </a:moveTo>
                <a:cubicBezTo>
                  <a:pt x="1240802" y="0"/>
                  <a:pt x="1262543" y="21741"/>
                  <a:pt x="1262543" y="48560"/>
                </a:cubicBezTo>
                <a:cubicBezTo>
                  <a:pt x="1262543" y="75379"/>
                  <a:pt x="1240802" y="97120"/>
                  <a:pt x="1213983" y="97120"/>
                </a:cubicBezTo>
                <a:cubicBezTo>
                  <a:pt x="1187165" y="97120"/>
                  <a:pt x="1165424" y="75379"/>
                  <a:pt x="1165424" y="48560"/>
                </a:cubicBezTo>
                <a:cubicBezTo>
                  <a:pt x="1165424" y="21741"/>
                  <a:pt x="1187165" y="0"/>
                  <a:pt x="1213983" y="0"/>
                </a:cubicBezTo>
                <a:close/>
                <a:moveTo>
                  <a:pt x="1019746" y="0"/>
                </a:moveTo>
                <a:cubicBezTo>
                  <a:pt x="1046565" y="0"/>
                  <a:pt x="1068306" y="21741"/>
                  <a:pt x="1068306" y="48560"/>
                </a:cubicBezTo>
                <a:cubicBezTo>
                  <a:pt x="1068306" y="75379"/>
                  <a:pt x="1046565" y="97120"/>
                  <a:pt x="1019746" y="97120"/>
                </a:cubicBezTo>
                <a:cubicBezTo>
                  <a:pt x="992927" y="97120"/>
                  <a:pt x="971186" y="75379"/>
                  <a:pt x="971186" y="48560"/>
                </a:cubicBezTo>
                <a:cubicBezTo>
                  <a:pt x="971186" y="21741"/>
                  <a:pt x="992927" y="0"/>
                  <a:pt x="1019746" y="0"/>
                </a:cubicBezTo>
                <a:close/>
                <a:moveTo>
                  <a:pt x="825509" y="0"/>
                </a:moveTo>
                <a:cubicBezTo>
                  <a:pt x="852328" y="0"/>
                  <a:pt x="874069" y="21741"/>
                  <a:pt x="874069" y="48560"/>
                </a:cubicBezTo>
                <a:cubicBezTo>
                  <a:pt x="874069" y="75379"/>
                  <a:pt x="852328" y="97120"/>
                  <a:pt x="825509" y="97120"/>
                </a:cubicBezTo>
                <a:cubicBezTo>
                  <a:pt x="798690" y="97120"/>
                  <a:pt x="776949" y="75379"/>
                  <a:pt x="776949" y="48560"/>
                </a:cubicBezTo>
                <a:cubicBezTo>
                  <a:pt x="776949" y="21741"/>
                  <a:pt x="798690" y="0"/>
                  <a:pt x="825509" y="0"/>
                </a:cubicBezTo>
                <a:close/>
                <a:moveTo>
                  <a:pt x="631272" y="0"/>
                </a:moveTo>
                <a:cubicBezTo>
                  <a:pt x="658091" y="0"/>
                  <a:pt x="679831" y="21741"/>
                  <a:pt x="679831" y="48560"/>
                </a:cubicBezTo>
                <a:cubicBezTo>
                  <a:pt x="679831" y="75379"/>
                  <a:pt x="658091" y="97120"/>
                  <a:pt x="631272" y="97120"/>
                </a:cubicBezTo>
                <a:cubicBezTo>
                  <a:pt x="604453" y="97120"/>
                  <a:pt x="582712" y="75379"/>
                  <a:pt x="582712" y="48560"/>
                </a:cubicBezTo>
                <a:cubicBezTo>
                  <a:pt x="582712" y="21741"/>
                  <a:pt x="604453" y="0"/>
                  <a:pt x="631272" y="0"/>
                </a:cubicBezTo>
                <a:close/>
                <a:moveTo>
                  <a:pt x="437034" y="0"/>
                </a:moveTo>
                <a:cubicBezTo>
                  <a:pt x="463853" y="0"/>
                  <a:pt x="485594" y="21741"/>
                  <a:pt x="485594" y="48560"/>
                </a:cubicBezTo>
                <a:cubicBezTo>
                  <a:pt x="485594" y="75379"/>
                  <a:pt x="463853" y="97120"/>
                  <a:pt x="437034" y="97120"/>
                </a:cubicBezTo>
                <a:cubicBezTo>
                  <a:pt x="410215" y="97120"/>
                  <a:pt x="388475" y="75379"/>
                  <a:pt x="388475" y="48560"/>
                </a:cubicBezTo>
                <a:cubicBezTo>
                  <a:pt x="388475" y="21741"/>
                  <a:pt x="410215" y="0"/>
                  <a:pt x="437034" y="0"/>
                </a:cubicBezTo>
                <a:close/>
                <a:moveTo>
                  <a:pt x="242797" y="0"/>
                </a:moveTo>
                <a:cubicBezTo>
                  <a:pt x="269616" y="0"/>
                  <a:pt x="291357" y="21741"/>
                  <a:pt x="291357" y="48560"/>
                </a:cubicBezTo>
                <a:cubicBezTo>
                  <a:pt x="291357" y="75379"/>
                  <a:pt x="269616" y="97120"/>
                  <a:pt x="242797" y="97120"/>
                </a:cubicBezTo>
                <a:cubicBezTo>
                  <a:pt x="215978" y="97120"/>
                  <a:pt x="194237" y="75379"/>
                  <a:pt x="194237" y="48560"/>
                </a:cubicBezTo>
                <a:cubicBezTo>
                  <a:pt x="194237" y="21741"/>
                  <a:pt x="215978" y="0"/>
                  <a:pt x="242797" y="0"/>
                </a:cubicBezTo>
                <a:close/>
                <a:moveTo>
                  <a:pt x="48560" y="0"/>
                </a:moveTo>
                <a:cubicBezTo>
                  <a:pt x="75379" y="0"/>
                  <a:pt x="97119" y="21741"/>
                  <a:pt x="97119" y="48560"/>
                </a:cubicBezTo>
                <a:cubicBezTo>
                  <a:pt x="97119" y="75379"/>
                  <a:pt x="75379" y="97120"/>
                  <a:pt x="48560" y="97120"/>
                </a:cubicBezTo>
                <a:cubicBezTo>
                  <a:pt x="21741" y="97120"/>
                  <a:pt x="0" y="75379"/>
                  <a:pt x="0" y="48560"/>
                </a:cubicBezTo>
                <a:cubicBezTo>
                  <a:pt x="0" y="21741"/>
                  <a:pt x="21741" y="0"/>
                  <a:pt x="48560" y="0"/>
                </a:cubicBezTo>
                <a:close/>
              </a:path>
            </a:pathLst>
          </a:custGeom>
          <a:gradFill flip="none" rotWithShape="1">
            <a:gsLst>
              <a:gs pos="100000">
                <a:schemeClr val="accent1">
                  <a:alpha val="0"/>
                </a:schemeClr>
              </a:gs>
              <a:gs pos="0">
                <a:schemeClr val="accent1">
                  <a:alpha val="1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23" name="文本框 22"/>
          <p:cNvSpPr txBox="1"/>
          <p:nvPr/>
        </p:nvSpPr>
        <p:spPr>
          <a:xfrm>
            <a:off x="9253407" y="2812373"/>
            <a:ext cx="1776506" cy="997196"/>
          </a:xfrm>
          <a:prstGeom prst="rect">
            <a:avLst/>
          </a:prstGeom>
        </p:spPr>
        <p:txBody>
          <a:bodyPr wrap="square" lIns="0" tIns="0" rIns="0" bIns="0" anchor="ctr">
            <a:spAutoFit/>
          </a:bodyPr>
          <a:lstStyle>
            <a:defPPr>
              <a:defRPr lang="zh-CN"/>
            </a:defPPr>
            <a:lvl1pPr>
              <a:lnSpc>
                <a:spcPct val="90000"/>
              </a:lnSpc>
              <a:spcBef>
                <a:spcPct val="0"/>
              </a:spcBef>
              <a:buNone/>
              <a:defRPr sz="7200">
                <a:solidFill>
                  <a:schemeClr val="accent1">
                    <a:alpha val="20000"/>
                  </a:schemeClr>
                </a:solidFill>
                <a:latin typeface="+mn-ea"/>
                <a:cs typeface="+mj-cs"/>
              </a:defRPr>
            </a:lvl1pPr>
          </a:lstStyle>
          <a:p>
            <a:pPr marL="0" marR="0" lvl="0" indent="0" algn="r" defTabSz="914400" rtl="0" eaLnBrk="1" fontAlgn="auto" latinLnBrk="0" hangingPunct="1">
              <a:lnSpc>
                <a:spcPct val="90000"/>
              </a:lnSpc>
              <a:spcBef>
                <a:spcPct val="0"/>
              </a:spcBef>
              <a:spcAft>
                <a:spcPts val="0"/>
              </a:spcAft>
              <a:buClrTx/>
              <a:buSzTx/>
              <a:buFontTx/>
              <a:buNone/>
              <a:tabLst/>
              <a:defRPr/>
            </a:pPr>
            <a:r>
              <a:rPr kumimoji="0" lang="en-US" altLang="zh-CN" sz="7200" b="0" i="0" u="none" strike="noStrike" kern="1200" cap="none" spc="0" normalizeH="0" baseline="0" noProof="0" dirty="0">
                <a:ln>
                  <a:noFill/>
                </a:ln>
                <a:solidFill>
                  <a:srgbClr val="20466F">
                    <a:alpha val="20000"/>
                  </a:srgbClr>
                </a:solidFill>
                <a:effectLst/>
                <a:uLnTx/>
                <a:uFillTx/>
                <a:latin typeface="Arial" panose="020B0604020202020204" pitchFamily="34" charset="0"/>
                <a:ea typeface="黑体" panose="02010609060101010101" pitchFamily="49" charset="-122"/>
                <a:cs typeface="Arial" panose="020B0604020202020204" pitchFamily="34" charset="0"/>
              </a:rPr>
              <a:t>01</a:t>
            </a:r>
          </a:p>
        </p:txBody>
      </p:sp>
    </p:spTree>
    <p:extLst>
      <p:ext uri="{BB962C8B-B14F-4D97-AF65-F5344CB8AC3E}">
        <p14:creationId xmlns:p14="http://schemas.microsoft.com/office/powerpoint/2010/main" val="3182231523"/>
      </p:ext>
    </p:extLst>
  </p:cSld>
  <p:clrMapOvr>
    <a:masterClrMapping/>
  </p:clrMapOvr>
  <mc:AlternateContent xmlns:mc="http://schemas.openxmlformats.org/markup-compatibility/2006" xmlns:p14="http://schemas.microsoft.com/office/powerpoint/2010/main">
    <mc:Choice Requires="p14">
      <p:transition p14:dur="250" advClick="0">
        <p:fade/>
      </p:transition>
    </mc:Choice>
    <mc:Fallback xmlns="">
      <p:transition advClick="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图片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587875" y="780415"/>
            <a:ext cx="7120255" cy="4736465"/>
          </a:xfrm>
          <a:prstGeom prst="rect">
            <a:avLst/>
          </a:prstGeom>
        </p:spPr>
      </p:pic>
      <p:sp>
        <p:nvSpPr>
          <p:cNvPr id="50" name="文本框 49"/>
          <p:cNvSpPr txBox="1"/>
          <p:nvPr/>
        </p:nvSpPr>
        <p:spPr>
          <a:xfrm>
            <a:off x="493486" y="621724"/>
            <a:ext cx="11205028" cy="1014730"/>
          </a:xfrm>
          <a:prstGeom prst="rect">
            <a:avLst/>
          </a:prstGeom>
          <a:noFill/>
        </p:spPr>
        <p:txBody>
          <a:bodyPr wrap="square">
            <a:spAutoFit/>
          </a:bodyPr>
          <a:lstStyle>
            <a:defPPr>
              <a:defRPr lang="zh-CN"/>
            </a:defPPr>
            <a:lvl1pPr algn="ctr">
              <a:defRPr sz="3200">
                <a:gradFill flip="none" rotWithShape="1">
                  <a:gsLst>
                    <a:gs pos="0">
                      <a:schemeClr val="bg1"/>
                    </a:gs>
                    <a:gs pos="100000">
                      <a:schemeClr val="accent1">
                        <a:lumMod val="60000"/>
                        <a:lumOff val="40000"/>
                      </a:schemeClr>
                    </a:gs>
                  </a:gsLst>
                  <a:lin ang="4800000" scaled="0"/>
                  <a:tileRect/>
                </a:gradFill>
                <a:latin typeface="+mj-ea"/>
                <a:ea typeface="+mj-ea"/>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srgbClr val="20466F"/>
                </a:solidFill>
                <a:effectLst/>
                <a:uLnTx/>
                <a:uFillTx/>
                <a:latin typeface="Arial" panose="020B0604020202020204" pitchFamily="34" charset="0"/>
                <a:ea typeface="黑体" panose="02010609060101010101" pitchFamily="49" charset="-122"/>
                <a:cs typeface="Arial" panose="020B0604020202020204" pitchFamily="34" charset="0"/>
              </a:rPr>
              <a:t>完备的</a:t>
            </a:r>
            <a:r>
              <a:rPr kumimoji="0" lang="zh-CN" altLang="en-US" sz="3200" b="0" i="0" u="none" strike="noStrike" kern="1200" cap="none" spc="0" normalizeH="0" baseline="0" noProof="0" dirty="0">
                <a:ln>
                  <a:noFill/>
                </a:ln>
                <a:solidFill>
                  <a:srgbClr val="9B2034"/>
                </a:solidFill>
                <a:effectLst/>
                <a:uLnTx/>
                <a:uFillTx/>
                <a:latin typeface="Arial" panose="020B0604020202020204" pitchFamily="34" charset="0"/>
                <a:ea typeface="黑体" panose="02010609060101010101" pitchFamily="49" charset="-122"/>
                <a:cs typeface="Arial" panose="020B0604020202020204" pitchFamily="34" charset="0"/>
              </a:rPr>
              <a:t>软硬件</a:t>
            </a:r>
            <a:r>
              <a:rPr kumimoji="0" lang="zh-CN" altLang="en-US" sz="2800" b="0" i="0" u="none" strike="noStrike" kern="1200" cap="none" spc="0" normalizeH="0" baseline="0" noProof="0" dirty="0">
                <a:ln>
                  <a:noFill/>
                </a:ln>
                <a:solidFill>
                  <a:srgbClr val="20466F"/>
                </a:solidFill>
                <a:effectLst/>
                <a:uLnTx/>
                <a:uFillTx/>
                <a:latin typeface="Arial" panose="020B0604020202020204" pitchFamily="34" charset="0"/>
                <a:ea typeface="黑体" panose="02010609060101010101" pitchFamily="49" charset="-122"/>
                <a:cs typeface="Arial" panose="020B0604020202020204" pitchFamily="34" charset="0"/>
              </a:rPr>
              <a:t>产品矩阵</a:t>
            </a:r>
            <a:endParaRPr kumimoji="0" lang="en-US" altLang="zh-CN" sz="2800" b="0" i="0" u="none" strike="noStrike" kern="1200" cap="none" spc="0" normalizeH="0" baseline="0" noProof="0" dirty="0">
              <a:ln>
                <a:noFill/>
              </a:ln>
              <a:solidFill>
                <a:srgbClr val="20466F"/>
              </a:solidFill>
              <a:effectLst/>
              <a:uLnTx/>
              <a:uFillTx/>
              <a:latin typeface="Arial" panose="020B0604020202020204" pitchFamily="34" charset="0"/>
              <a:ea typeface="黑体" panose="02010609060101010101" pitchFamily="49" charset="-122"/>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srgbClr val="20466F"/>
                </a:solidFill>
                <a:effectLst/>
                <a:uLnTx/>
                <a:uFillTx/>
                <a:latin typeface="Arial" panose="020B0604020202020204" pitchFamily="34" charset="0"/>
                <a:ea typeface="黑体" panose="02010609060101010101" pitchFamily="49" charset="-122"/>
                <a:cs typeface="Arial" panose="020B0604020202020204" pitchFamily="34" charset="0"/>
              </a:rPr>
              <a:t>布局智能制造全链条</a:t>
            </a:r>
          </a:p>
        </p:txBody>
      </p:sp>
      <p:sp>
        <p:nvSpPr>
          <p:cNvPr id="96" name="矩形 95"/>
          <p:cNvSpPr/>
          <p:nvPr/>
        </p:nvSpPr>
        <p:spPr>
          <a:xfrm>
            <a:off x="0" y="4691489"/>
            <a:ext cx="12192000" cy="162945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69" name="椭圆 68"/>
          <p:cNvSpPr/>
          <p:nvPr/>
        </p:nvSpPr>
        <p:spPr>
          <a:xfrm>
            <a:off x="2131176" y="1127125"/>
            <a:ext cx="4019550" cy="4019550"/>
          </a:xfrm>
          <a:prstGeom prst="ellipse">
            <a:avLst/>
          </a:prstGeom>
          <a:noFill/>
          <a:ln w="6350">
            <a:gradFill flip="none" rotWithShape="1">
              <a:gsLst>
                <a:gs pos="0">
                  <a:schemeClr val="accent1">
                    <a:alpha val="50000"/>
                  </a:schemeClr>
                </a:gs>
                <a:gs pos="13000">
                  <a:schemeClr val="accent1">
                    <a:alpha val="0"/>
                  </a:schemeClr>
                </a:gs>
              </a:gsLst>
              <a:lin ang="0" scaled="1"/>
              <a:tileRect/>
            </a:gra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62" name="椭圆 61"/>
          <p:cNvSpPr/>
          <p:nvPr/>
        </p:nvSpPr>
        <p:spPr>
          <a:xfrm>
            <a:off x="5022181" y="1974389"/>
            <a:ext cx="2147638" cy="2147638"/>
          </a:xfrm>
          <a:prstGeom prst="ellipse">
            <a:avLst/>
          </a:prstGeom>
          <a:solidFill>
            <a:schemeClr val="accent2">
              <a:alpha val="1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19" name="椭圆 18"/>
          <p:cNvSpPr/>
          <p:nvPr/>
        </p:nvSpPr>
        <p:spPr>
          <a:xfrm>
            <a:off x="5124450" y="2076658"/>
            <a:ext cx="1943100" cy="19431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endParaRPr>
          </a:p>
        </p:txBody>
      </p:sp>
      <p:pic>
        <p:nvPicPr>
          <p:cNvPr id="9" name="图片 8"/>
          <p:cNvPicPr>
            <a:picLocks noChangeAspect="1"/>
          </p:cNvPicPr>
          <p:nvPr/>
        </p:nvPicPr>
        <p:blipFill rotWithShape="1">
          <a:blip r:embed="rId4" cstate="email">
            <a:extLst>
              <a:ext uri="{28A0092B-C50C-407E-A947-70E740481C1C}">
                <a14:useLocalDpi xmlns:a14="http://schemas.microsoft.com/office/drawing/2010/main"/>
              </a:ext>
            </a:extLst>
          </a:blip>
          <a:srcRect/>
          <a:stretch>
            <a:fillRect/>
          </a:stretch>
        </p:blipFill>
        <p:spPr>
          <a:xfrm>
            <a:off x="889281" y="2020088"/>
            <a:ext cx="241446" cy="228222"/>
          </a:xfrm>
          <a:prstGeom prst="rect">
            <a:avLst/>
          </a:prstGeom>
        </p:spPr>
      </p:pic>
      <p:pic>
        <p:nvPicPr>
          <p:cNvPr id="11" name="图片 10"/>
          <p:cNvPicPr>
            <a:picLocks noChangeAspect="1"/>
          </p:cNvPicPr>
          <p:nvPr/>
        </p:nvPicPr>
        <p:blipFill rotWithShape="1">
          <a:blip r:embed="rId5" cstate="email">
            <a:extLst>
              <a:ext uri="{28A0092B-C50C-407E-A947-70E740481C1C}">
                <a14:useLocalDpi xmlns:a14="http://schemas.microsoft.com/office/drawing/2010/main"/>
              </a:ext>
            </a:extLst>
          </a:blip>
          <a:srcRect/>
          <a:stretch>
            <a:fillRect/>
          </a:stretch>
        </p:blipFill>
        <p:spPr>
          <a:xfrm>
            <a:off x="887038" y="2501593"/>
            <a:ext cx="245932" cy="232462"/>
          </a:xfrm>
          <a:prstGeom prst="rect">
            <a:avLst/>
          </a:prstGeom>
        </p:spPr>
      </p:pic>
      <p:pic>
        <p:nvPicPr>
          <p:cNvPr id="12" name="图片 11"/>
          <p:cNvPicPr>
            <a:picLocks noChangeAspect="1"/>
          </p:cNvPicPr>
          <p:nvPr/>
        </p:nvPicPr>
        <p:blipFill rotWithShape="1">
          <a:blip r:embed="rId6" cstate="email">
            <a:extLst>
              <a:ext uri="{28A0092B-C50C-407E-A947-70E740481C1C}">
                <a14:useLocalDpi xmlns:a14="http://schemas.microsoft.com/office/drawing/2010/main"/>
              </a:ext>
            </a:extLst>
          </a:blip>
          <a:srcRect/>
          <a:stretch>
            <a:fillRect/>
          </a:stretch>
        </p:blipFill>
        <p:spPr>
          <a:xfrm>
            <a:off x="885896" y="2970217"/>
            <a:ext cx="248216" cy="234622"/>
          </a:xfrm>
          <a:prstGeom prst="rect">
            <a:avLst/>
          </a:prstGeom>
        </p:spPr>
      </p:pic>
      <p:pic>
        <p:nvPicPr>
          <p:cNvPr id="13" name="图片 12"/>
          <p:cNvPicPr>
            <a:picLocks noChangeAspect="1"/>
          </p:cNvPicPr>
          <p:nvPr/>
        </p:nvPicPr>
        <p:blipFill rotWithShape="1">
          <a:blip r:embed="rId7" cstate="email">
            <a:extLst>
              <a:ext uri="{28A0092B-C50C-407E-A947-70E740481C1C}">
                <a14:useLocalDpi xmlns:a14="http://schemas.microsoft.com/office/drawing/2010/main"/>
              </a:ext>
            </a:extLst>
          </a:blip>
          <a:srcRect/>
          <a:stretch>
            <a:fillRect/>
          </a:stretch>
        </p:blipFill>
        <p:spPr>
          <a:xfrm>
            <a:off x="884069" y="3438733"/>
            <a:ext cx="251870" cy="238074"/>
          </a:xfrm>
          <a:prstGeom prst="rect">
            <a:avLst/>
          </a:prstGeom>
        </p:spPr>
      </p:pic>
      <p:pic>
        <p:nvPicPr>
          <p:cNvPr id="15" name="图片 14"/>
          <p:cNvPicPr>
            <a:picLocks noChangeAspect="1"/>
          </p:cNvPicPr>
          <p:nvPr/>
        </p:nvPicPr>
        <p:blipFill rotWithShape="1">
          <a:blip r:embed="rId8" cstate="email">
            <a:extLst>
              <a:ext uri="{28A0092B-C50C-407E-A947-70E740481C1C}">
                <a14:useLocalDpi xmlns:a14="http://schemas.microsoft.com/office/drawing/2010/main"/>
              </a:ext>
            </a:extLst>
          </a:blip>
          <a:srcRect/>
          <a:stretch>
            <a:fillRect/>
          </a:stretch>
        </p:blipFill>
        <p:spPr>
          <a:xfrm>
            <a:off x="10207810" y="2911187"/>
            <a:ext cx="189540" cy="171046"/>
          </a:xfrm>
          <a:prstGeom prst="rect">
            <a:avLst/>
          </a:prstGeom>
        </p:spPr>
      </p:pic>
      <p:pic>
        <p:nvPicPr>
          <p:cNvPr id="17" name="图片 16"/>
          <p:cNvPicPr>
            <a:picLocks noChangeAspect="1"/>
          </p:cNvPicPr>
          <p:nvPr/>
        </p:nvPicPr>
        <p:blipFill rotWithShape="1">
          <a:blip r:embed="rId9" cstate="email">
            <a:extLst>
              <a:ext uri="{28A0092B-C50C-407E-A947-70E740481C1C}">
                <a14:useLocalDpi xmlns:a14="http://schemas.microsoft.com/office/drawing/2010/main"/>
              </a:ext>
            </a:extLst>
          </a:blip>
          <a:srcRect/>
          <a:stretch>
            <a:fillRect/>
          </a:stretch>
        </p:blipFill>
        <p:spPr>
          <a:xfrm>
            <a:off x="10186156" y="3936732"/>
            <a:ext cx="209778" cy="189308"/>
          </a:xfrm>
          <a:prstGeom prst="rect">
            <a:avLst/>
          </a:prstGeom>
        </p:spPr>
      </p:pic>
      <p:sp>
        <p:nvSpPr>
          <p:cNvPr id="22" name="矩形 21"/>
          <p:cNvSpPr/>
          <p:nvPr/>
        </p:nvSpPr>
        <p:spPr>
          <a:xfrm>
            <a:off x="4907973" y="2698314"/>
            <a:ext cx="2376054"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rPr>
              <a:t>SMore Factory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rPr>
              <a:t>智能制造</a:t>
            </a:r>
            <a:endParaRPr kumimoji="0" lang="en-US" altLang="zh-CN" sz="1800" b="0" i="0" u="none" strike="noStrike" kern="1200" cap="none" spc="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27" name="TextBox 5"/>
          <p:cNvSpPr txBox="1"/>
          <p:nvPr/>
        </p:nvSpPr>
        <p:spPr>
          <a:xfrm>
            <a:off x="2481906" y="2279183"/>
            <a:ext cx="1754814"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20466F"/>
                </a:solidFill>
                <a:effectLst/>
                <a:uLnTx/>
                <a:uFillTx/>
                <a:latin typeface="Arial" panose="020B0604020202020204" pitchFamily="34" charset="0"/>
                <a:ea typeface="黑体" panose="02010609060101010101" pitchFamily="49" charset="-122"/>
                <a:cs typeface="Arial" panose="020B0604020202020204" pitchFamily="34" charset="0"/>
              </a:rPr>
              <a:t>Smore </a:t>
            </a:r>
            <a:r>
              <a:rPr kumimoji="0" lang="en-US" altLang="zh-CN" sz="1600" b="0" i="0" u="none" strike="noStrike" kern="1200" cap="none" spc="0" normalizeH="0" baseline="0" noProof="0" dirty="0" err="1">
                <a:ln>
                  <a:noFill/>
                </a:ln>
                <a:solidFill>
                  <a:srgbClr val="20466F"/>
                </a:solidFill>
                <a:effectLst/>
                <a:uLnTx/>
                <a:uFillTx/>
                <a:latin typeface="Arial" panose="020B0604020202020204" pitchFamily="34" charset="0"/>
                <a:ea typeface="黑体" panose="02010609060101010101" pitchFamily="49" charset="-122"/>
                <a:cs typeface="Arial" panose="020B0604020202020204" pitchFamily="34" charset="0"/>
              </a:rPr>
              <a:t>ViMo</a:t>
            </a:r>
            <a:endParaRPr kumimoji="0" lang="en-US" sz="1600" b="0" i="0" u="none" strike="noStrike" kern="1200" cap="none" spc="0" normalizeH="0" baseline="0" noProof="0" dirty="0">
              <a:ln>
                <a:noFill/>
              </a:ln>
              <a:solidFill>
                <a:srgbClr val="20466F"/>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28" name="TextBox 26"/>
          <p:cNvSpPr txBox="1"/>
          <p:nvPr/>
        </p:nvSpPr>
        <p:spPr>
          <a:xfrm>
            <a:off x="2457527" y="2903185"/>
            <a:ext cx="1803574"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20466F"/>
                </a:solidFill>
                <a:effectLst/>
                <a:uLnTx/>
                <a:uFillTx/>
                <a:latin typeface="Arial" panose="020B0604020202020204" pitchFamily="34" charset="0"/>
                <a:ea typeface="黑体" panose="02010609060101010101" pitchFamily="49" charset="-122"/>
                <a:cs typeface="Arial" panose="020B0604020202020204" pitchFamily="34" charset="0"/>
              </a:rPr>
              <a:t>Smore</a:t>
            </a:r>
            <a:r>
              <a:rPr kumimoji="0" lang="zh-CN" altLang="en-US" sz="1600" b="0" i="0" u="none" strike="noStrike" kern="1200" cap="none" spc="0" normalizeH="0" baseline="0" noProof="0" dirty="0">
                <a:ln>
                  <a:noFill/>
                </a:ln>
                <a:solidFill>
                  <a:srgbClr val="20466F"/>
                </a:solidFill>
                <a:effectLst/>
                <a:uLnTx/>
                <a:uFillTx/>
                <a:latin typeface="Arial" panose="020B0604020202020204" pitchFamily="34" charset="0"/>
                <a:ea typeface="黑体" panose="02010609060101010101" pitchFamily="49" charset="-122"/>
                <a:cs typeface="Arial" panose="020B0604020202020204" pitchFamily="34" charset="0"/>
              </a:rPr>
              <a:t> </a:t>
            </a:r>
            <a:r>
              <a:rPr kumimoji="0" lang="en-US" altLang="zh-CN" sz="1600" b="0" i="0" u="none" strike="noStrike" kern="1200" cap="none" spc="0" normalizeH="0" baseline="0" noProof="0" dirty="0" err="1">
                <a:ln>
                  <a:noFill/>
                </a:ln>
                <a:solidFill>
                  <a:srgbClr val="20466F"/>
                </a:solidFill>
                <a:effectLst/>
                <a:uLnTx/>
                <a:uFillTx/>
                <a:latin typeface="Arial" panose="020B0604020202020204" pitchFamily="34" charset="0"/>
                <a:ea typeface="黑体" panose="02010609060101010101" pitchFamily="49" charset="-122"/>
                <a:cs typeface="Arial" panose="020B0604020202020204" pitchFamily="34" charset="0"/>
              </a:rPr>
              <a:t>ViLab</a:t>
            </a:r>
            <a:endParaRPr kumimoji="0" lang="en-US" altLang="zh-CN" sz="1600" b="0" i="0" u="none" strike="noStrike" kern="1200" cap="none" spc="0" normalizeH="0" baseline="0" noProof="0" dirty="0">
              <a:ln>
                <a:noFill/>
              </a:ln>
              <a:solidFill>
                <a:srgbClr val="20466F"/>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29" name="矩形 28"/>
          <p:cNvSpPr/>
          <p:nvPr/>
        </p:nvSpPr>
        <p:spPr>
          <a:xfrm>
            <a:off x="2094473" y="3527188"/>
            <a:ext cx="2529682" cy="338554"/>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20466F"/>
                </a:solidFill>
                <a:effectLst/>
                <a:uLnTx/>
                <a:uFillTx/>
                <a:latin typeface="Arial" panose="020B0604020202020204" pitchFamily="34" charset="0"/>
                <a:ea typeface="黑体" panose="02010609060101010101" pitchFamily="49" charset="-122"/>
                <a:cs typeface="Arial" panose="020B0604020202020204" pitchFamily="34" charset="0"/>
              </a:rPr>
              <a:t>其他思谋</a:t>
            </a:r>
            <a:r>
              <a:rPr kumimoji="0" lang="en-US" altLang="zh-CN" sz="1600" b="0" i="0" u="none" strike="noStrike" kern="1200" cap="none" spc="0" normalizeH="0" baseline="0" noProof="0" dirty="0">
                <a:ln>
                  <a:noFill/>
                </a:ln>
                <a:solidFill>
                  <a:srgbClr val="20466F"/>
                </a:solidFill>
                <a:effectLst/>
                <a:uLnTx/>
                <a:uFillTx/>
                <a:latin typeface="Arial" panose="020B0604020202020204" pitchFamily="34" charset="0"/>
                <a:ea typeface="黑体" panose="02010609060101010101" pitchFamily="49" charset="-122"/>
                <a:cs typeface="Arial" panose="020B0604020202020204" pitchFamily="34" charset="0"/>
              </a:rPr>
              <a:t>AI</a:t>
            </a:r>
            <a:r>
              <a:rPr kumimoji="0" lang="zh-CN" altLang="en-US" sz="1600" b="0" i="0" u="none" strike="noStrike" kern="1200" cap="none" spc="0" normalizeH="0" baseline="0" noProof="0" dirty="0">
                <a:ln>
                  <a:noFill/>
                </a:ln>
                <a:solidFill>
                  <a:srgbClr val="20466F"/>
                </a:solidFill>
                <a:effectLst/>
                <a:uLnTx/>
                <a:uFillTx/>
                <a:latin typeface="Arial" panose="020B0604020202020204" pitchFamily="34" charset="0"/>
                <a:ea typeface="黑体" panose="02010609060101010101" pitchFamily="49" charset="-122"/>
                <a:cs typeface="Arial" panose="020B0604020202020204" pitchFamily="34" charset="0"/>
              </a:rPr>
              <a:t>算法组件</a:t>
            </a:r>
          </a:p>
        </p:txBody>
      </p:sp>
      <p:sp>
        <p:nvSpPr>
          <p:cNvPr id="30" name="文本框 29"/>
          <p:cNvSpPr txBox="1"/>
          <p:nvPr/>
        </p:nvSpPr>
        <p:spPr>
          <a:xfrm>
            <a:off x="7821418" y="2279183"/>
            <a:ext cx="2021273" cy="338554"/>
          </a:xfrm>
          <a:prstGeom prst="rect">
            <a:avLst/>
          </a:prstGeom>
          <a:noFill/>
        </p:spPr>
        <p:txBody>
          <a:bodyPr wrap="square" rtlCol="0">
            <a:spAutoFit/>
          </a:bodyPr>
          <a:lstStyle>
            <a:defPPr>
              <a:defRPr lang="zh-CN"/>
            </a:defPPr>
            <a:lvl1pPr marR="0" lvl="0" indent="0" algn="ctr" fontAlgn="auto">
              <a:lnSpc>
                <a:spcPct val="100000"/>
              </a:lnSpc>
              <a:spcBef>
                <a:spcPts val="0"/>
              </a:spcBef>
              <a:spcAft>
                <a:spcPts val="0"/>
              </a:spcAft>
              <a:buClrTx/>
              <a:buSzTx/>
              <a:buFontTx/>
              <a:buNone/>
              <a:defRPr kumimoji="0" sz="1600" u="none" strike="noStrike" cap="none" spc="0" normalizeH="0" baseline="0">
                <a:ln>
                  <a:noFill/>
                </a:ln>
                <a:solidFill>
                  <a:schemeClr val="bg1"/>
                </a:solidFill>
                <a:effectLst/>
                <a:uLnTx/>
                <a:uFillTx/>
                <a:latin typeface="+mn-ea"/>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srgbClr val="20466F"/>
                </a:solidFill>
                <a:effectLst/>
                <a:uLnTx/>
                <a:uFillTx/>
                <a:latin typeface="Arial" panose="020B0604020202020204" pitchFamily="34" charset="0"/>
                <a:ea typeface="黑体" panose="02010609060101010101" pitchFamily="49" charset="-122"/>
                <a:cs typeface="Arial" panose="020B0604020202020204" pitchFamily="34" charset="0"/>
              </a:rPr>
              <a:t>Smore</a:t>
            </a:r>
            <a:r>
              <a:rPr kumimoji="0" lang="zh-CN" altLang="en-US" sz="1600" b="0" i="0" u="none" strike="noStrike" kern="1200" cap="none" spc="0" normalizeH="0" baseline="0" noProof="0" dirty="0">
                <a:ln>
                  <a:noFill/>
                </a:ln>
                <a:solidFill>
                  <a:srgbClr val="20466F"/>
                </a:solidFill>
                <a:effectLst/>
                <a:uLnTx/>
                <a:uFillTx/>
                <a:latin typeface="Arial" panose="020B0604020202020204" pitchFamily="34" charset="0"/>
                <a:ea typeface="黑体" panose="02010609060101010101" pitchFamily="49" charset="-122"/>
                <a:cs typeface="Arial" panose="020B0604020202020204" pitchFamily="34" charset="0"/>
              </a:rPr>
              <a:t> </a:t>
            </a:r>
            <a:r>
              <a:rPr kumimoji="0" lang="en-US" altLang="zh-CN" sz="1600" b="0" i="0" u="none" strike="noStrike" kern="1200" cap="none" spc="0" normalizeH="0" baseline="0" noProof="0" dirty="0" err="1">
                <a:ln>
                  <a:noFill/>
                </a:ln>
                <a:solidFill>
                  <a:srgbClr val="20466F"/>
                </a:solidFill>
                <a:effectLst/>
                <a:uLnTx/>
                <a:uFillTx/>
                <a:latin typeface="Arial" panose="020B0604020202020204" pitchFamily="34" charset="0"/>
                <a:ea typeface="黑体" panose="02010609060101010101" pitchFamily="49" charset="-122"/>
                <a:cs typeface="Arial" panose="020B0604020202020204" pitchFamily="34" charset="0"/>
              </a:rPr>
              <a:t>ViScanner</a:t>
            </a:r>
            <a:endParaRPr kumimoji="0" lang="zh-CN" altLang="en-US" sz="1600" b="0" i="0" u="none" strike="noStrike" kern="1200" cap="none" spc="0" normalizeH="0" baseline="0" noProof="0" dirty="0">
              <a:ln>
                <a:noFill/>
              </a:ln>
              <a:solidFill>
                <a:srgbClr val="20466F"/>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31" name="文本框 30"/>
          <p:cNvSpPr txBox="1"/>
          <p:nvPr/>
        </p:nvSpPr>
        <p:spPr>
          <a:xfrm>
            <a:off x="7977407" y="3111187"/>
            <a:ext cx="1709295" cy="338554"/>
          </a:xfrm>
          <a:prstGeom prst="rect">
            <a:avLst/>
          </a:prstGeom>
          <a:noFill/>
        </p:spPr>
        <p:txBody>
          <a:bodyPr wrap="square" rtlCol="0">
            <a:spAutoFit/>
          </a:bodyPr>
          <a:lstStyle>
            <a:defPPr>
              <a:defRPr lang="zh-CN"/>
            </a:defPPr>
            <a:lvl1pPr marR="0" lvl="0" indent="0" algn="ctr" fontAlgn="auto">
              <a:lnSpc>
                <a:spcPct val="100000"/>
              </a:lnSpc>
              <a:spcBef>
                <a:spcPts val="0"/>
              </a:spcBef>
              <a:spcAft>
                <a:spcPts val="0"/>
              </a:spcAft>
              <a:buClrTx/>
              <a:buSzTx/>
              <a:buFontTx/>
              <a:buNone/>
              <a:defRPr kumimoji="0" sz="1600" u="none" strike="noStrike" cap="none" spc="0" normalizeH="0" baseline="0">
                <a:ln>
                  <a:noFill/>
                </a:ln>
                <a:solidFill>
                  <a:schemeClr val="bg1"/>
                </a:solidFill>
                <a:effectLst/>
                <a:uLnTx/>
                <a:uFillTx/>
                <a:latin typeface="+mn-ea"/>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srgbClr val="20466F"/>
                </a:solidFill>
                <a:effectLst/>
                <a:uLnTx/>
                <a:uFillTx/>
                <a:latin typeface="Arial" panose="020B0604020202020204" pitchFamily="34" charset="0"/>
                <a:ea typeface="黑体" panose="02010609060101010101" pitchFamily="49" charset="-122"/>
                <a:cs typeface="Arial" panose="020B0604020202020204" pitchFamily="34" charset="0"/>
              </a:rPr>
              <a:t>SMore </a:t>
            </a:r>
            <a:r>
              <a:rPr kumimoji="0" lang="en-US" altLang="zh-CN" sz="1600" b="0" i="0" u="none" strike="noStrike" kern="1200" cap="none" spc="0" normalizeH="0" baseline="0" noProof="0" dirty="0" err="1">
                <a:ln>
                  <a:noFill/>
                </a:ln>
                <a:solidFill>
                  <a:srgbClr val="20466F"/>
                </a:solidFill>
                <a:effectLst/>
                <a:uLnTx/>
                <a:uFillTx/>
                <a:latin typeface="Arial" panose="020B0604020202020204" pitchFamily="34" charset="0"/>
                <a:ea typeface="黑体" panose="02010609060101010101" pitchFamily="49" charset="-122"/>
                <a:cs typeface="Arial" panose="020B0604020202020204" pitchFamily="34" charset="0"/>
              </a:rPr>
              <a:t>ViNeo</a:t>
            </a:r>
            <a:r>
              <a:rPr kumimoji="0" lang="zh-CN" altLang="en-US" sz="1600" b="0" i="0" u="none" strike="noStrike" kern="1200" cap="none" spc="0" normalizeH="0" baseline="0" noProof="0" dirty="0">
                <a:ln>
                  <a:noFill/>
                </a:ln>
                <a:solidFill>
                  <a:srgbClr val="20466F"/>
                </a:solidFill>
                <a:effectLst/>
                <a:uLnTx/>
                <a:uFillTx/>
                <a:latin typeface="Arial" panose="020B0604020202020204" pitchFamily="34" charset="0"/>
                <a:ea typeface="黑体" panose="02010609060101010101" pitchFamily="49" charset="-122"/>
                <a:cs typeface="Arial" panose="020B0604020202020204" pitchFamily="34" charset="0"/>
              </a:rPr>
              <a:t> </a:t>
            </a:r>
          </a:p>
        </p:txBody>
      </p:sp>
      <p:sp>
        <p:nvSpPr>
          <p:cNvPr id="32" name="文本框 31"/>
          <p:cNvSpPr txBox="1"/>
          <p:nvPr/>
        </p:nvSpPr>
        <p:spPr>
          <a:xfrm>
            <a:off x="8062044" y="2695185"/>
            <a:ext cx="1540021" cy="338554"/>
          </a:xfrm>
          <a:prstGeom prst="rect">
            <a:avLst/>
          </a:prstGeom>
          <a:noFill/>
        </p:spPr>
        <p:txBody>
          <a:bodyPr wrap="square" rtlCol="0">
            <a:spAutoFit/>
          </a:bodyPr>
          <a:lstStyle>
            <a:defPPr>
              <a:defRPr lang="zh-CN"/>
            </a:defPPr>
            <a:lvl1pPr marR="0" lvl="0" indent="0" algn="ctr" fontAlgn="auto">
              <a:lnSpc>
                <a:spcPct val="100000"/>
              </a:lnSpc>
              <a:spcBef>
                <a:spcPts val="0"/>
              </a:spcBef>
              <a:spcAft>
                <a:spcPts val="0"/>
              </a:spcAft>
              <a:buClrTx/>
              <a:buSzTx/>
              <a:buFontTx/>
              <a:buNone/>
              <a:defRPr kumimoji="0" sz="1600" u="none" strike="noStrike" cap="none" spc="0" normalizeH="0" baseline="0">
                <a:ln>
                  <a:noFill/>
                </a:ln>
                <a:solidFill>
                  <a:schemeClr val="bg1"/>
                </a:solidFill>
                <a:effectLst/>
                <a:uLnTx/>
                <a:uFillTx/>
                <a:latin typeface="+mn-ea"/>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srgbClr val="20466F"/>
                </a:solidFill>
                <a:effectLst/>
                <a:uLnTx/>
                <a:uFillTx/>
                <a:latin typeface="Arial" panose="020B0604020202020204" pitchFamily="34" charset="0"/>
                <a:ea typeface="黑体" panose="02010609060101010101" pitchFamily="49" charset="-122"/>
                <a:cs typeface="Arial" panose="020B0604020202020204" pitchFamily="34" charset="0"/>
              </a:rPr>
              <a:t>SMore </a:t>
            </a:r>
            <a:r>
              <a:rPr kumimoji="0" lang="en-US" altLang="zh-CN" sz="1600" b="0" i="0" u="none" strike="noStrike" kern="1200" cap="none" spc="0" normalizeH="0" baseline="0" noProof="0" dirty="0" err="1">
                <a:ln>
                  <a:noFill/>
                </a:ln>
                <a:solidFill>
                  <a:srgbClr val="20466F"/>
                </a:solidFill>
                <a:effectLst/>
                <a:uLnTx/>
                <a:uFillTx/>
                <a:latin typeface="Arial" panose="020B0604020202020204" pitchFamily="34" charset="0"/>
                <a:ea typeface="黑体" panose="02010609060101010101" pitchFamily="49" charset="-122"/>
                <a:cs typeface="Arial" panose="020B0604020202020204" pitchFamily="34" charset="0"/>
              </a:rPr>
              <a:t>ViAir</a:t>
            </a:r>
            <a:endParaRPr kumimoji="0" lang="zh-CN" altLang="en-US" sz="1600" b="0" i="0" u="none" strike="noStrike" kern="1200" cap="none" spc="0" normalizeH="0" baseline="0" noProof="0" dirty="0">
              <a:ln>
                <a:noFill/>
              </a:ln>
              <a:solidFill>
                <a:srgbClr val="20466F"/>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33" name="文本框 32"/>
          <p:cNvSpPr txBox="1"/>
          <p:nvPr/>
        </p:nvSpPr>
        <p:spPr>
          <a:xfrm>
            <a:off x="7878270" y="3527188"/>
            <a:ext cx="1907568" cy="338554"/>
          </a:xfrm>
          <a:prstGeom prst="rect">
            <a:avLst/>
          </a:prstGeom>
          <a:noFill/>
        </p:spPr>
        <p:txBody>
          <a:bodyPr wrap="square" rtlCol="0">
            <a:spAutoFit/>
          </a:bodyPr>
          <a:lstStyle>
            <a:defPPr>
              <a:defRPr lang="zh-CN"/>
            </a:defPPr>
            <a:lvl1pPr marR="0" lvl="0" indent="0" algn="ctr" fontAlgn="auto">
              <a:lnSpc>
                <a:spcPct val="100000"/>
              </a:lnSpc>
              <a:spcBef>
                <a:spcPts val="0"/>
              </a:spcBef>
              <a:spcAft>
                <a:spcPts val="0"/>
              </a:spcAft>
              <a:buClrTx/>
              <a:buSzTx/>
              <a:buFontTx/>
              <a:buNone/>
              <a:defRPr kumimoji="0" sz="1600" u="none" strike="noStrike" cap="none" spc="0" normalizeH="0" baseline="0">
                <a:ln>
                  <a:noFill/>
                </a:ln>
                <a:solidFill>
                  <a:schemeClr val="bg1"/>
                </a:solidFill>
                <a:effectLst/>
                <a:uLnTx/>
                <a:uFillTx/>
                <a:latin typeface="+mn-ea"/>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srgbClr val="20466F"/>
                </a:solidFill>
                <a:effectLst/>
                <a:uLnTx/>
                <a:uFillTx/>
                <a:latin typeface="Arial" panose="020B0604020202020204" pitchFamily="34" charset="0"/>
                <a:ea typeface="黑体" panose="02010609060101010101" pitchFamily="49" charset="-122"/>
                <a:cs typeface="Arial" panose="020B0604020202020204" pitchFamily="34" charset="0"/>
              </a:rPr>
              <a:t>Smore </a:t>
            </a:r>
            <a:r>
              <a:rPr kumimoji="0" lang="en-US" altLang="zh-CN" sz="1600" b="0" i="0" u="none" strike="noStrike" kern="1200" cap="none" spc="0" normalizeH="0" baseline="0" noProof="0" dirty="0" err="1">
                <a:ln>
                  <a:noFill/>
                </a:ln>
                <a:solidFill>
                  <a:srgbClr val="20466F"/>
                </a:solidFill>
                <a:effectLst/>
                <a:uLnTx/>
                <a:uFillTx/>
                <a:latin typeface="Arial" panose="020B0604020202020204" pitchFamily="34" charset="0"/>
                <a:ea typeface="黑体" panose="02010609060101010101" pitchFamily="49" charset="-122"/>
                <a:cs typeface="Arial" panose="020B0604020202020204" pitchFamily="34" charset="0"/>
              </a:rPr>
              <a:t>ViMobile</a:t>
            </a:r>
            <a:endParaRPr kumimoji="0" lang="zh-CN" altLang="en-US" sz="1600" b="0" i="0" u="none" strike="noStrike" kern="1200" cap="none" spc="0" normalizeH="0" baseline="0" noProof="0" dirty="0">
              <a:ln>
                <a:noFill/>
              </a:ln>
              <a:solidFill>
                <a:srgbClr val="20466F"/>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34" name="Rectangle 61"/>
          <p:cNvSpPr/>
          <p:nvPr/>
        </p:nvSpPr>
        <p:spPr>
          <a:xfrm>
            <a:off x="4673600" y="4758844"/>
            <a:ext cx="2844800"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500"/>
              </a:spcBef>
              <a:spcAft>
                <a:spcPts val="0"/>
              </a:spcAft>
              <a:buClrTx/>
              <a:buSzTx/>
              <a:buFontTx/>
              <a:buNone/>
              <a:tabLst/>
              <a:defRPr/>
            </a:pPr>
            <a:r>
              <a:rPr kumimoji="0" lang="zh-CN" altLang="en-US" sz="1800" b="1" i="0" u="none" strike="noStrike" kern="1200" cap="none" spc="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rPr>
              <a:t>客户获得更多价值</a:t>
            </a:r>
          </a:p>
        </p:txBody>
      </p:sp>
      <p:sp>
        <p:nvSpPr>
          <p:cNvPr id="23" name="矩形 22"/>
          <p:cNvSpPr/>
          <p:nvPr/>
        </p:nvSpPr>
        <p:spPr>
          <a:xfrm>
            <a:off x="1091925" y="3889732"/>
            <a:ext cx="1115009" cy="30777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a:t>
            </a:r>
          </a:p>
        </p:txBody>
      </p:sp>
      <p:sp>
        <p:nvSpPr>
          <p:cNvPr id="41" name="矩形 40"/>
          <p:cNvSpPr/>
          <p:nvPr/>
        </p:nvSpPr>
        <p:spPr>
          <a:xfrm>
            <a:off x="1091925" y="1990347"/>
            <a:ext cx="1032150" cy="30777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质量检测</a:t>
            </a:r>
          </a:p>
        </p:txBody>
      </p:sp>
      <p:sp>
        <p:nvSpPr>
          <p:cNvPr id="42" name="矩形 41"/>
          <p:cNvSpPr/>
          <p:nvPr/>
        </p:nvSpPr>
        <p:spPr>
          <a:xfrm>
            <a:off x="1091925" y="2465193"/>
            <a:ext cx="1115009" cy="30777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数据分析</a:t>
            </a:r>
          </a:p>
        </p:txBody>
      </p:sp>
      <p:sp>
        <p:nvSpPr>
          <p:cNvPr id="43" name="矩形 42"/>
          <p:cNvSpPr/>
          <p:nvPr/>
        </p:nvSpPr>
        <p:spPr>
          <a:xfrm>
            <a:off x="1091925" y="2940039"/>
            <a:ext cx="1115009" cy="30777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远程运维</a:t>
            </a:r>
          </a:p>
        </p:txBody>
      </p:sp>
      <p:sp>
        <p:nvSpPr>
          <p:cNvPr id="44" name="矩形 43"/>
          <p:cNvSpPr/>
          <p:nvPr/>
        </p:nvSpPr>
        <p:spPr>
          <a:xfrm>
            <a:off x="1091925" y="3414885"/>
            <a:ext cx="1115009" cy="30777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工艺优化</a:t>
            </a:r>
          </a:p>
        </p:txBody>
      </p:sp>
      <p:sp>
        <p:nvSpPr>
          <p:cNvPr id="51" name="矩形 50"/>
          <p:cNvSpPr/>
          <p:nvPr/>
        </p:nvSpPr>
        <p:spPr>
          <a:xfrm>
            <a:off x="4907973" y="3318710"/>
            <a:ext cx="2376054" cy="36933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rPr>
              <a:t>AI</a:t>
            </a:r>
            <a:r>
              <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rPr>
              <a:t> 解决方案</a:t>
            </a:r>
          </a:p>
        </p:txBody>
      </p:sp>
      <p:sp>
        <p:nvSpPr>
          <p:cNvPr id="61" name="图形 59"/>
          <p:cNvSpPr/>
          <p:nvPr/>
        </p:nvSpPr>
        <p:spPr>
          <a:xfrm>
            <a:off x="5907848" y="2224296"/>
            <a:ext cx="395354" cy="441324"/>
          </a:xfrm>
          <a:custGeom>
            <a:avLst/>
            <a:gdLst>
              <a:gd name="connsiteX0" fmla="*/ 1058334 w 1516945"/>
              <a:gd name="connsiteY0" fmla="*/ 1693333 h 1693333"/>
              <a:gd name="connsiteX1" fmla="*/ 599723 w 1516945"/>
              <a:gd name="connsiteY1" fmla="*/ 1234723 h 1693333"/>
              <a:gd name="connsiteX2" fmla="*/ 1058334 w 1516945"/>
              <a:gd name="connsiteY2" fmla="*/ 776111 h 1693333"/>
              <a:gd name="connsiteX3" fmla="*/ 1516946 w 1516945"/>
              <a:gd name="connsiteY3" fmla="*/ 1234723 h 1693333"/>
              <a:gd name="connsiteX4" fmla="*/ 1058334 w 1516945"/>
              <a:gd name="connsiteY4" fmla="*/ 1693333 h 1693333"/>
              <a:gd name="connsiteX5" fmla="*/ 1058334 w 1516945"/>
              <a:gd name="connsiteY5" fmla="*/ 846667 h 1693333"/>
              <a:gd name="connsiteX6" fmla="*/ 670279 w 1516945"/>
              <a:gd name="connsiteY6" fmla="*/ 1234723 h 1693333"/>
              <a:gd name="connsiteX7" fmla="*/ 1058334 w 1516945"/>
              <a:gd name="connsiteY7" fmla="*/ 1622777 h 1693333"/>
              <a:gd name="connsiteX8" fmla="*/ 1446390 w 1516945"/>
              <a:gd name="connsiteY8" fmla="*/ 1234723 h 1693333"/>
              <a:gd name="connsiteX9" fmla="*/ 1058334 w 1516945"/>
              <a:gd name="connsiteY9" fmla="*/ 846667 h 1693333"/>
              <a:gd name="connsiteX10" fmla="*/ 1043730 w 1516945"/>
              <a:gd name="connsiteY10" fmla="*/ 1448894 h 1693333"/>
              <a:gd name="connsiteX11" fmla="*/ 993846 w 1516945"/>
              <a:gd name="connsiteY11" fmla="*/ 1399011 h 1693333"/>
              <a:gd name="connsiteX12" fmla="*/ 844162 w 1516945"/>
              <a:gd name="connsiteY12" fmla="*/ 1249327 h 1693333"/>
              <a:gd name="connsiteX13" fmla="*/ 894046 w 1516945"/>
              <a:gd name="connsiteY13" fmla="*/ 1199445 h 1693333"/>
              <a:gd name="connsiteX14" fmla="*/ 1043730 w 1516945"/>
              <a:gd name="connsiteY14" fmla="*/ 1349127 h 1693333"/>
              <a:gd name="connsiteX15" fmla="*/ 1293179 w 1516945"/>
              <a:gd name="connsiteY15" fmla="*/ 1099678 h 1693333"/>
              <a:gd name="connsiteX16" fmla="*/ 1343060 w 1516945"/>
              <a:gd name="connsiteY16" fmla="*/ 1149562 h 1693333"/>
              <a:gd name="connsiteX17" fmla="*/ 246945 w 1516945"/>
              <a:gd name="connsiteY17" fmla="*/ 670277 h 1693333"/>
              <a:gd name="connsiteX18" fmla="*/ 246945 w 1516945"/>
              <a:gd name="connsiteY18" fmla="*/ 599722 h 1693333"/>
              <a:gd name="connsiteX19" fmla="*/ 705557 w 1516945"/>
              <a:gd name="connsiteY19" fmla="*/ 599722 h 1693333"/>
              <a:gd name="connsiteX20" fmla="*/ 705557 w 1516945"/>
              <a:gd name="connsiteY20" fmla="*/ 670277 h 1693333"/>
              <a:gd name="connsiteX21" fmla="*/ 246945 w 1516945"/>
              <a:gd name="connsiteY21" fmla="*/ 670277 h 1693333"/>
              <a:gd name="connsiteX22" fmla="*/ 246945 w 1516945"/>
              <a:gd name="connsiteY22" fmla="*/ 317501 h 1693333"/>
              <a:gd name="connsiteX23" fmla="*/ 1128889 w 1516945"/>
              <a:gd name="connsiteY23" fmla="*/ 317501 h 1693333"/>
              <a:gd name="connsiteX24" fmla="*/ 1128889 w 1516945"/>
              <a:gd name="connsiteY24" fmla="*/ 388055 h 1693333"/>
              <a:gd name="connsiteX25" fmla="*/ 246945 w 1516945"/>
              <a:gd name="connsiteY25" fmla="*/ 388055 h 1693333"/>
              <a:gd name="connsiteX26" fmla="*/ 246945 w 1516945"/>
              <a:gd name="connsiteY26" fmla="*/ 317501 h 1693333"/>
              <a:gd name="connsiteX27" fmla="*/ 1305279 w 1516945"/>
              <a:gd name="connsiteY27" fmla="*/ 70556 h 1693333"/>
              <a:gd name="connsiteX28" fmla="*/ 70556 w 1516945"/>
              <a:gd name="connsiteY28" fmla="*/ 70556 h 1693333"/>
              <a:gd name="connsiteX29" fmla="*/ 70556 w 1516945"/>
              <a:gd name="connsiteY29" fmla="*/ 1587500 h 1693333"/>
              <a:gd name="connsiteX30" fmla="*/ 635001 w 1516945"/>
              <a:gd name="connsiteY30" fmla="*/ 1587500 h 1693333"/>
              <a:gd name="connsiteX31" fmla="*/ 635001 w 1516945"/>
              <a:gd name="connsiteY31" fmla="*/ 1658055 h 1693333"/>
              <a:gd name="connsiteX32" fmla="*/ 0 w 1516945"/>
              <a:gd name="connsiteY32" fmla="*/ 1658055 h 1693333"/>
              <a:gd name="connsiteX33" fmla="*/ 0 w 1516945"/>
              <a:gd name="connsiteY33" fmla="*/ 0 h 1693333"/>
              <a:gd name="connsiteX34" fmla="*/ 1375834 w 1516945"/>
              <a:gd name="connsiteY34" fmla="*/ 0 h 1693333"/>
              <a:gd name="connsiteX35" fmla="*/ 1375834 w 1516945"/>
              <a:gd name="connsiteY35" fmla="*/ 776111 h 1693333"/>
              <a:gd name="connsiteX36" fmla="*/ 1305279 w 1516945"/>
              <a:gd name="connsiteY36" fmla="*/ 776111 h 1693333"/>
              <a:gd name="connsiteX37" fmla="*/ 1305279 w 1516945"/>
              <a:gd name="connsiteY37" fmla="*/ 70556 h 1693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516945" h="1693333">
                <a:moveTo>
                  <a:pt x="1058334" y="1693333"/>
                </a:moveTo>
                <a:cubicBezTo>
                  <a:pt x="805050" y="1693333"/>
                  <a:pt x="599723" y="1488006"/>
                  <a:pt x="599723" y="1234723"/>
                </a:cubicBezTo>
                <a:cubicBezTo>
                  <a:pt x="599723" y="981438"/>
                  <a:pt x="805050" y="776111"/>
                  <a:pt x="1058334" y="776111"/>
                </a:cubicBezTo>
                <a:cubicBezTo>
                  <a:pt x="1311619" y="776111"/>
                  <a:pt x="1516946" y="981438"/>
                  <a:pt x="1516946" y="1234723"/>
                </a:cubicBezTo>
                <a:cubicBezTo>
                  <a:pt x="1516946" y="1488006"/>
                  <a:pt x="1311619" y="1693333"/>
                  <a:pt x="1058334" y="1693333"/>
                </a:cubicBezTo>
                <a:close/>
                <a:moveTo>
                  <a:pt x="1058334" y="846667"/>
                </a:moveTo>
                <a:cubicBezTo>
                  <a:pt x="844017" y="846667"/>
                  <a:pt x="670279" y="1020405"/>
                  <a:pt x="670279" y="1234723"/>
                </a:cubicBezTo>
                <a:cubicBezTo>
                  <a:pt x="670279" y="1449039"/>
                  <a:pt x="844017" y="1622777"/>
                  <a:pt x="1058334" y="1622777"/>
                </a:cubicBezTo>
                <a:cubicBezTo>
                  <a:pt x="1272652" y="1622777"/>
                  <a:pt x="1446390" y="1449039"/>
                  <a:pt x="1446390" y="1234723"/>
                </a:cubicBezTo>
                <a:cubicBezTo>
                  <a:pt x="1446390" y="1020405"/>
                  <a:pt x="1272652" y="846667"/>
                  <a:pt x="1058334" y="846667"/>
                </a:cubicBezTo>
                <a:close/>
                <a:moveTo>
                  <a:pt x="1043730" y="1448894"/>
                </a:moveTo>
                <a:lnTo>
                  <a:pt x="993846" y="1399011"/>
                </a:lnTo>
                <a:lnTo>
                  <a:pt x="844162" y="1249327"/>
                </a:lnTo>
                <a:lnTo>
                  <a:pt x="894046" y="1199445"/>
                </a:lnTo>
                <a:lnTo>
                  <a:pt x="1043730" y="1349127"/>
                </a:lnTo>
                <a:lnTo>
                  <a:pt x="1293179" y="1099678"/>
                </a:lnTo>
                <a:lnTo>
                  <a:pt x="1343060" y="1149562"/>
                </a:lnTo>
                <a:close/>
                <a:moveTo>
                  <a:pt x="246945" y="670277"/>
                </a:moveTo>
                <a:lnTo>
                  <a:pt x="246945" y="599722"/>
                </a:lnTo>
                <a:lnTo>
                  <a:pt x="705557" y="599722"/>
                </a:lnTo>
                <a:lnTo>
                  <a:pt x="705557" y="670277"/>
                </a:lnTo>
                <a:lnTo>
                  <a:pt x="246945" y="670277"/>
                </a:lnTo>
                <a:close/>
                <a:moveTo>
                  <a:pt x="246945" y="317501"/>
                </a:moveTo>
                <a:lnTo>
                  <a:pt x="1128889" y="317501"/>
                </a:lnTo>
                <a:lnTo>
                  <a:pt x="1128889" y="388055"/>
                </a:lnTo>
                <a:lnTo>
                  <a:pt x="246945" y="388055"/>
                </a:lnTo>
                <a:lnTo>
                  <a:pt x="246945" y="317501"/>
                </a:lnTo>
                <a:close/>
                <a:moveTo>
                  <a:pt x="1305279" y="70556"/>
                </a:moveTo>
                <a:lnTo>
                  <a:pt x="70556" y="70556"/>
                </a:lnTo>
                <a:lnTo>
                  <a:pt x="70556" y="1587500"/>
                </a:lnTo>
                <a:lnTo>
                  <a:pt x="635001" y="1587500"/>
                </a:lnTo>
                <a:lnTo>
                  <a:pt x="635001" y="1658055"/>
                </a:lnTo>
                <a:lnTo>
                  <a:pt x="0" y="1658055"/>
                </a:lnTo>
                <a:lnTo>
                  <a:pt x="0" y="0"/>
                </a:lnTo>
                <a:lnTo>
                  <a:pt x="1375834" y="0"/>
                </a:lnTo>
                <a:lnTo>
                  <a:pt x="1375834" y="776111"/>
                </a:lnTo>
                <a:lnTo>
                  <a:pt x="1305279" y="776111"/>
                </a:lnTo>
                <a:lnTo>
                  <a:pt x="1305279" y="70556"/>
                </a:lnTo>
                <a:close/>
              </a:path>
            </a:pathLst>
          </a:custGeom>
          <a:solidFill>
            <a:schemeClr val="bg1"/>
          </a:solidFill>
          <a:ln w="186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63" name="椭圆 62"/>
          <p:cNvSpPr/>
          <p:nvPr/>
        </p:nvSpPr>
        <p:spPr>
          <a:xfrm>
            <a:off x="4876800" y="1829008"/>
            <a:ext cx="2438400" cy="2438400"/>
          </a:xfrm>
          <a:prstGeom prst="ellipse">
            <a:avLst/>
          </a:prstGeom>
          <a:noFill/>
          <a:ln w="6350">
            <a:solidFill>
              <a:srgbClr val="9E1E24">
                <a:alpha val="70000"/>
              </a:srgb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65" name="椭圆 64"/>
          <p:cNvSpPr/>
          <p:nvPr/>
        </p:nvSpPr>
        <p:spPr>
          <a:xfrm>
            <a:off x="4178713" y="2610471"/>
            <a:ext cx="875474" cy="87547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rPr>
              <a:t>软件</a:t>
            </a:r>
            <a:endParaRPr kumimoji="0" lang="en-US" altLang="zh-CN" sz="2000" b="0" i="0" u="none" strike="noStrike" kern="1200" cap="none" spc="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rPr>
              <a:t>平台</a:t>
            </a:r>
            <a:endParaRPr kumimoji="0" lang="en-US" altLang="zh-CN" sz="2000" b="0" i="0" u="none" strike="noStrike" kern="1200" cap="none" spc="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66" name="椭圆 65"/>
          <p:cNvSpPr/>
          <p:nvPr/>
        </p:nvSpPr>
        <p:spPr>
          <a:xfrm>
            <a:off x="7137813" y="2610471"/>
            <a:ext cx="875474" cy="87547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rPr>
              <a:t>硬件</a:t>
            </a:r>
            <a:endParaRPr kumimoji="0" lang="en-US" altLang="zh-CN" sz="2000" b="0" i="0" u="none" strike="noStrike" kern="1200" cap="none" spc="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rPr>
              <a:t>体系</a:t>
            </a:r>
          </a:p>
        </p:txBody>
      </p:sp>
      <p:sp>
        <p:nvSpPr>
          <p:cNvPr id="70" name="椭圆 69"/>
          <p:cNvSpPr/>
          <p:nvPr/>
        </p:nvSpPr>
        <p:spPr>
          <a:xfrm>
            <a:off x="493486" y="773835"/>
            <a:ext cx="4726130" cy="4726130"/>
          </a:xfrm>
          <a:prstGeom prst="ellipse">
            <a:avLst/>
          </a:prstGeom>
          <a:noFill/>
          <a:ln w="6350">
            <a:gradFill flip="none" rotWithShape="1">
              <a:gsLst>
                <a:gs pos="0">
                  <a:schemeClr val="accent1">
                    <a:alpha val="50000"/>
                  </a:schemeClr>
                </a:gs>
                <a:gs pos="9000">
                  <a:schemeClr val="accent1">
                    <a:alpha val="0"/>
                  </a:schemeClr>
                </a:gs>
              </a:gsLst>
              <a:lin ang="0" scaled="1"/>
              <a:tileRect/>
            </a:gra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75" name="矩形 74"/>
          <p:cNvSpPr/>
          <p:nvPr/>
        </p:nvSpPr>
        <p:spPr>
          <a:xfrm>
            <a:off x="10350917" y="3889732"/>
            <a:ext cx="1485021" cy="27699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颜色数据推优</a:t>
            </a:r>
          </a:p>
        </p:txBody>
      </p:sp>
      <p:sp>
        <p:nvSpPr>
          <p:cNvPr id="76" name="矩形 75"/>
          <p:cNvSpPr/>
          <p:nvPr/>
        </p:nvSpPr>
        <p:spPr>
          <a:xfrm>
            <a:off x="10350917" y="2021125"/>
            <a:ext cx="1032150" cy="27699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条码包装</a:t>
            </a:r>
          </a:p>
        </p:txBody>
      </p:sp>
      <p:sp>
        <p:nvSpPr>
          <p:cNvPr id="77" name="矩形 76"/>
          <p:cNvSpPr/>
          <p:nvPr/>
        </p:nvSpPr>
        <p:spPr>
          <a:xfrm>
            <a:off x="10350917" y="2442110"/>
            <a:ext cx="1696303" cy="27699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隐形二维码检测</a:t>
            </a:r>
          </a:p>
        </p:txBody>
      </p:sp>
      <p:sp>
        <p:nvSpPr>
          <p:cNvPr id="78" name="矩形 77"/>
          <p:cNvSpPr/>
          <p:nvPr/>
        </p:nvSpPr>
        <p:spPr>
          <a:xfrm>
            <a:off x="10350917" y="2863095"/>
            <a:ext cx="1115009" cy="27699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分拣</a:t>
            </a:r>
          </a:p>
        </p:txBody>
      </p:sp>
      <p:sp>
        <p:nvSpPr>
          <p:cNvPr id="79" name="矩形 78"/>
          <p:cNvSpPr/>
          <p:nvPr/>
        </p:nvSpPr>
        <p:spPr>
          <a:xfrm>
            <a:off x="10350917" y="3284080"/>
            <a:ext cx="1600721"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核心膜类产品</a:t>
            </a:r>
            <a:br>
              <a:rPr kumimoji="0" lang="en-US" altLang="zh-CN" sz="12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br>
            <a:r>
              <a:rPr kumimoji="0" lang="zh-CN" altLang="en-US" sz="12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生产数据分析</a:t>
            </a:r>
          </a:p>
        </p:txBody>
      </p:sp>
      <p:pic>
        <p:nvPicPr>
          <p:cNvPr id="10" name="图片 9"/>
          <p:cNvPicPr>
            <a:picLocks noChangeAspect="1"/>
          </p:cNvPicPr>
          <p:nvPr/>
        </p:nvPicPr>
        <p:blipFill rotWithShape="1">
          <a:blip r:embed="rId10" cstate="email">
            <a:extLst>
              <a:ext uri="{28A0092B-C50C-407E-A947-70E740481C1C}">
                <a14:useLocalDpi xmlns:a14="http://schemas.microsoft.com/office/drawing/2010/main"/>
              </a:ext>
            </a:extLst>
          </a:blip>
          <a:srcRect/>
          <a:stretch>
            <a:fillRect/>
          </a:stretch>
        </p:blipFill>
        <p:spPr>
          <a:xfrm>
            <a:off x="10205536" y="2066415"/>
            <a:ext cx="204030" cy="184122"/>
          </a:xfrm>
          <a:prstGeom prst="rect">
            <a:avLst/>
          </a:prstGeom>
        </p:spPr>
      </p:pic>
      <p:pic>
        <p:nvPicPr>
          <p:cNvPr id="14" name="图片 13"/>
          <p:cNvPicPr>
            <a:picLocks noChangeAspect="1"/>
          </p:cNvPicPr>
          <p:nvPr/>
        </p:nvPicPr>
        <p:blipFill rotWithShape="1">
          <a:blip r:embed="rId11" cstate="email">
            <a:extLst>
              <a:ext uri="{28A0092B-C50C-407E-A947-70E740481C1C}">
                <a14:useLocalDpi xmlns:a14="http://schemas.microsoft.com/office/drawing/2010/main"/>
              </a:ext>
            </a:extLst>
          </a:blip>
          <a:srcRect/>
          <a:stretch>
            <a:fillRect/>
          </a:stretch>
        </p:blipFill>
        <p:spPr>
          <a:xfrm>
            <a:off x="10195350" y="2490202"/>
            <a:ext cx="202000" cy="182290"/>
          </a:xfrm>
          <a:prstGeom prst="rect">
            <a:avLst/>
          </a:prstGeom>
        </p:spPr>
      </p:pic>
      <p:pic>
        <p:nvPicPr>
          <p:cNvPr id="16" name="图片 15"/>
          <p:cNvPicPr>
            <a:picLocks noChangeAspect="1"/>
          </p:cNvPicPr>
          <p:nvPr/>
        </p:nvPicPr>
        <p:blipFill rotWithShape="1">
          <a:blip r:embed="rId12" cstate="email">
            <a:extLst>
              <a:ext uri="{28A0092B-C50C-407E-A947-70E740481C1C}">
                <a14:useLocalDpi xmlns:a14="http://schemas.microsoft.com/office/drawing/2010/main"/>
              </a:ext>
            </a:extLst>
          </a:blip>
          <a:srcRect/>
          <a:stretch>
            <a:fillRect/>
          </a:stretch>
        </p:blipFill>
        <p:spPr>
          <a:xfrm>
            <a:off x="10218688" y="3333761"/>
            <a:ext cx="224836" cy="202898"/>
          </a:xfrm>
          <a:prstGeom prst="rect">
            <a:avLst/>
          </a:prstGeom>
        </p:spPr>
      </p:pic>
      <p:sp>
        <p:nvSpPr>
          <p:cNvPr id="98" name="TextBox 54"/>
          <p:cNvSpPr txBox="1"/>
          <p:nvPr/>
        </p:nvSpPr>
        <p:spPr>
          <a:xfrm>
            <a:off x="957199" y="5202277"/>
            <a:ext cx="1800000"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100" normalizeH="0" baseline="0" noProof="0" dirty="0" err="1">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rPr>
              <a:t>智能</a:t>
            </a:r>
            <a:r>
              <a:rPr kumimoji="0" lang="zh-CN" altLang="en-US" sz="1400" b="0" i="0" u="none" strike="noStrike" kern="1200" cap="none" spc="10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rPr>
              <a:t>化提升</a:t>
            </a:r>
            <a:endParaRPr kumimoji="0" lang="en-US" altLang="zh-CN" sz="800" b="0" i="0" u="none" strike="noStrike" kern="1200" cap="none" spc="10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sym typeface="+mn-ea"/>
            </a:endParaRPr>
          </a:p>
        </p:txBody>
      </p:sp>
      <p:sp>
        <p:nvSpPr>
          <p:cNvPr id="99" name="TextBox 54"/>
          <p:cNvSpPr txBox="1"/>
          <p:nvPr/>
        </p:nvSpPr>
        <p:spPr>
          <a:xfrm>
            <a:off x="609248" y="5516585"/>
            <a:ext cx="2495902"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300"/>
              </a:spcAft>
              <a:buClrTx/>
              <a:buSzTx/>
              <a:buFontTx/>
              <a:buNone/>
              <a:tabLst/>
              <a:defRPr/>
            </a:pPr>
            <a:r>
              <a:rPr kumimoji="0" lang="en-US" altLang="zh-CN" sz="1000" b="0" i="0" u="none" strike="noStrike" kern="1200" cap="none" spc="10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sym typeface="+mn-ea"/>
              </a:rPr>
              <a:t>ID</a:t>
            </a:r>
            <a:r>
              <a:rPr kumimoji="0" lang="zh-CN" altLang="en-US" sz="1000" b="0" i="0" u="none" strike="noStrike" kern="1200" cap="none" spc="10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sym typeface="+mn-ea"/>
              </a:rPr>
              <a:t>读码准确率可达 </a:t>
            </a:r>
            <a:r>
              <a:rPr kumimoji="0" lang="en-US" altLang="zh-CN" sz="1000" b="0" i="0" u="none" strike="noStrike" kern="1200" cap="none" spc="10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sym typeface="+mn-ea"/>
              </a:rPr>
              <a:t>99.99%</a:t>
            </a:r>
            <a:endParaRPr kumimoji="0" lang="en-US" altLang="zh-CN" sz="900" b="0" i="0" u="none" strike="noStrike" kern="1200" cap="none" spc="10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sym typeface="+mn-ea"/>
            </a:endParaRPr>
          </a:p>
        </p:txBody>
      </p:sp>
      <p:sp>
        <p:nvSpPr>
          <p:cNvPr id="100" name="TextBox 54"/>
          <p:cNvSpPr txBox="1"/>
          <p:nvPr/>
        </p:nvSpPr>
        <p:spPr>
          <a:xfrm>
            <a:off x="609248" y="5736828"/>
            <a:ext cx="2495902"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300"/>
              </a:spcAft>
              <a:buClrTx/>
              <a:buSzTx/>
              <a:buFontTx/>
              <a:buNone/>
              <a:tabLst/>
              <a:defRPr/>
            </a:pPr>
            <a:r>
              <a:rPr kumimoji="0" lang="zh-CN" altLang="en-US" sz="1000" b="0" i="0" u="none" strike="noStrike" kern="1200" cap="none" spc="10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sym typeface="+mn-lt"/>
              </a:rPr>
              <a:t>无人分拣，灵活配置</a:t>
            </a:r>
            <a:endParaRPr kumimoji="0" lang="en-US" altLang="zh-CN" sz="900" b="0" i="0" u="none" strike="noStrike" kern="1200" cap="none" spc="10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sym typeface="+mn-ea"/>
            </a:endParaRPr>
          </a:p>
        </p:txBody>
      </p:sp>
      <p:sp>
        <p:nvSpPr>
          <p:cNvPr id="101" name="TextBox 54"/>
          <p:cNvSpPr txBox="1"/>
          <p:nvPr/>
        </p:nvSpPr>
        <p:spPr>
          <a:xfrm>
            <a:off x="609248" y="5957072"/>
            <a:ext cx="2495902"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300"/>
              </a:spcAft>
              <a:buClrTx/>
              <a:buSzTx/>
              <a:buFontTx/>
              <a:buNone/>
              <a:tabLst/>
              <a:defRPr/>
            </a:pPr>
            <a:r>
              <a:rPr kumimoji="0" lang="zh-CN" altLang="en-US" sz="1000" b="0" i="0" u="none" strike="noStrike" kern="1200" cap="none" spc="10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sym typeface="+mn-ea"/>
              </a:rPr>
              <a:t>出入库信息化管理</a:t>
            </a:r>
          </a:p>
        </p:txBody>
      </p:sp>
      <p:sp>
        <p:nvSpPr>
          <p:cNvPr id="103" name="TextBox 55"/>
          <p:cNvSpPr txBox="1"/>
          <p:nvPr/>
        </p:nvSpPr>
        <p:spPr>
          <a:xfrm>
            <a:off x="3783066" y="5202277"/>
            <a:ext cx="1800000"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zh-CN" altLang="en-US" sz="1400" b="0" i="0" u="none" strike="noStrike" kern="1200" cap="none" spc="10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rPr>
              <a:t>工艺优化</a:t>
            </a:r>
          </a:p>
        </p:txBody>
      </p:sp>
      <p:sp>
        <p:nvSpPr>
          <p:cNvPr id="104" name="TextBox 55"/>
          <p:cNvSpPr txBox="1"/>
          <p:nvPr/>
        </p:nvSpPr>
        <p:spPr>
          <a:xfrm>
            <a:off x="3603507" y="5516585"/>
            <a:ext cx="2159118"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300"/>
              </a:spcAft>
              <a:buClrTx/>
              <a:buSzTx/>
              <a:buFontTx/>
              <a:buNone/>
              <a:tabLst/>
              <a:defRPr/>
            </a:pPr>
            <a:r>
              <a:rPr kumimoji="0" lang="zh-CN" altLang="en-US" sz="1000" b="0" i="0" u="none" strike="noStrike" kern="1200" cap="none" spc="10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rPr>
              <a:t>大数据准确判断工艺质量</a:t>
            </a:r>
          </a:p>
        </p:txBody>
      </p:sp>
      <p:sp>
        <p:nvSpPr>
          <p:cNvPr id="105" name="TextBox 55"/>
          <p:cNvSpPr txBox="1"/>
          <p:nvPr/>
        </p:nvSpPr>
        <p:spPr>
          <a:xfrm>
            <a:off x="3603507" y="5736828"/>
            <a:ext cx="2159118"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300"/>
              </a:spcAft>
              <a:buClrTx/>
              <a:buSzTx/>
              <a:buFontTx/>
              <a:buNone/>
              <a:tabLst/>
              <a:defRPr/>
            </a:pPr>
            <a:r>
              <a:rPr kumimoji="0" lang="zh-CN" altLang="en-US" sz="1000" b="0" i="0" u="none" strike="noStrike" kern="1200" cap="none" spc="10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rPr>
              <a:t>产品预研成本低，周期短</a:t>
            </a:r>
          </a:p>
        </p:txBody>
      </p:sp>
      <p:sp>
        <p:nvSpPr>
          <p:cNvPr id="106" name="TextBox 55"/>
          <p:cNvSpPr txBox="1"/>
          <p:nvPr/>
        </p:nvSpPr>
        <p:spPr>
          <a:xfrm>
            <a:off x="3603507" y="5957072"/>
            <a:ext cx="2159118"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300"/>
              </a:spcAft>
              <a:buClrTx/>
              <a:buSzTx/>
              <a:buFontTx/>
              <a:buNone/>
              <a:tabLst/>
              <a:defRPr/>
            </a:pPr>
            <a:r>
              <a:rPr kumimoji="0" lang="zh-CN" altLang="en-US" sz="1000" b="0" i="0" u="none" strike="noStrike" kern="1200" cap="none" spc="10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rPr>
              <a:t>机构方案更精密合理</a:t>
            </a:r>
          </a:p>
        </p:txBody>
      </p:sp>
      <p:sp>
        <p:nvSpPr>
          <p:cNvPr id="108" name="TextBox 58"/>
          <p:cNvSpPr txBox="1"/>
          <p:nvPr/>
        </p:nvSpPr>
        <p:spPr>
          <a:xfrm>
            <a:off x="6608933" y="5202277"/>
            <a:ext cx="1800000"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zh-CN" altLang="en-US" sz="1400" b="0" i="0" u="none" strike="noStrike" kern="1200" cap="none" spc="10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rPr>
              <a:t>系统交付</a:t>
            </a:r>
          </a:p>
        </p:txBody>
      </p:sp>
      <p:sp>
        <p:nvSpPr>
          <p:cNvPr id="109" name="TextBox 58"/>
          <p:cNvSpPr txBox="1"/>
          <p:nvPr/>
        </p:nvSpPr>
        <p:spPr>
          <a:xfrm>
            <a:off x="6388217" y="5516585"/>
            <a:ext cx="2241434"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300"/>
              </a:spcAft>
              <a:buClrTx/>
              <a:buSzTx/>
              <a:buFontTx/>
              <a:buNone/>
              <a:tabLst/>
              <a:defRPr/>
            </a:pPr>
            <a:r>
              <a:rPr kumimoji="0" lang="zh-CN" altLang="en-US" sz="1000" b="0" i="0" u="none" strike="noStrike" kern="1200" cap="none" spc="10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rPr>
              <a:t>交付项目突破单点</a:t>
            </a:r>
          </a:p>
        </p:txBody>
      </p:sp>
      <p:sp>
        <p:nvSpPr>
          <p:cNvPr id="110" name="TextBox 58"/>
          <p:cNvSpPr txBox="1"/>
          <p:nvPr/>
        </p:nvSpPr>
        <p:spPr>
          <a:xfrm>
            <a:off x="6388217" y="5736828"/>
            <a:ext cx="2241434"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300"/>
              </a:spcAft>
              <a:buClrTx/>
              <a:buSzTx/>
              <a:buFontTx/>
              <a:buNone/>
              <a:tabLst/>
              <a:defRPr/>
            </a:pPr>
            <a:r>
              <a:rPr kumimoji="0" lang="zh-CN" altLang="en-US" sz="1000" b="0" i="0" u="none" strike="noStrike" kern="1200" cap="none" spc="10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rPr>
              <a:t>一站式提供解决方案</a:t>
            </a:r>
            <a:endParaRPr kumimoji="0" lang="en-US" altLang="zh-CN" sz="1000" b="0" i="0" u="none" strike="noStrike" kern="1200" cap="none" spc="10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111" name="TextBox 58"/>
          <p:cNvSpPr txBox="1"/>
          <p:nvPr/>
        </p:nvSpPr>
        <p:spPr>
          <a:xfrm>
            <a:off x="6388217" y="5957072"/>
            <a:ext cx="2241434"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300"/>
              </a:spcAft>
              <a:buClrTx/>
              <a:buSzTx/>
              <a:buFontTx/>
              <a:buNone/>
              <a:tabLst/>
              <a:defRPr/>
            </a:pPr>
            <a:r>
              <a:rPr kumimoji="0" lang="en-US" altLang="zh-CN" sz="1000" b="0" i="0" u="none" strike="noStrike" kern="1200" cap="none" spc="10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rPr>
              <a:t>6</a:t>
            </a:r>
            <a:r>
              <a:rPr kumimoji="0" lang="zh-CN" altLang="en-US" sz="1000" b="0" i="0" u="none" strike="noStrike" kern="1200" cap="none" spc="10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rPr>
              <a:t>个月内启动</a:t>
            </a:r>
            <a:r>
              <a:rPr kumimoji="0" lang="en-US" altLang="zh-CN" sz="1000" b="0" i="0" u="none" strike="noStrike" kern="1200" cap="none" spc="10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rPr>
              <a:t>14</a:t>
            </a:r>
            <a:r>
              <a:rPr kumimoji="0" lang="zh-CN" altLang="en-US" sz="1000" b="0" i="0" u="none" strike="noStrike" kern="1200" cap="none" spc="10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rPr>
              <a:t>个项目</a:t>
            </a:r>
            <a:endParaRPr kumimoji="0" lang="en-US" altLang="zh-CN" sz="1000" b="0" i="0" u="none" strike="noStrike" kern="1200" cap="none" spc="10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113" name="TextBox 63"/>
          <p:cNvSpPr txBox="1"/>
          <p:nvPr/>
        </p:nvSpPr>
        <p:spPr>
          <a:xfrm>
            <a:off x="9434801" y="5202277"/>
            <a:ext cx="1800000"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zh-CN" altLang="en-US" sz="1400" b="0" i="0" u="none" strike="noStrike" kern="1200" cap="none" spc="10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rPr>
              <a:t>敏捷运维</a:t>
            </a:r>
          </a:p>
        </p:txBody>
      </p:sp>
      <p:sp>
        <p:nvSpPr>
          <p:cNvPr id="114" name="TextBox 63"/>
          <p:cNvSpPr txBox="1"/>
          <p:nvPr/>
        </p:nvSpPr>
        <p:spPr>
          <a:xfrm>
            <a:off x="9019160" y="5516585"/>
            <a:ext cx="2631283"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300"/>
              </a:spcAft>
              <a:buClrTx/>
              <a:buSzTx/>
              <a:buFontTx/>
              <a:buNone/>
              <a:tabLst/>
              <a:defRPr/>
            </a:pPr>
            <a:r>
              <a:rPr kumimoji="0" lang="zh-CN" altLang="en-US" sz="1000" b="0" i="0" u="none" strike="noStrike" kern="1200" cap="none" spc="10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rPr>
              <a:t>应用热插拔，随意增减、修改</a:t>
            </a:r>
            <a:endParaRPr kumimoji="0" lang="en-US" altLang="zh-CN" sz="1000" b="0" i="0" u="none" strike="noStrike" kern="1200" cap="none" spc="10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115" name="TextBox 63"/>
          <p:cNvSpPr txBox="1"/>
          <p:nvPr/>
        </p:nvSpPr>
        <p:spPr>
          <a:xfrm>
            <a:off x="9019160" y="5736828"/>
            <a:ext cx="2631283"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300"/>
              </a:spcAft>
              <a:buClrTx/>
              <a:buSzTx/>
              <a:buFontTx/>
              <a:buNone/>
              <a:tabLst/>
              <a:defRPr/>
            </a:pPr>
            <a:r>
              <a:rPr kumimoji="0" lang="zh-CN" altLang="en-US" sz="1000" b="0" i="0" u="none" strike="noStrike" kern="1200" cap="none" spc="10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rPr>
              <a:t>新需求无需依赖重新开发，可自行增减</a:t>
            </a:r>
          </a:p>
        </p:txBody>
      </p:sp>
      <p:cxnSp>
        <p:nvCxnSpPr>
          <p:cNvPr id="116" name="直接连接符 115"/>
          <p:cNvCxnSpPr/>
          <p:nvPr/>
        </p:nvCxnSpPr>
        <p:spPr>
          <a:xfrm>
            <a:off x="3209925" y="5330865"/>
            <a:ext cx="0" cy="828000"/>
          </a:xfrm>
          <a:prstGeom prst="line">
            <a:avLst/>
          </a:prstGeom>
          <a:ln>
            <a:solidFill>
              <a:schemeClr val="bg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7" name="直接连接符 116"/>
          <p:cNvCxnSpPr/>
          <p:nvPr/>
        </p:nvCxnSpPr>
        <p:spPr>
          <a:xfrm>
            <a:off x="6096000" y="5330865"/>
            <a:ext cx="0" cy="828000"/>
          </a:xfrm>
          <a:prstGeom prst="line">
            <a:avLst/>
          </a:prstGeom>
          <a:ln>
            <a:solidFill>
              <a:schemeClr val="bg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8" name="直接连接符 117"/>
          <p:cNvCxnSpPr/>
          <p:nvPr/>
        </p:nvCxnSpPr>
        <p:spPr>
          <a:xfrm>
            <a:off x="8753475" y="5330865"/>
            <a:ext cx="0" cy="828000"/>
          </a:xfrm>
          <a:prstGeom prst="line">
            <a:avLst/>
          </a:prstGeom>
          <a:ln>
            <a:solidFill>
              <a:schemeClr val="bg1">
                <a:alpha val="20000"/>
              </a:schemeClr>
            </a:solidFill>
          </a:ln>
        </p:spPr>
        <p:style>
          <a:lnRef idx="1">
            <a:schemeClr val="accent1"/>
          </a:lnRef>
          <a:fillRef idx="0">
            <a:schemeClr val="accent1"/>
          </a:fillRef>
          <a:effectRef idx="0">
            <a:schemeClr val="accent1"/>
          </a:effectRef>
          <a:fontRef idx="minor">
            <a:schemeClr val="tx1"/>
          </a:fontRef>
        </p:style>
      </p:cxnSp>
      <p:sp>
        <p:nvSpPr>
          <p:cNvPr id="80" name="文本框 79"/>
          <p:cNvSpPr txBox="1"/>
          <p:nvPr/>
        </p:nvSpPr>
        <p:spPr>
          <a:xfrm>
            <a:off x="482600" y="226853"/>
            <a:ext cx="9358086" cy="461665"/>
          </a:xfrm>
          <a:prstGeom prst="rect">
            <a:avLst/>
          </a:prstGeom>
          <a:noFill/>
        </p:spPr>
        <p:txBody>
          <a:bodyPr wrap="square">
            <a:spAutoFit/>
          </a:bodyPr>
          <a:lstStyle>
            <a:defPPr>
              <a:defRPr lang="zh-CN"/>
            </a:defPPr>
            <a:lvl1pPr>
              <a:defRPr sz="2000">
                <a:solidFill>
                  <a:schemeClr val="tx1">
                    <a:lumMod val="50000"/>
                    <a:lumOff val="50000"/>
                  </a:schemeClr>
                </a:solidFill>
                <a:latin typeface="+mn-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400" b="1" spc="100" dirty="0">
                <a:solidFill>
                  <a:srgbClr val="043E6F"/>
                </a:solidFill>
                <a:latin typeface="等线" panose="02010600030101010101" pitchFamily="2" charset="-122"/>
                <a:ea typeface="等线" panose="02010600030101010101" pitchFamily="2" charset="-122"/>
                <a:cs typeface="Arial" panose="020B0604020202020204" pitchFamily="34" charset="0"/>
                <a:sym typeface="Helvetica Neue Medium"/>
              </a:rPr>
              <a:t>产品方案</a:t>
            </a:r>
            <a:r>
              <a:rPr lang="en-US" altLang="zh-CN" sz="2400" b="1" spc="100" dirty="0">
                <a:solidFill>
                  <a:srgbClr val="043E6F"/>
                </a:solidFill>
                <a:latin typeface="等线" panose="02010600030101010101" pitchFamily="2" charset="-122"/>
                <a:ea typeface="等线" panose="02010600030101010101" pitchFamily="2" charset="-122"/>
                <a:cs typeface="Arial" panose="020B0604020202020204" pitchFamily="34" charset="0"/>
                <a:sym typeface="Helvetica Neue Medium"/>
              </a:rPr>
              <a:t> · </a:t>
            </a:r>
            <a:r>
              <a:rPr lang="zh-CN" altLang="en-US" sz="2400" b="1" spc="100" dirty="0">
                <a:solidFill>
                  <a:srgbClr val="043E6F"/>
                </a:solidFill>
                <a:latin typeface="等线" panose="02010600030101010101" pitchFamily="2" charset="-122"/>
                <a:ea typeface="等线" panose="02010600030101010101" pitchFamily="2" charset="-122"/>
                <a:cs typeface="Arial" panose="020B0604020202020204" pitchFamily="34" charset="0"/>
                <a:sym typeface="Helvetica Neue Medium"/>
              </a:rPr>
              <a:t>智能制造</a:t>
            </a:r>
          </a:p>
        </p:txBody>
      </p:sp>
      <p:grpSp>
        <p:nvGrpSpPr>
          <p:cNvPr id="2" name="组合 1"/>
          <p:cNvGrpSpPr/>
          <p:nvPr/>
        </p:nvGrpSpPr>
        <p:grpSpPr>
          <a:xfrm>
            <a:off x="4120515" y="288290"/>
            <a:ext cx="3950970" cy="276860"/>
            <a:chOff x="6489" y="454"/>
            <a:chExt cx="6222" cy="436"/>
          </a:xfrm>
        </p:grpSpPr>
        <p:sp>
          <p:nvSpPr>
            <p:cNvPr id="83" name="文本框 82"/>
            <p:cNvSpPr txBox="1"/>
            <p:nvPr/>
          </p:nvSpPr>
          <p:spPr>
            <a:xfrm>
              <a:off x="6489" y="454"/>
              <a:ext cx="6222" cy="436"/>
            </a:xfrm>
            <a:prstGeom prst="rect">
              <a:avLst/>
            </a:prstGeom>
            <a:noFill/>
          </p:spPr>
          <p:txBody>
            <a:bodyPr wrap="square">
              <a:spAutoFit/>
            </a:bodyPr>
            <a:lstStyle>
              <a:defPPr>
                <a:defRPr lang="zh-CN"/>
              </a:defPPr>
              <a:lvl1pPr>
                <a:defRPr sz="2000">
                  <a:solidFill>
                    <a:schemeClr val="bg1">
                      <a:lumMod val="85000"/>
                    </a:schemeClr>
                  </a:solidFill>
                  <a:latin typeface="+mn-ea"/>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20466F">
                      <a:lumMod val="75000"/>
                    </a:srgbClr>
                  </a:solidFill>
                  <a:effectLst/>
                  <a:uLnTx/>
                  <a:uFillTx/>
                  <a:latin typeface="Arial" panose="020B0604020202020204" pitchFamily="34" charset="0"/>
                  <a:ea typeface="黑体" panose="02010609060101010101" pitchFamily="49" charset="-122"/>
                  <a:cs typeface="Arial" panose="020B0604020202020204" pitchFamily="34" charset="0"/>
                </a:rPr>
                <a:t>SMore Factory   </a:t>
              </a:r>
              <a:r>
                <a:rPr kumimoji="0" lang="zh-CN" altLang="en-US" sz="1200" b="0" i="0" u="none" strike="noStrike" kern="1200" cap="none" spc="0" normalizeH="0" baseline="0" noProof="0" dirty="0">
                  <a:ln>
                    <a:noFill/>
                  </a:ln>
                  <a:solidFill>
                    <a:srgbClr val="20466F">
                      <a:lumMod val="75000"/>
                    </a:srgbClr>
                  </a:solidFill>
                  <a:effectLst/>
                  <a:uLnTx/>
                  <a:uFillTx/>
                  <a:latin typeface="Arial" panose="020B0604020202020204" pitchFamily="34" charset="0"/>
                  <a:ea typeface="黑体" panose="02010609060101010101" pitchFamily="49" charset="-122"/>
                  <a:cs typeface="Arial" panose="020B0604020202020204" pitchFamily="34" charset="0"/>
                </a:rPr>
                <a:t>软件平台</a:t>
              </a:r>
              <a:r>
                <a:rPr kumimoji="0" lang="en-US" altLang="zh-CN" sz="1200" b="0" i="0" u="none" strike="noStrike" kern="1200" cap="none" spc="0" normalizeH="0" baseline="0" noProof="0" dirty="0">
                  <a:ln>
                    <a:noFill/>
                  </a:ln>
                  <a:solidFill>
                    <a:srgbClr val="20466F">
                      <a:lumMod val="75000"/>
                    </a:srgbClr>
                  </a:solidFill>
                  <a:effectLst/>
                  <a:uLnTx/>
                  <a:uFillTx/>
                  <a:latin typeface="Arial" panose="020B0604020202020204" pitchFamily="34" charset="0"/>
                  <a:ea typeface="黑体" panose="02010609060101010101" pitchFamily="49" charset="-122"/>
                  <a:cs typeface="Arial" panose="020B0604020202020204" pitchFamily="34" charset="0"/>
                </a:rPr>
                <a:t>   </a:t>
              </a:r>
              <a:r>
                <a:rPr kumimoji="0" lang="zh-CN" altLang="en-US" sz="1200" b="0" i="0" u="none" strike="noStrike" kern="1200" cap="none" spc="0" normalizeH="0" baseline="0" noProof="0" dirty="0">
                  <a:ln>
                    <a:noFill/>
                  </a:ln>
                  <a:solidFill>
                    <a:srgbClr val="20466F">
                      <a:lumMod val="75000"/>
                    </a:srgbClr>
                  </a:solidFill>
                  <a:effectLst/>
                  <a:uLnTx/>
                  <a:uFillTx/>
                  <a:latin typeface="Arial" panose="020B0604020202020204" pitchFamily="34" charset="0"/>
                  <a:ea typeface="黑体" panose="02010609060101010101" pitchFamily="49" charset="-122"/>
                  <a:cs typeface="Arial" panose="020B0604020202020204" pitchFamily="34" charset="0"/>
                </a:rPr>
                <a:t>硬件体系   整机设备</a:t>
              </a:r>
            </a:p>
          </p:txBody>
        </p:sp>
        <p:cxnSp>
          <p:nvCxnSpPr>
            <p:cNvPr id="92" name="直接连接符 91"/>
            <p:cNvCxnSpPr/>
            <p:nvPr/>
          </p:nvCxnSpPr>
          <p:spPr>
            <a:xfrm>
              <a:off x="7054" y="553"/>
              <a:ext cx="0" cy="227"/>
            </a:xfrm>
            <a:prstGeom prst="line">
              <a:avLst/>
            </a:prstGeom>
            <a:ln w="3175">
              <a:solidFill>
                <a:schemeClr val="accent1">
                  <a:lumMod val="75000"/>
                  <a:alpha val="50000"/>
                </a:schemeClr>
              </a:solidFill>
            </a:ln>
          </p:spPr>
          <p:style>
            <a:lnRef idx="1">
              <a:schemeClr val="accent1"/>
            </a:lnRef>
            <a:fillRef idx="0">
              <a:schemeClr val="accent1"/>
            </a:fillRef>
            <a:effectRef idx="0">
              <a:schemeClr val="accent1"/>
            </a:effectRef>
            <a:fontRef idx="minor">
              <a:schemeClr val="tx1"/>
            </a:fontRef>
          </p:style>
        </p:cxnSp>
        <p:cxnSp>
          <p:nvCxnSpPr>
            <p:cNvPr id="93" name="直接连接符 92"/>
            <p:cNvCxnSpPr/>
            <p:nvPr/>
          </p:nvCxnSpPr>
          <p:spPr>
            <a:xfrm>
              <a:off x="8798" y="553"/>
              <a:ext cx="0" cy="227"/>
            </a:xfrm>
            <a:prstGeom prst="line">
              <a:avLst/>
            </a:prstGeom>
            <a:ln w="3175">
              <a:solidFill>
                <a:schemeClr val="accent1">
                  <a:lumMod val="75000"/>
                  <a:alpha val="50000"/>
                </a:schemeClr>
              </a:solidFill>
            </a:ln>
          </p:spPr>
          <p:style>
            <a:lnRef idx="1">
              <a:schemeClr val="accent1"/>
            </a:lnRef>
            <a:fillRef idx="0">
              <a:schemeClr val="accent1"/>
            </a:fillRef>
            <a:effectRef idx="0">
              <a:schemeClr val="accent1"/>
            </a:effectRef>
            <a:fontRef idx="minor">
              <a:schemeClr val="tx1"/>
            </a:fontRef>
          </p:style>
        </p:cxnSp>
        <p:cxnSp>
          <p:nvCxnSpPr>
            <p:cNvPr id="97" name="直接连接符 96"/>
            <p:cNvCxnSpPr/>
            <p:nvPr/>
          </p:nvCxnSpPr>
          <p:spPr>
            <a:xfrm>
              <a:off x="9908" y="553"/>
              <a:ext cx="0" cy="227"/>
            </a:xfrm>
            <a:prstGeom prst="line">
              <a:avLst/>
            </a:prstGeom>
            <a:ln w="3175">
              <a:solidFill>
                <a:schemeClr val="accent1">
                  <a:lumMod val="75000"/>
                  <a:alpha val="50000"/>
                </a:schemeClr>
              </a:solidFill>
            </a:ln>
          </p:spPr>
          <p:style>
            <a:lnRef idx="1">
              <a:schemeClr val="accent1"/>
            </a:lnRef>
            <a:fillRef idx="0">
              <a:schemeClr val="accent1"/>
            </a:fillRef>
            <a:effectRef idx="0">
              <a:schemeClr val="accent1"/>
            </a:effectRef>
            <a:fontRef idx="minor">
              <a:schemeClr val="tx1"/>
            </a:fontRef>
          </p:style>
        </p:cxnSp>
        <p:cxnSp>
          <p:nvCxnSpPr>
            <p:cNvPr id="102" name="直接连接符 101"/>
            <p:cNvCxnSpPr/>
            <p:nvPr/>
          </p:nvCxnSpPr>
          <p:spPr>
            <a:xfrm>
              <a:off x="11029" y="553"/>
              <a:ext cx="0" cy="227"/>
            </a:xfrm>
            <a:prstGeom prst="line">
              <a:avLst/>
            </a:prstGeom>
            <a:ln w="3175">
              <a:solidFill>
                <a:schemeClr val="accent1">
                  <a:lumMod val="75000"/>
                  <a:alpha val="50000"/>
                </a:schemeClr>
              </a:solidFill>
            </a:ln>
          </p:spPr>
          <p:style>
            <a:lnRef idx="1">
              <a:schemeClr val="accent1"/>
            </a:lnRef>
            <a:fillRef idx="0">
              <a:schemeClr val="accent1"/>
            </a:fillRef>
            <a:effectRef idx="0">
              <a:schemeClr val="accent1"/>
            </a:effectRef>
            <a:fontRef idx="minor">
              <a:schemeClr val="tx1"/>
            </a:fontRef>
          </p:style>
        </p:cxnSp>
        <p:cxnSp>
          <p:nvCxnSpPr>
            <p:cNvPr id="107" name="直接连接符 106"/>
            <p:cNvCxnSpPr/>
            <p:nvPr/>
          </p:nvCxnSpPr>
          <p:spPr>
            <a:xfrm>
              <a:off x="12134" y="553"/>
              <a:ext cx="0" cy="227"/>
            </a:xfrm>
            <a:prstGeom prst="line">
              <a:avLst/>
            </a:prstGeom>
            <a:ln w="3175">
              <a:solidFill>
                <a:schemeClr val="accent1">
                  <a:lumMod val="75000"/>
                  <a:alpha val="50000"/>
                </a:schemeClr>
              </a:solidFill>
            </a:ln>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2056696717"/>
      </p:ext>
    </p:extLst>
  </p:cSld>
  <p:clrMapOvr>
    <a:masterClrMapping/>
  </p:clrMapOvr>
  <mc:AlternateContent xmlns:mc="http://schemas.openxmlformats.org/markup-compatibility/2006" xmlns:p14="http://schemas.microsoft.com/office/powerpoint/2010/main">
    <mc:Choice Requires="p14">
      <p:transition p14:dur="250" advClick="0">
        <p:fade/>
      </p:transition>
    </mc:Choice>
    <mc:Fallback xmlns="">
      <p:transition advClick="0">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文本框 38"/>
          <p:cNvSpPr txBox="1"/>
          <p:nvPr/>
        </p:nvSpPr>
        <p:spPr>
          <a:xfrm>
            <a:off x="493486" y="745549"/>
            <a:ext cx="11205028" cy="583565"/>
          </a:xfrm>
          <a:prstGeom prst="rect">
            <a:avLst/>
          </a:prstGeom>
          <a:noFill/>
        </p:spPr>
        <p:txBody>
          <a:bodyPr wrap="square">
            <a:spAutoFit/>
          </a:bodyPr>
          <a:lstStyle>
            <a:defPPr>
              <a:defRPr lang="zh-CN"/>
            </a:defPPr>
            <a:lvl1pPr algn="ctr">
              <a:defRPr sz="3200">
                <a:gradFill flip="none" rotWithShape="1">
                  <a:gsLst>
                    <a:gs pos="0">
                      <a:schemeClr val="bg1"/>
                    </a:gs>
                    <a:gs pos="100000">
                      <a:schemeClr val="accent1">
                        <a:lumMod val="60000"/>
                        <a:lumOff val="40000"/>
                      </a:schemeClr>
                    </a:gs>
                  </a:gsLst>
                  <a:lin ang="4800000" scaled="0"/>
                  <a:tileRect/>
                </a:gradFill>
                <a:latin typeface="+mj-ea"/>
                <a:ea typeface="+mj-ea"/>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solidFill>
                  <a:srgbClr val="20466F"/>
                </a:solidFill>
                <a:effectLst/>
                <a:uLnTx/>
                <a:uFillTx/>
                <a:latin typeface="Arial" panose="020B0604020202020204" pitchFamily="34" charset="0"/>
                <a:ea typeface="黑体" panose="02010609060101010101" pitchFamily="49" charset="-122"/>
                <a:cs typeface="Arial" panose="020B0604020202020204" pitchFamily="34" charset="0"/>
              </a:rPr>
              <a:t>智能制造：</a:t>
            </a:r>
            <a:r>
              <a:rPr kumimoji="0" lang="zh-CN" altLang="en-US" sz="3200" b="0" i="0" u="none" strike="noStrike" kern="1200" cap="none" spc="0" normalizeH="0" baseline="0" noProof="0" dirty="0">
                <a:ln>
                  <a:noFill/>
                </a:ln>
                <a:solidFill>
                  <a:srgbClr val="A23034"/>
                </a:solidFill>
                <a:effectLst/>
                <a:uLnTx/>
                <a:uFillTx/>
                <a:latin typeface="Arial" panose="020B0604020202020204" pitchFamily="34" charset="0"/>
                <a:ea typeface="黑体" panose="02010609060101010101" pitchFamily="49" charset="-122"/>
                <a:cs typeface="Arial" panose="020B0604020202020204" pitchFamily="34" charset="0"/>
              </a:rPr>
              <a:t>核心算法能力</a:t>
            </a:r>
          </a:p>
        </p:txBody>
      </p:sp>
      <p:sp useBgFill="1">
        <p:nvSpPr>
          <p:cNvPr id="65" name="矩形: 圆顶角 64"/>
          <p:cNvSpPr/>
          <p:nvPr/>
        </p:nvSpPr>
        <p:spPr>
          <a:xfrm flipV="1">
            <a:off x="3457467" y="4513547"/>
            <a:ext cx="2512328" cy="1077888"/>
          </a:xfrm>
          <a:prstGeom prst="round2SameRect">
            <a:avLst>
              <a:gd name="adj1" fmla="val 8294"/>
              <a:gd name="adj2"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useBgFill="1">
        <p:nvSpPr>
          <p:cNvPr id="50" name="矩形: 圆顶角 49"/>
          <p:cNvSpPr/>
          <p:nvPr/>
        </p:nvSpPr>
        <p:spPr>
          <a:xfrm flipV="1">
            <a:off x="673141" y="4513547"/>
            <a:ext cx="2512328" cy="1077888"/>
          </a:xfrm>
          <a:prstGeom prst="round2SameRect">
            <a:avLst>
              <a:gd name="adj1" fmla="val 8294"/>
              <a:gd name="adj2"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useBgFill="1">
        <p:nvSpPr>
          <p:cNvPr id="73" name="矩形: 圆顶角 72"/>
          <p:cNvSpPr/>
          <p:nvPr/>
        </p:nvSpPr>
        <p:spPr>
          <a:xfrm flipV="1">
            <a:off x="6231999" y="4513547"/>
            <a:ext cx="2512328" cy="1077888"/>
          </a:xfrm>
          <a:prstGeom prst="round2SameRect">
            <a:avLst>
              <a:gd name="adj1" fmla="val 8294"/>
              <a:gd name="adj2"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useBgFill="1">
        <p:nvSpPr>
          <p:cNvPr id="77" name="矩形: 圆顶角 76"/>
          <p:cNvSpPr/>
          <p:nvPr/>
        </p:nvSpPr>
        <p:spPr>
          <a:xfrm flipV="1">
            <a:off x="9006531" y="4513547"/>
            <a:ext cx="2512328" cy="1077888"/>
          </a:xfrm>
          <a:prstGeom prst="round2SameRect">
            <a:avLst>
              <a:gd name="adj1" fmla="val 8294"/>
              <a:gd name="adj2"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33" name="文本框 32"/>
          <p:cNvSpPr txBox="1"/>
          <p:nvPr/>
        </p:nvSpPr>
        <p:spPr>
          <a:xfrm>
            <a:off x="482600" y="226853"/>
            <a:ext cx="9358086" cy="461665"/>
          </a:xfrm>
          <a:prstGeom prst="rect">
            <a:avLst/>
          </a:prstGeom>
          <a:noFill/>
        </p:spPr>
        <p:txBody>
          <a:bodyPr wrap="square">
            <a:spAutoFit/>
          </a:bodyPr>
          <a:lstStyle>
            <a:defPPr>
              <a:defRPr lang="zh-CN"/>
            </a:defPPr>
            <a:lvl1pPr>
              <a:defRPr sz="2000">
                <a:solidFill>
                  <a:schemeClr val="tx1">
                    <a:lumMod val="50000"/>
                    <a:lumOff val="50000"/>
                  </a:schemeClr>
                </a:solidFill>
                <a:latin typeface="+mn-ea"/>
              </a:defRPr>
            </a:lvl1pPr>
          </a:lstStyle>
          <a:p>
            <a:pPr>
              <a:defRPr/>
            </a:pPr>
            <a:r>
              <a:rPr lang="zh-CN" altLang="en-US" sz="2400" b="1" spc="100" dirty="0">
                <a:solidFill>
                  <a:srgbClr val="043E6F"/>
                </a:solidFill>
                <a:latin typeface="等线" panose="02010600030101010101" pitchFamily="2" charset="-122"/>
                <a:ea typeface="等线" panose="02010600030101010101" pitchFamily="2" charset="-122"/>
                <a:cs typeface="Arial" panose="020B0604020202020204" pitchFamily="34" charset="0"/>
              </a:rPr>
              <a:t>产品方案 </a:t>
            </a:r>
            <a:r>
              <a:rPr lang="en-US" altLang="zh-CN" sz="2400" b="1" spc="100" dirty="0">
                <a:solidFill>
                  <a:srgbClr val="043E6F"/>
                </a:solidFill>
                <a:latin typeface="等线" panose="02010600030101010101" pitchFamily="2" charset="-122"/>
                <a:ea typeface="等线" panose="02010600030101010101" pitchFamily="2" charset="-122"/>
                <a:cs typeface="Arial" panose="020B0604020202020204" pitchFamily="34" charset="0"/>
                <a:sym typeface="+mn-ea"/>
              </a:rPr>
              <a:t>· </a:t>
            </a:r>
            <a:r>
              <a:rPr lang="zh-CN" altLang="en-US" sz="2400" b="1" spc="100" dirty="0">
                <a:solidFill>
                  <a:srgbClr val="043E6F"/>
                </a:solidFill>
                <a:latin typeface="等线" panose="02010600030101010101" pitchFamily="2" charset="-122"/>
                <a:ea typeface="等线" panose="02010600030101010101" pitchFamily="2" charset="-122"/>
                <a:cs typeface="Arial" panose="020B0604020202020204" pitchFamily="34" charset="0"/>
                <a:sym typeface="+mn-ea"/>
              </a:rPr>
              <a:t>智能制造</a:t>
            </a:r>
            <a:endParaRPr lang="zh-CN" altLang="en-US" sz="2400" b="1" spc="100" dirty="0">
              <a:solidFill>
                <a:srgbClr val="043E6F"/>
              </a:solidFill>
              <a:latin typeface="等线" panose="02010600030101010101" pitchFamily="2" charset="-122"/>
              <a:ea typeface="等线" panose="02010600030101010101" pitchFamily="2" charset="-122"/>
              <a:cs typeface="Arial" panose="020B0604020202020204" pitchFamily="34" charset="0"/>
            </a:endParaRPr>
          </a:p>
        </p:txBody>
      </p:sp>
      <p:sp>
        <p:nvSpPr>
          <p:cNvPr id="54" name="矩形: 圆顶角 53"/>
          <p:cNvSpPr/>
          <p:nvPr/>
        </p:nvSpPr>
        <p:spPr>
          <a:xfrm flipV="1">
            <a:off x="673141" y="4513547"/>
            <a:ext cx="2512328" cy="1077888"/>
          </a:xfrm>
          <a:prstGeom prst="round2SameRect">
            <a:avLst>
              <a:gd name="adj1" fmla="val 8294"/>
              <a:gd name="adj2" fmla="val 0"/>
            </a:avLst>
          </a:prstGeom>
          <a:solidFill>
            <a:schemeClr val="accent1">
              <a:lumMod val="75000"/>
              <a:alpha val="10000"/>
            </a:schemeClr>
          </a:solid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55" name="矩形: 圆顶角 54"/>
          <p:cNvSpPr/>
          <p:nvPr/>
        </p:nvSpPr>
        <p:spPr>
          <a:xfrm flipV="1">
            <a:off x="3447673" y="4513547"/>
            <a:ext cx="2512328" cy="1077888"/>
          </a:xfrm>
          <a:prstGeom prst="round2SameRect">
            <a:avLst>
              <a:gd name="adj1" fmla="val 8294"/>
              <a:gd name="adj2" fmla="val 0"/>
            </a:avLst>
          </a:prstGeom>
          <a:solidFill>
            <a:schemeClr val="accent1">
              <a:lumMod val="75000"/>
              <a:alpha val="10000"/>
            </a:schemeClr>
          </a:solid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56" name="矩形: 圆顶角 55"/>
          <p:cNvSpPr/>
          <p:nvPr/>
        </p:nvSpPr>
        <p:spPr>
          <a:xfrm flipV="1">
            <a:off x="6231999" y="4513547"/>
            <a:ext cx="2512328" cy="1077888"/>
          </a:xfrm>
          <a:prstGeom prst="round2SameRect">
            <a:avLst>
              <a:gd name="adj1" fmla="val 8294"/>
              <a:gd name="adj2" fmla="val 0"/>
            </a:avLst>
          </a:prstGeom>
          <a:solidFill>
            <a:schemeClr val="accent1">
              <a:lumMod val="75000"/>
              <a:alpha val="10000"/>
            </a:schemeClr>
          </a:solid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57" name="矩形: 圆顶角 56"/>
          <p:cNvSpPr/>
          <p:nvPr/>
        </p:nvSpPr>
        <p:spPr>
          <a:xfrm flipV="1">
            <a:off x="9006531" y="4513547"/>
            <a:ext cx="2512328" cy="1077888"/>
          </a:xfrm>
          <a:prstGeom prst="round2SameRect">
            <a:avLst>
              <a:gd name="adj1" fmla="val 8294"/>
              <a:gd name="adj2" fmla="val 0"/>
            </a:avLst>
          </a:prstGeom>
          <a:solidFill>
            <a:schemeClr val="accent1">
              <a:lumMod val="75000"/>
              <a:alpha val="10000"/>
            </a:schemeClr>
          </a:solid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67" name="文本框 66"/>
          <p:cNvSpPr txBox="1"/>
          <p:nvPr/>
        </p:nvSpPr>
        <p:spPr>
          <a:xfrm>
            <a:off x="4093748" y="4653241"/>
            <a:ext cx="1239766" cy="307777"/>
          </a:xfrm>
          <a:prstGeom prst="rect">
            <a:avLst/>
          </a:prstGeom>
          <a:noFill/>
          <a:ln w="9525">
            <a:noFill/>
          </a:ln>
        </p:spPr>
        <p:txBody>
          <a:bodyPr wrap="square" lIns="0" tIns="0" rIns="0" bIns="0">
            <a:spAutoFit/>
          </a:bodyPr>
          <a:lstStyle>
            <a:defPPr>
              <a:defRPr lang="zh-CN"/>
            </a:defPPr>
            <a:lvl1pPr algn="ctr">
              <a:defRPr sz="2000" b="1">
                <a:gradFill>
                  <a:gsLst>
                    <a:gs pos="0">
                      <a:schemeClr val="bg1"/>
                    </a:gs>
                    <a:gs pos="100000">
                      <a:schemeClr val="accent1"/>
                    </a:gs>
                  </a:gsLst>
                  <a:lin ang="5400000" scaled="1"/>
                </a:gradFill>
                <a:latin typeface="+mj-ea"/>
                <a:ea typeface="+mj-ea"/>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20466F"/>
                </a:solidFill>
                <a:effectLst/>
                <a:uLnTx/>
                <a:uFillTx/>
                <a:latin typeface="Arial" panose="020B0604020202020204" pitchFamily="34" charset="0"/>
                <a:ea typeface="黑体" panose="02010609060101010101" pitchFamily="49" charset="-122"/>
                <a:cs typeface="Arial" panose="020B0604020202020204" pitchFamily="34" charset="0"/>
                <a:sym typeface="+mn-ea"/>
              </a:rPr>
              <a:t>AI OCR</a:t>
            </a:r>
          </a:p>
        </p:txBody>
      </p:sp>
      <p:sp>
        <p:nvSpPr>
          <p:cNvPr id="68" name="文本框 67"/>
          <p:cNvSpPr txBox="1"/>
          <p:nvPr/>
        </p:nvSpPr>
        <p:spPr>
          <a:xfrm>
            <a:off x="3762605" y="5128262"/>
            <a:ext cx="1902052" cy="246221"/>
          </a:xfrm>
          <a:prstGeom prst="rect">
            <a:avLst/>
          </a:prstGeom>
          <a:noFill/>
          <a:ln w="9525">
            <a:noFill/>
          </a:ln>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文本检测识别</a:t>
            </a:r>
          </a:p>
        </p:txBody>
      </p:sp>
      <p:cxnSp>
        <p:nvCxnSpPr>
          <p:cNvPr id="70" name="直接连接符 69"/>
          <p:cNvCxnSpPr/>
          <p:nvPr/>
        </p:nvCxnSpPr>
        <p:spPr>
          <a:xfrm>
            <a:off x="4353631" y="5022850"/>
            <a:ext cx="720000" cy="0"/>
          </a:xfrm>
          <a:prstGeom prst="line">
            <a:avLst/>
          </a:prstGeom>
          <a:ln w="3175">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1309422" y="4653241"/>
            <a:ext cx="1239766" cy="307777"/>
          </a:xfrm>
          <a:prstGeom prst="rect">
            <a:avLst/>
          </a:prstGeom>
          <a:noFill/>
          <a:ln w="9525">
            <a:noFill/>
          </a:ln>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20466F"/>
                </a:solidFill>
                <a:effectLst/>
                <a:uLnTx/>
                <a:uFillTx/>
                <a:latin typeface="Arial" panose="020B0604020202020204" pitchFamily="34" charset="0"/>
                <a:ea typeface="黑体" panose="02010609060101010101" pitchFamily="49" charset="-122"/>
                <a:cs typeface="Arial" panose="020B0604020202020204" pitchFamily="34" charset="0"/>
                <a:sym typeface="+mn-ea"/>
              </a:rPr>
              <a:t>分割</a:t>
            </a:r>
          </a:p>
        </p:txBody>
      </p:sp>
      <p:sp>
        <p:nvSpPr>
          <p:cNvPr id="6" name="文本框 5"/>
          <p:cNvSpPr txBox="1"/>
          <p:nvPr/>
        </p:nvSpPr>
        <p:spPr>
          <a:xfrm>
            <a:off x="937943" y="5128262"/>
            <a:ext cx="1982724" cy="246221"/>
          </a:xfrm>
          <a:prstGeom prst="rect">
            <a:avLst/>
          </a:prstGeom>
          <a:noFill/>
          <a:ln w="9525">
            <a:noFill/>
          </a:ln>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缺陷像素级识别</a:t>
            </a:r>
          </a:p>
        </p:txBody>
      </p:sp>
      <p:cxnSp>
        <p:nvCxnSpPr>
          <p:cNvPr id="64" name="直接连接符 63"/>
          <p:cNvCxnSpPr/>
          <p:nvPr/>
        </p:nvCxnSpPr>
        <p:spPr>
          <a:xfrm>
            <a:off x="1569305" y="5022850"/>
            <a:ext cx="720000" cy="0"/>
          </a:xfrm>
          <a:prstGeom prst="line">
            <a:avLst/>
          </a:prstGeom>
          <a:ln w="3175">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sp>
        <p:nvSpPr>
          <p:cNvPr id="74" name="文本框 73"/>
          <p:cNvSpPr txBox="1"/>
          <p:nvPr/>
        </p:nvSpPr>
        <p:spPr>
          <a:xfrm>
            <a:off x="6868280" y="4653241"/>
            <a:ext cx="1239766" cy="307777"/>
          </a:xfrm>
          <a:prstGeom prst="rect">
            <a:avLst/>
          </a:prstGeom>
          <a:noFill/>
          <a:ln w="9525">
            <a:noFill/>
          </a:ln>
        </p:spPr>
        <p:txBody>
          <a:bodyPr wrap="square" lIns="0" tIns="0" rIns="0" bIns="0">
            <a:spAutoFit/>
          </a:bodyPr>
          <a:lstStyle>
            <a:defPPr>
              <a:defRPr lang="zh-CN"/>
            </a:defPPr>
            <a:lvl1pPr algn="ctr">
              <a:defRPr sz="2000" b="1">
                <a:gradFill>
                  <a:gsLst>
                    <a:gs pos="0">
                      <a:schemeClr val="bg1"/>
                    </a:gs>
                    <a:gs pos="100000">
                      <a:schemeClr val="accent1"/>
                    </a:gs>
                  </a:gsLst>
                  <a:lin ang="5400000" scaled="1"/>
                </a:gradFill>
                <a:latin typeface="+mj-ea"/>
                <a:ea typeface="+mj-ea"/>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20466F"/>
                </a:solidFill>
                <a:effectLst/>
                <a:uLnTx/>
                <a:uFillTx/>
                <a:latin typeface="Arial" panose="020B0604020202020204" pitchFamily="34" charset="0"/>
                <a:ea typeface="黑体" panose="02010609060101010101" pitchFamily="49" charset="-122"/>
                <a:cs typeface="Arial" panose="020B0604020202020204" pitchFamily="34" charset="0"/>
                <a:sym typeface="+mn-ea"/>
              </a:rPr>
              <a:t>检测</a:t>
            </a:r>
          </a:p>
        </p:txBody>
      </p:sp>
      <p:sp>
        <p:nvSpPr>
          <p:cNvPr id="75" name="文本框 74"/>
          <p:cNvSpPr txBox="1"/>
          <p:nvPr/>
        </p:nvSpPr>
        <p:spPr>
          <a:xfrm>
            <a:off x="6282647" y="5128262"/>
            <a:ext cx="2411032" cy="246221"/>
          </a:xfrm>
          <a:prstGeom prst="rect">
            <a:avLst/>
          </a:prstGeom>
          <a:noFill/>
          <a:ln w="9525">
            <a:noFill/>
          </a:ln>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目标分析、定位、计数</a:t>
            </a:r>
          </a:p>
        </p:txBody>
      </p:sp>
      <p:cxnSp>
        <p:nvCxnSpPr>
          <p:cNvPr id="76" name="直接连接符 75"/>
          <p:cNvCxnSpPr/>
          <p:nvPr/>
        </p:nvCxnSpPr>
        <p:spPr>
          <a:xfrm>
            <a:off x="7128163" y="5022850"/>
            <a:ext cx="720000" cy="0"/>
          </a:xfrm>
          <a:prstGeom prst="line">
            <a:avLst/>
          </a:prstGeom>
          <a:ln w="3175">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sp>
        <p:nvSpPr>
          <p:cNvPr id="78" name="文本框 77"/>
          <p:cNvSpPr txBox="1"/>
          <p:nvPr/>
        </p:nvSpPr>
        <p:spPr>
          <a:xfrm>
            <a:off x="9642812" y="4653241"/>
            <a:ext cx="1239766" cy="307777"/>
          </a:xfrm>
          <a:prstGeom prst="rect">
            <a:avLst/>
          </a:prstGeom>
          <a:noFill/>
          <a:ln w="9525">
            <a:noFill/>
          </a:ln>
        </p:spPr>
        <p:txBody>
          <a:bodyPr wrap="square" lIns="0" tIns="0" rIns="0" bIns="0">
            <a:spAutoFit/>
          </a:bodyPr>
          <a:lstStyle>
            <a:defPPr>
              <a:defRPr lang="zh-CN"/>
            </a:defPPr>
            <a:lvl1pPr algn="ctr">
              <a:defRPr sz="2000" b="1">
                <a:gradFill>
                  <a:gsLst>
                    <a:gs pos="0">
                      <a:schemeClr val="bg1"/>
                    </a:gs>
                    <a:gs pos="100000">
                      <a:schemeClr val="accent1"/>
                    </a:gs>
                  </a:gsLst>
                  <a:lin ang="5400000" scaled="1"/>
                </a:gradFill>
                <a:latin typeface="+mj-ea"/>
                <a:ea typeface="+mj-ea"/>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20466F"/>
                </a:solidFill>
                <a:effectLst/>
                <a:uLnTx/>
                <a:uFillTx/>
                <a:latin typeface="Arial" panose="020B0604020202020204" pitchFamily="34" charset="0"/>
                <a:ea typeface="黑体" panose="02010609060101010101" pitchFamily="49" charset="-122"/>
                <a:cs typeface="Arial" panose="020B0604020202020204" pitchFamily="34" charset="0"/>
                <a:sym typeface="+mn-ea"/>
              </a:rPr>
              <a:t>分类</a:t>
            </a:r>
          </a:p>
        </p:txBody>
      </p:sp>
      <p:sp>
        <p:nvSpPr>
          <p:cNvPr id="79" name="文本框 78"/>
          <p:cNvSpPr txBox="1"/>
          <p:nvPr/>
        </p:nvSpPr>
        <p:spPr>
          <a:xfrm>
            <a:off x="9311669" y="5128262"/>
            <a:ext cx="1902052" cy="246221"/>
          </a:xfrm>
          <a:prstGeom prst="rect">
            <a:avLst/>
          </a:prstGeom>
          <a:noFill/>
          <a:ln w="9525">
            <a:noFill/>
          </a:ln>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多类别区分</a:t>
            </a:r>
          </a:p>
        </p:txBody>
      </p:sp>
      <p:cxnSp>
        <p:nvCxnSpPr>
          <p:cNvPr id="80" name="直接连接符 79"/>
          <p:cNvCxnSpPr/>
          <p:nvPr/>
        </p:nvCxnSpPr>
        <p:spPr>
          <a:xfrm>
            <a:off x="9902695" y="5022850"/>
            <a:ext cx="720000" cy="0"/>
          </a:xfrm>
          <a:prstGeom prst="line">
            <a:avLst/>
          </a:prstGeom>
          <a:ln w="3175">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pic>
        <p:nvPicPr>
          <p:cNvPr id="87" name="图片 86"/>
          <p:cNvPicPr/>
          <p:nvPr/>
        </p:nvPicPr>
        <p:blipFill rotWithShape="1">
          <a:blip r:embed="rId2" cstate="email">
            <a:extLst>
              <a:ext uri="{28A0092B-C50C-407E-A947-70E740481C1C}">
                <a14:useLocalDpi xmlns:a14="http://schemas.microsoft.com/office/drawing/2010/main"/>
              </a:ext>
            </a:extLst>
          </a:blip>
          <a:srcRect/>
          <a:stretch>
            <a:fillRect/>
          </a:stretch>
        </p:blipFill>
        <p:spPr>
          <a:xfrm>
            <a:off x="3447673" y="1895249"/>
            <a:ext cx="2512329" cy="2629534"/>
          </a:xfrm>
          <a:custGeom>
            <a:avLst/>
            <a:gdLst>
              <a:gd name="connsiteX0" fmla="*/ 75370 w 2512329"/>
              <a:gd name="connsiteY0" fmla="*/ 0 h 2629534"/>
              <a:gd name="connsiteX1" fmla="*/ 2436958 w 2512329"/>
              <a:gd name="connsiteY1" fmla="*/ 0 h 2629534"/>
              <a:gd name="connsiteX2" fmla="*/ 2512329 w 2512329"/>
              <a:gd name="connsiteY2" fmla="*/ 75370 h 2629534"/>
              <a:gd name="connsiteX3" fmla="*/ 2512329 w 2512329"/>
              <a:gd name="connsiteY3" fmla="*/ 2629534 h 2629534"/>
              <a:gd name="connsiteX4" fmla="*/ 0 w 2512329"/>
              <a:gd name="connsiteY4" fmla="*/ 2629534 h 2629534"/>
              <a:gd name="connsiteX5" fmla="*/ 0 w 2512329"/>
              <a:gd name="connsiteY5" fmla="*/ 75370 h 2629534"/>
              <a:gd name="connsiteX6" fmla="*/ 75370 w 2512329"/>
              <a:gd name="connsiteY6" fmla="*/ 0 h 2629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12329" h="2629534">
                <a:moveTo>
                  <a:pt x="75370" y="0"/>
                </a:moveTo>
                <a:lnTo>
                  <a:pt x="2436958" y="0"/>
                </a:lnTo>
                <a:cubicBezTo>
                  <a:pt x="2478584" y="0"/>
                  <a:pt x="2512329" y="33744"/>
                  <a:pt x="2512329" y="75370"/>
                </a:cubicBezTo>
                <a:lnTo>
                  <a:pt x="2512329" y="2629534"/>
                </a:lnTo>
                <a:lnTo>
                  <a:pt x="0" y="2629534"/>
                </a:lnTo>
                <a:lnTo>
                  <a:pt x="0" y="75370"/>
                </a:lnTo>
                <a:cubicBezTo>
                  <a:pt x="0" y="33744"/>
                  <a:pt x="33744" y="0"/>
                  <a:pt x="75370" y="0"/>
                </a:cubicBezTo>
                <a:close/>
              </a:path>
            </a:pathLst>
          </a:custGeom>
          <a:ln w="3175">
            <a:solidFill>
              <a:schemeClr val="accent1"/>
            </a:solidFill>
          </a:ln>
        </p:spPr>
      </p:pic>
      <p:pic>
        <p:nvPicPr>
          <p:cNvPr id="88" name="图片 87"/>
          <p:cNvPicPr/>
          <p:nvPr/>
        </p:nvPicPr>
        <p:blipFill rotWithShape="1">
          <a:blip r:embed="rId3" cstate="email">
            <a:extLst>
              <a:ext uri="{28A0092B-C50C-407E-A947-70E740481C1C}">
                <a14:useLocalDpi xmlns:a14="http://schemas.microsoft.com/office/drawing/2010/main"/>
              </a:ext>
            </a:extLst>
          </a:blip>
          <a:srcRect/>
          <a:stretch>
            <a:fillRect/>
          </a:stretch>
        </p:blipFill>
        <p:spPr>
          <a:xfrm>
            <a:off x="673141" y="1895249"/>
            <a:ext cx="2512328" cy="2629534"/>
          </a:xfrm>
          <a:custGeom>
            <a:avLst/>
            <a:gdLst>
              <a:gd name="connsiteX0" fmla="*/ 75370 w 2512328"/>
              <a:gd name="connsiteY0" fmla="*/ 0 h 2629534"/>
              <a:gd name="connsiteX1" fmla="*/ 2436958 w 2512328"/>
              <a:gd name="connsiteY1" fmla="*/ 0 h 2629534"/>
              <a:gd name="connsiteX2" fmla="*/ 2512328 w 2512328"/>
              <a:gd name="connsiteY2" fmla="*/ 75370 h 2629534"/>
              <a:gd name="connsiteX3" fmla="*/ 2512328 w 2512328"/>
              <a:gd name="connsiteY3" fmla="*/ 2629534 h 2629534"/>
              <a:gd name="connsiteX4" fmla="*/ 0 w 2512328"/>
              <a:gd name="connsiteY4" fmla="*/ 2629534 h 2629534"/>
              <a:gd name="connsiteX5" fmla="*/ 0 w 2512328"/>
              <a:gd name="connsiteY5" fmla="*/ 75370 h 2629534"/>
              <a:gd name="connsiteX6" fmla="*/ 75370 w 2512328"/>
              <a:gd name="connsiteY6" fmla="*/ 0 h 2629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12328" h="2629534">
                <a:moveTo>
                  <a:pt x="75370" y="0"/>
                </a:moveTo>
                <a:lnTo>
                  <a:pt x="2436958" y="0"/>
                </a:lnTo>
                <a:cubicBezTo>
                  <a:pt x="2478584" y="0"/>
                  <a:pt x="2512328" y="33744"/>
                  <a:pt x="2512328" y="75370"/>
                </a:cubicBezTo>
                <a:lnTo>
                  <a:pt x="2512328" y="2629534"/>
                </a:lnTo>
                <a:lnTo>
                  <a:pt x="0" y="2629534"/>
                </a:lnTo>
                <a:lnTo>
                  <a:pt x="0" y="75370"/>
                </a:lnTo>
                <a:cubicBezTo>
                  <a:pt x="0" y="33744"/>
                  <a:pt x="33744" y="0"/>
                  <a:pt x="75370" y="0"/>
                </a:cubicBezTo>
                <a:close/>
              </a:path>
            </a:pathLst>
          </a:custGeom>
          <a:ln w="3175">
            <a:solidFill>
              <a:schemeClr val="accent1"/>
            </a:solidFill>
          </a:ln>
        </p:spPr>
      </p:pic>
      <p:pic>
        <p:nvPicPr>
          <p:cNvPr id="86" name="图片 85"/>
          <p:cNvPicPr/>
          <p:nvPr/>
        </p:nvPicPr>
        <p:blipFill rotWithShape="1">
          <a:blip r:embed="rId4" cstate="email">
            <a:extLst>
              <a:ext uri="{28A0092B-C50C-407E-A947-70E740481C1C}">
                <a14:useLocalDpi xmlns:a14="http://schemas.microsoft.com/office/drawing/2010/main"/>
              </a:ext>
            </a:extLst>
          </a:blip>
          <a:srcRect/>
          <a:stretch>
            <a:fillRect/>
          </a:stretch>
        </p:blipFill>
        <p:spPr>
          <a:xfrm>
            <a:off x="6231999" y="1895249"/>
            <a:ext cx="2512327" cy="2629534"/>
          </a:xfrm>
          <a:custGeom>
            <a:avLst/>
            <a:gdLst>
              <a:gd name="connsiteX0" fmla="*/ 75370 w 2512327"/>
              <a:gd name="connsiteY0" fmla="*/ 0 h 2629534"/>
              <a:gd name="connsiteX1" fmla="*/ 2436957 w 2512327"/>
              <a:gd name="connsiteY1" fmla="*/ 0 h 2629534"/>
              <a:gd name="connsiteX2" fmla="*/ 2512327 w 2512327"/>
              <a:gd name="connsiteY2" fmla="*/ 75370 h 2629534"/>
              <a:gd name="connsiteX3" fmla="*/ 2512327 w 2512327"/>
              <a:gd name="connsiteY3" fmla="*/ 2629534 h 2629534"/>
              <a:gd name="connsiteX4" fmla="*/ 0 w 2512327"/>
              <a:gd name="connsiteY4" fmla="*/ 2629534 h 2629534"/>
              <a:gd name="connsiteX5" fmla="*/ 0 w 2512327"/>
              <a:gd name="connsiteY5" fmla="*/ 75370 h 2629534"/>
              <a:gd name="connsiteX6" fmla="*/ 75370 w 2512327"/>
              <a:gd name="connsiteY6" fmla="*/ 0 h 2629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12327" h="2629534">
                <a:moveTo>
                  <a:pt x="75370" y="0"/>
                </a:moveTo>
                <a:lnTo>
                  <a:pt x="2436957" y="0"/>
                </a:lnTo>
                <a:cubicBezTo>
                  <a:pt x="2478583" y="0"/>
                  <a:pt x="2512327" y="33744"/>
                  <a:pt x="2512327" y="75370"/>
                </a:cubicBezTo>
                <a:lnTo>
                  <a:pt x="2512327" y="2629534"/>
                </a:lnTo>
                <a:lnTo>
                  <a:pt x="0" y="2629534"/>
                </a:lnTo>
                <a:lnTo>
                  <a:pt x="0" y="75370"/>
                </a:lnTo>
                <a:cubicBezTo>
                  <a:pt x="0" y="33744"/>
                  <a:pt x="33743" y="0"/>
                  <a:pt x="75370" y="0"/>
                </a:cubicBezTo>
                <a:close/>
              </a:path>
            </a:pathLst>
          </a:custGeom>
          <a:ln w="3175">
            <a:solidFill>
              <a:schemeClr val="accent1"/>
            </a:solidFill>
          </a:ln>
        </p:spPr>
      </p:pic>
      <p:pic>
        <p:nvPicPr>
          <p:cNvPr id="85" name="图片 84"/>
          <p:cNvPicPr/>
          <p:nvPr/>
        </p:nvPicPr>
        <p:blipFill rotWithShape="1">
          <a:blip r:embed="rId5" cstate="email">
            <a:extLst>
              <a:ext uri="{28A0092B-C50C-407E-A947-70E740481C1C}">
                <a14:useLocalDpi xmlns:a14="http://schemas.microsoft.com/office/drawing/2010/main"/>
              </a:ext>
            </a:extLst>
          </a:blip>
          <a:srcRect/>
          <a:stretch>
            <a:fillRect/>
          </a:stretch>
        </p:blipFill>
        <p:spPr>
          <a:xfrm>
            <a:off x="9006531" y="1895249"/>
            <a:ext cx="2512328" cy="2629534"/>
          </a:xfrm>
          <a:custGeom>
            <a:avLst/>
            <a:gdLst>
              <a:gd name="connsiteX0" fmla="*/ 75370 w 2512328"/>
              <a:gd name="connsiteY0" fmla="*/ 0 h 2629534"/>
              <a:gd name="connsiteX1" fmla="*/ 2436958 w 2512328"/>
              <a:gd name="connsiteY1" fmla="*/ 0 h 2629534"/>
              <a:gd name="connsiteX2" fmla="*/ 2512328 w 2512328"/>
              <a:gd name="connsiteY2" fmla="*/ 75370 h 2629534"/>
              <a:gd name="connsiteX3" fmla="*/ 2512328 w 2512328"/>
              <a:gd name="connsiteY3" fmla="*/ 2629534 h 2629534"/>
              <a:gd name="connsiteX4" fmla="*/ 0 w 2512328"/>
              <a:gd name="connsiteY4" fmla="*/ 2629534 h 2629534"/>
              <a:gd name="connsiteX5" fmla="*/ 0 w 2512328"/>
              <a:gd name="connsiteY5" fmla="*/ 75370 h 2629534"/>
              <a:gd name="connsiteX6" fmla="*/ 75370 w 2512328"/>
              <a:gd name="connsiteY6" fmla="*/ 0 h 2629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12328" h="2629534">
                <a:moveTo>
                  <a:pt x="75370" y="0"/>
                </a:moveTo>
                <a:lnTo>
                  <a:pt x="2436958" y="0"/>
                </a:lnTo>
                <a:cubicBezTo>
                  <a:pt x="2478584" y="0"/>
                  <a:pt x="2512328" y="33744"/>
                  <a:pt x="2512328" y="75370"/>
                </a:cubicBezTo>
                <a:lnTo>
                  <a:pt x="2512328" y="2629534"/>
                </a:lnTo>
                <a:lnTo>
                  <a:pt x="0" y="2629534"/>
                </a:lnTo>
                <a:lnTo>
                  <a:pt x="0" y="75370"/>
                </a:lnTo>
                <a:cubicBezTo>
                  <a:pt x="0" y="33744"/>
                  <a:pt x="33744" y="0"/>
                  <a:pt x="75370" y="0"/>
                </a:cubicBezTo>
                <a:close/>
              </a:path>
            </a:pathLst>
          </a:custGeom>
          <a:ln w="3175">
            <a:solidFill>
              <a:schemeClr val="accent1"/>
            </a:solidFill>
          </a:ln>
        </p:spPr>
      </p:pic>
      <p:sp>
        <p:nvSpPr>
          <p:cNvPr id="71" name="灯片编号占位符 7"/>
          <p:cNvSpPr txBox="1"/>
          <p:nvPr/>
        </p:nvSpPr>
        <p:spPr>
          <a:xfrm>
            <a:off x="8786812" y="6403651"/>
            <a:ext cx="2909888" cy="206381"/>
          </a:xfrm>
          <a:prstGeom prst="rect">
            <a:avLst/>
          </a:prstGeom>
        </p:spPr>
        <p:txBody>
          <a:bodyPr vert="horz" lIns="91440" tIns="45720" rIns="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5DD3DB80-B894-403A-B48E-6FDC1A72010E}" type="slidenum">
              <a:rPr kumimoji="0" lang="zh-CN" altLang="en-US" sz="800" b="0" i="0" u="none" strike="noStrike" kern="1200" cap="none" spc="0" normalizeH="0" baseline="0" noProof="0" smtClean="0">
                <a:ln>
                  <a:noFill/>
                </a:ln>
                <a:solidFill>
                  <a:prstClr val="white">
                    <a:lumMod val="50000"/>
                  </a:prstClr>
                </a:solidFill>
                <a:effectLst/>
                <a:uLnTx/>
                <a:uFillTx/>
                <a:latin typeface="Arial" panose="020B0604020202020204" pitchFamily="34" charset="0"/>
                <a:ea typeface="黑体" panose="02010609060101010101" pitchFamily="49" charset="-122"/>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zh-CN" altLang="en-US" sz="800" b="0" i="0" u="none" strike="noStrike" kern="1200" cap="none" spc="0" normalizeH="0" baseline="0" noProof="0" dirty="0">
              <a:ln>
                <a:noFill/>
              </a:ln>
              <a:solidFill>
                <a:prstClr val="white">
                  <a:lumMod val="50000"/>
                </a:prstClr>
              </a:solidFill>
              <a:effectLst/>
              <a:uLnTx/>
              <a:uFillTx/>
              <a:latin typeface="Arial" panose="020B0604020202020204" pitchFamily="34" charset="0"/>
              <a:ea typeface="黑体" panose="02010609060101010101" pitchFamily="49" charset="-122"/>
              <a:cs typeface="Arial" panose="020B0604020202020204" pitchFamily="34" charset="0"/>
            </a:endParaRPr>
          </a:p>
        </p:txBody>
      </p:sp>
    </p:spTree>
    <p:extLst>
      <p:ext uri="{BB962C8B-B14F-4D97-AF65-F5344CB8AC3E}">
        <p14:creationId xmlns:p14="http://schemas.microsoft.com/office/powerpoint/2010/main" val="3770902156"/>
      </p:ext>
    </p:extLst>
  </p:cSld>
  <p:clrMapOvr>
    <a:masterClrMapping/>
  </p:clrMapOvr>
  <mc:AlternateContent xmlns:mc="http://schemas.openxmlformats.org/markup-compatibility/2006" xmlns:p14="http://schemas.microsoft.com/office/powerpoint/2010/main">
    <mc:Choice Requires="p14">
      <p:transition p14:dur="250" advClick="0">
        <p:fade/>
      </p:transition>
    </mc:Choice>
    <mc:Fallback xmlns="">
      <p:transition advClick="0">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a:extLst>
              <a:ext uri="{FF2B5EF4-FFF2-40B4-BE49-F238E27FC236}">
                <a16:creationId xmlns:a16="http://schemas.microsoft.com/office/drawing/2014/main" id="{DE817988-E342-4BD4-B31D-A841910442C3}"/>
              </a:ext>
            </a:extLst>
          </p:cNvPr>
          <p:cNvSpPr/>
          <p:nvPr/>
        </p:nvSpPr>
        <p:spPr>
          <a:xfrm>
            <a:off x="5876819" y="1270018"/>
            <a:ext cx="6030948" cy="780842"/>
          </a:xfrm>
          <a:prstGeom prst="rect">
            <a:avLst/>
          </a:prstGeom>
          <a:solidFill>
            <a:srgbClr val="043E6F"/>
          </a:solidFill>
          <a:ln>
            <a:noFill/>
          </a:ln>
          <a:effectLst/>
        </p:spPr>
        <p:txBody>
          <a:bodyPr wrap="square" anchor="ctr">
            <a:noAutofit/>
          </a:bodyPr>
          <a:lstStyle/>
          <a:p>
            <a:pPr marL="285750" indent="-285750" algn="ctr"/>
            <a:r>
              <a:rPr kumimoji="1" lang="zh-CN" altLang="en-US" sz="2400" b="1" dirty="0">
                <a:solidFill>
                  <a:schemeClr val="bg1"/>
                </a:solidFill>
                <a:latin typeface="Arial" panose="020B0604020202020204" pitchFamily="34" charset="0"/>
                <a:cs typeface="Arial" panose="020B0604020202020204" pitchFamily="34" charset="0"/>
              </a:rPr>
              <a:t>思谋工业</a:t>
            </a:r>
            <a:r>
              <a:rPr kumimoji="1" lang="en-US" altLang="zh-CN" sz="2400" b="1" dirty="0">
                <a:solidFill>
                  <a:schemeClr val="bg1"/>
                </a:solidFill>
                <a:latin typeface="Arial" panose="020B0604020202020204" pitchFamily="34" charset="0"/>
                <a:cs typeface="Arial" panose="020B0604020202020204" pitchFamily="34" charset="0"/>
              </a:rPr>
              <a:t>AI</a:t>
            </a:r>
            <a:r>
              <a:rPr kumimoji="1" lang="zh-CN" altLang="en-US" sz="2400" b="1" dirty="0">
                <a:solidFill>
                  <a:schemeClr val="bg1"/>
                </a:solidFill>
                <a:latin typeface="Arial" panose="020B0604020202020204" pitchFamily="34" charset="0"/>
                <a:cs typeface="Arial" panose="020B0604020202020204" pitchFamily="34" charset="0"/>
              </a:rPr>
              <a:t>算法</a:t>
            </a:r>
            <a:endParaRPr kumimoji="1" lang="en-US" altLang="zh-CN" sz="2400" b="1" dirty="0">
              <a:solidFill>
                <a:schemeClr val="bg1"/>
              </a:solidFill>
              <a:latin typeface="Arial" panose="020B0604020202020204" pitchFamily="34" charset="0"/>
              <a:cs typeface="Arial" panose="020B0604020202020204" pitchFamily="34" charset="0"/>
            </a:endParaRPr>
          </a:p>
          <a:p>
            <a:pPr marL="285750" indent="-285750" algn="ctr"/>
            <a:endParaRPr lang="zh-CN" altLang="en-US" sz="2400" b="1" dirty="0">
              <a:solidFill>
                <a:schemeClr val="bg1"/>
              </a:solidFill>
              <a:latin typeface="Arial" panose="020B0604020202020204" pitchFamily="34" charset="0"/>
              <a:cs typeface="Arial" panose="020B0604020202020204" pitchFamily="34" charset="0"/>
            </a:endParaRPr>
          </a:p>
        </p:txBody>
      </p:sp>
      <p:grpSp>
        <p:nvGrpSpPr>
          <p:cNvPr id="4" name="组合 3">
            <a:extLst>
              <a:ext uri="{FF2B5EF4-FFF2-40B4-BE49-F238E27FC236}">
                <a16:creationId xmlns:a16="http://schemas.microsoft.com/office/drawing/2014/main" id="{6D8FFA45-860F-4F3C-9EB3-E9A5853E4E5D}"/>
              </a:ext>
            </a:extLst>
          </p:cNvPr>
          <p:cNvGrpSpPr/>
          <p:nvPr/>
        </p:nvGrpSpPr>
        <p:grpSpPr>
          <a:xfrm>
            <a:off x="640039" y="3251196"/>
            <a:ext cx="3745965" cy="2425235"/>
            <a:chOff x="1031625" y="3809115"/>
            <a:chExt cx="3041151" cy="1968920"/>
          </a:xfrm>
        </p:grpSpPr>
        <p:sp>
          <p:nvSpPr>
            <p:cNvPr id="5" name="任意形状 20">
              <a:extLst>
                <a:ext uri="{FF2B5EF4-FFF2-40B4-BE49-F238E27FC236}">
                  <a16:creationId xmlns:a16="http://schemas.microsoft.com/office/drawing/2014/main" id="{5B4B4645-2F75-4FBC-83DA-802BB604C5AB}"/>
                </a:ext>
              </a:extLst>
            </p:cNvPr>
            <p:cNvSpPr/>
            <p:nvPr/>
          </p:nvSpPr>
          <p:spPr>
            <a:xfrm flipH="1">
              <a:off x="2552201" y="3809115"/>
              <a:ext cx="1520575" cy="1968920"/>
            </a:xfrm>
            <a:custGeom>
              <a:avLst/>
              <a:gdLst>
                <a:gd name="connsiteX0" fmla="*/ 984460 w 1520576"/>
                <a:gd name="connsiteY0" fmla="*/ 0 h 1968920"/>
                <a:gd name="connsiteX1" fmla="*/ 1453712 w 1520576"/>
                <a:gd name="connsiteY1" fmla="*/ 118819 h 1968920"/>
                <a:gd name="connsiteX2" fmla="*/ 1520576 w 1520576"/>
                <a:gd name="connsiteY2" fmla="*/ 159440 h 1968920"/>
                <a:gd name="connsiteX3" fmla="*/ 1506270 w 1520576"/>
                <a:gd name="connsiteY3" fmla="*/ 168131 h 1968920"/>
                <a:gd name="connsiteX4" fmla="*/ 1072231 w 1520576"/>
                <a:gd name="connsiteY4" fmla="*/ 984460 h 1968920"/>
                <a:gd name="connsiteX5" fmla="*/ 1506270 w 1520576"/>
                <a:gd name="connsiteY5" fmla="*/ 1800790 h 1968920"/>
                <a:gd name="connsiteX6" fmla="*/ 1520576 w 1520576"/>
                <a:gd name="connsiteY6" fmla="*/ 1809481 h 1968920"/>
                <a:gd name="connsiteX7" fmla="*/ 1453712 w 1520576"/>
                <a:gd name="connsiteY7" fmla="*/ 1850101 h 1968920"/>
                <a:gd name="connsiteX8" fmla="*/ 984460 w 1520576"/>
                <a:gd name="connsiteY8" fmla="*/ 1968920 h 1968920"/>
                <a:gd name="connsiteX9" fmla="*/ 0 w 1520576"/>
                <a:gd name="connsiteY9" fmla="*/ 984460 h 1968920"/>
                <a:gd name="connsiteX10" fmla="*/ 984460 w 1520576"/>
                <a:gd name="connsiteY10" fmla="*/ 0 h 1968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20576" h="1968920">
                  <a:moveTo>
                    <a:pt x="984460" y="0"/>
                  </a:moveTo>
                  <a:cubicBezTo>
                    <a:pt x="1154367" y="0"/>
                    <a:pt x="1314221" y="43043"/>
                    <a:pt x="1453712" y="118819"/>
                  </a:cubicBezTo>
                  <a:lnTo>
                    <a:pt x="1520576" y="159440"/>
                  </a:lnTo>
                  <a:lnTo>
                    <a:pt x="1506270" y="168131"/>
                  </a:lnTo>
                  <a:cubicBezTo>
                    <a:pt x="1244402" y="345045"/>
                    <a:pt x="1072231" y="644647"/>
                    <a:pt x="1072231" y="984460"/>
                  </a:cubicBezTo>
                  <a:cubicBezTo>
                    <a:pt x="1072231" y="1324274"/>
                    <a:pt x="1244402" y="1623875"/>
                    <a:pt x="1506270" y="1800790"/>
                  </a:cubicBezTo>
                  <a:lnTo>
                    <a:pt x="1520576" y="1809481"/>
                  </a:lnTo>
                  <a:lnTo>
                    <a:pt x="1453712" y="1850101"/>
                  </a:lnTo>
                  <a:cubicBezTo>
                    <a:pt x="1314221" y="1925877"/>
                    <a:pt x="1154367" y="1968920"/>
                    <a:pt x="984460" y="1968920"/>
                  </a:cubicBezTo>
                  <a:cubicBezTo>
                    <a:pt x="440758" y="1968920"/>
                    <a:pt x="0" y="1528162"/>
                    <a:pt x="0" y="984460"/>
                  </a:cubicBezTo>
                  <a:cubicBezTo>
                    <a:pt x="0" y="440758"/>
                    <a:pt x="440758" y="0"/>
                    <a:pt x="984460" y="0"/>
                  </a:cubicBezTo>
                  <a:close/>
                </a:path>
              </a:pathLst>
            </a:custGeom>
            <a:solidFill>
              <a:schemeClr val="bg1">
                <a:lumMod val="85000"/>
                <a:alpha val="55000"/>
              </a:schemeClr>
            </a:solidFill>
            <a:ln>
              <a:solidFill>
                <a:schemeClr val="bg1">
                  <a:lumMod val="75000"/>
                </a:schemeClr>
              </a:solidFill>
            </a:ln>
          </p:spPr>
          <p:txBody>
            <a:bodyPr wrap="square" rtlCol="0" anchor="ctr">
              <a:noAutofit/>
            </a:bodyPr>
            <a:lstStyle/>
            <a:p>
              <a:endParaRPr kumimoji="1" lang="zh-CN" altLang="en-US" sz="2000" dirty="0">
                <a:solidFill>
                  <a:schemeClr val="tx1">
                    <a:lumMod val="75000"/>
                    <a:lumOff val="25000"/>
                  </a:schemeClr>
                </a:solidFill>
                <a:latin typeface="Arial" panose="020B0604020202020204" pitchFamily="34" charset="0"/>
                <a:cs typeface="Arial" panose="020B0604020202020204" pitchFamily="34" charset="0"/>
                <a:sym typeface="Arial" panose="020B0604020202020204" pitchFamily="34" charset="0"/>
              </a:endParaRPr>
            </a:p>
          </p:txBody>
        </p:sp>
        <p:sp>
          <p:nvSpPr>
            <p:cNvPr id="6" name="任意形状 17">
              <a:extLst>
                <a:ext uri="{FF2B5EF4-FFF2-40B4-BE49-F238E27FC236}">
                  <a16:creationId xmlns:a16="http://schemas.microsoft.com/office/drawing/2014/main" id="{58A9FD10-3B1D-4933-A851-CD7E38704835}"/>
                </a:ext>
              </a:extLst>
            </p:cNvPr>
            <p:cNvSpPr/>
            <p:nvPr/>
          </p:nvSpPr>
          <p:spPr>
            <a:xfrm>
              <a:off x="1031625" y="3809115"/>
              <a:ext cx="1520576" cy="1968920"/>
            </a:xfrm>
            <a:custGeom>
              <a:avLst/>
              <a:gdLst>
                <a:gd name="connsiteX0" fmla="*/ 984460 w 1520576"/>
                <a:gd name="connsiteY0" fmla="*/ 0 h 1968920"/>
                <a:gd name="connsiteX1" fmla="*/ 1453712 w 1520576"/>
                <a:gd name="connsiteY1" fmla="*/ 118819 h 1968920"/>
                <a:gd name="connsiteX2" fmla="*/ 1520576 w 1520576"/>
                <a:gd name="connsiteY2" fmla="*/ 159440 h 1968920"/>
                <a:gd name="connsiteX3" fmla="*/ 1506270 w 1520576"/>
                <a:gd name="connsiteY3" fmla="*/ 168131 h 1968920"/>
                <a:gd name="connsiteX4" fmla="*/ 1072231 w 1520576"/>
                <a:gd name="connsiteY4" fmla="*/ 984460 h 1968920"/>
                <a:gd name="connsiteX5" fmla="*/ 1506270 w 1520576"/>
                <a:gd name="connsiteY5" fmla="*/ 1800790 h 1968920"/>
                <a:gd name="connsiteX6" fmla="*/ 1520576 w 1520576"/>
                <a:gd name="connsiteY6" fmla="*/ 1809481 h 1968920"/>
                <a:gd name="connsiteX7" fmla="*/ 1453712 w 1520576"/>
                <a:gd name="connsiteY7" fmla="*/ 1850101 h 1968920"/>
                <a:gd name="connsiteX8" fmla="*/ 984460 w 1520576"/>
                <a:gd name="connsiteY8" fmla="*/ 1968920 h 1968920"/>
                <a:gd name="connsiteX9" fmla="*/ 0 w 1520576"/>
                <a:gd name="connsiteY9" fmla="*/ 984460 h 1968920"/>
                <a:gd name="connsiteX10" fmla="*/ 984460 w 1520576"/>
                <a:gd name="connsiteY10" fmla="*/ 0 h 1968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20576" h="1968920">
                  <a:moveTo>
                    <a:pt x="984460" y="0"/>
                  </a:moveTo>
                  <a:cubicBezTo>
                    <a:pt x="1154367" y="0"/>
                    <a:pt x="1314221" y="43043"/>
                    <a:pt x="1453712" y="118819"/>
                  </a:cubicBezTo>
                  <a:lnTo>
                    <a:pt x="1520576" y="159440"/>
                  </a:lnTo>
                  <a:lnTo>
                    <a:pt x="1506270" y="168131"/>
                  </a:lnTo>
                  <a:cubicBezTo>
                    <a:pt x="1244402" y="345045"/>
                    <a:pt x="1072231" y="644647"/>
                    <a:pt x="1072231" y="984460"/>
                  </a:cubicBezTo>
                  <a:cubicBezTo>
                    <a:pt x="1072231" y="1324274"/>
                    <a:pt x="1244402" y="1623875"/>
                    <a:pt x="1506270" y="1800790"/>
                  </a:cubicBezTo>
                  <a:lnTo>
                    <a:pt x="1520576" y="1809481"/>
                  </a:lnTo>
                  <a:lnTo>
                    <a:pt x="1453712" y="1850101"/>
                  </a:lnTo>
                  <a:cubicBezTo>
                    <a:pt x="1314221" y="1925877"/>
                    <a:pt x="1154367" y="1968920"/>
                    <a:pt x="984460" y="1968920"/>
                  </a:cubicBezTo>
                  <a:cubicBezTo>
                    <a:pt x="440758" y="1968920"/>
                    <a:pt x="0" y="1528162"/>
                    <a:pt x="0" y="984460"/>
                  </a:cubicBezTo>
                  <a:cubicBezTo>
                    <a:pt x="0" y="440758"/>
                    <a:pt x="440758" y="0"/>
                    <a:pt x="984460" y="0"/>
                  </a:cubicBezTo>
                  <a:close/>
                </a:path>
              </a:pathLst>
            </a:custGeom>
            <a:solidFill>
              <a:srgbClr val="FFC000">
                <a:alpha val="55000"/>
              </a:srgbClr>
            </a:solidFill>
            <a:ln>
              <a:solidFill>
                <a:schemeClr val="bg1">
                  <a:lumMod val="75000"/>
                </a:schemeClr>
              </a:solidFill>
            </a:ln>
          </p:spPr>
          <p:txBody>
            <a:bodyPr wrap="square" rtlCol="0" anchor="ctr">
              <a:noAutofit/>
            </a:bodyPr>
            <a:lstStyle/>
            <a:p>
              <a:endParaRPr kumimoji="1" lang="zh-CN" altLang="en-US" sz="2000" dirty="0">
                <a:solidFill>
                  <a:schemeClr val="tx1">
                    <a:lumMod val="75000"/>
                    <a:lumOff val="25000"/>
                  </a:schemeClr>
                </a:solidFill>
                <a:latin typeface="Arial" panose="020B0604020202020204" pitchFamily="34" charset="0"/>
                <a:cs typeface="Arial" panose="020B0604020202020204" pitchFamily="34" charset="0"/>
                <a:sym typeface="Arial" panose="020B0604020202020204" pitchFamily="34" charset="0"/>
              </a:endParaRPr>
            </a:p>
          </p:txBody>
        </p:sp>
        <p:sp>
          <p:nvSpPr>
            <p:cNvPr id="7" name="任意形状 19">
              <a:extLst>
                <a:ext uri="{FF2B5EF4-FFF2-40B4-BE49-F238E27FC236}">
                  <a16:creationId xmlns:a16="http://schemas.microsoft.com/office/drawing/2014/main" id="{CBDEBE00-0FF5-4007-A063-F7D9309438E4}"/>
                </a:ext>
              </a:extLst>
            </p:cNvPr>
            <p:cNvSpPr/>
            <p:nvPr/>
          </p:nvSpPr>
          <p:spPr>
            <a:xfrm>
              <a:off x="2104269" y="3968555"/>
              <a:ext cx="896689" cy="1650040"/>
            </a:xfrm>
            <a:custGeom>
              <a:avLst/>
              <a:gdLst>
                <a:gd name="connsiteX0" fmla="*/ 448345 w 896689"/>
                <a:gd name="connsiteY0" fmla="*/ 0 h 1650040"/>
                <a:gd name="connsiteX1" fmla="*/ 462650 w 896689"/>
                <a:gd name="connsiteY1" fmla="*/ 8691 h 1650040"/>
                <a:gd name="connsiteX2" fmla="*/ 896689 w 896689"/>
                <a:gd name="connsiteY2" fmla="*/ 825020 h 1650040"/>
                <a:gd name="connsiteX3" fmla="*/ 462650 w 896689"/>
                <a:gd name="connsiteY3" fmla="*/ 1641350 h 1650040"/>
                <a:gd name="connsiteX4" fmla="*/ 448345 w 896689"/>
                <a:gd name="connsiteY4" fmla="*/ 1650040 h 1650040"/>
                <a:gd name="connsiteX5" fmla="*/ 434039 w 896689"/>
                <a:gd name="connsiteY5" fmla="*/ 1641350 h 1650040"/>
                <a:gd name="connsiteX6" fmla="*/ 0 w 896689"/>
                <a:gd name="connsiteY6" fmla="*/ 825020 h 1650040"/>
                <a:gd name="connsiteX7" fmla="*/ 434039 w 896689"/>
                <a:gd name="connsiteY7" fmla="*/ 8691 h 1650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96689" h="1650040">
                  <a:moveTo>
                    <a:pt x="448345" y="0"/>
                  </a:moveTo>
                  <a:lnTo>
                    <a:pt x="462650" y="8691"/>
                  </a:lnTo>
                  <a:cubicBezTo>
                    <a:pt x="724518" y="185605"/>
                    <a:pt x="896689" y="485206"/>
                    <a:pt x="896689" y="825020"/>
                  </a:cubicBezTo>
                  <a:cubicBezTo>
                    <a:pt x="896689" y="1164834"/>
                    <a:pt x="724518" y="1464435"/>
                    <a:pt x="462650" y="1641350"/>
                  </a:cubicBezTo>
                  <a:lnTo>
                    <a:pt x="448345" y="1650040"/>
                  </a:lnTo>
                  <a:lnTo>
                    <a:pt x="434039" y="1641350"/>
                  </a:lnTo>
                  <a:cubicBezTo>
                    <a:pt x="172171" y="1464435"/>
                    <a:pt x="0" y="1164834"/>
                    <a:pt x="0" y="825020"/>
                  </a:cubicBezTo>
                  <a:cubicBezTo>
                    <a:pt x="0" y="485206"/>
                    <a:pt x="172171" y="185605"/>
                    <a:pt x="434039" y="8691"/>
                  </a:cubicBezTo>
                  <a:close/>
                </a:path>
              </a:pathLst>
            </a:custGeom>
            <a:solidFill>
              <a:schemeClr val="accent5">
                <a:lumMod val="60000"/>
                <a:lumOff val="40000"/>
              </a:schemeClr>
            </a:solidFill>
            <a:ln w="76200">
              <a:solidFill>
                <a:schemeClr val="bg1">
                  <a:lumMod val="65000"/>
                </a:schemeClr>
              </a:solidFill>
            </a:ln>
          </p:spPr>
          <p:txBody>
            <a:bodyPr wrap="square" rtlCol="0" anchor="ctr">
              <a:noAutofit/>
            </a:bodyPr>
            <a:lstStyle/>
            <a:p>
              <a:endParaRPr kumimoji="1" lang="zh-CN" altLang="en-US" sz="2000" dirty="0">
                <a:solidFill>
                  <a:schemeClr val="tx1">
                    <a:lumMod val="75000"/>
                    <a:lumOff val="25000"/>
                  </a:schemeClr>
                </a:solidFill>
                <a:latin typeface="Arial" panose="020B0604020202020204" pitchFamily="34" charset="0"/>
                <a:cs typeface="Arial" panose="020B0604020202020204" pitchFamily="34" charset="0"/>
                <a:sym typeface="Arial" panose="020B0604020202020204" pitchFamily="34" charset="0"/>
              </a:endParaRPr>
            </a:p>
          </p:txBody>
        </p:sp>
      </p:grpSp>
      <p:graphicFrame>
        <p:nvGraphicFramePr>
          <p:cNvPr id="8" name="表格 7">
            <a:extLst>
              <a:ext uri="{FF2B5EF4-FFF2-40B4-BE49-F238E27FC236}">
                <a16:creationId xmlns:a16="http://schemas.microsoft.com/office/drawing/2014/main" id="{6A00EFFE-AA9B-4451-83D7-6CE992DA92B6}"/>
              </a:ext>
            </a:extLst>
          </p:cNvPr>
          <p:cNvGraphicFramePr>
            <a:graphicFrameLocks noGrp="1"/>
          </p:cNvGraphicFramePr>
          <p:nvPr/>
        </p:nvGraphicFramePr>
        <p:xfrm>
          <a:off x="5098343" y="1665554"/>
          <a:ext cx="6809423" cy="4499392"/>
        </p:xfrm>
        <a:graphic>
          <a:graphicData uri="http://schemas.openxmlformats.org/drawingml/2006/table">
            <a:tbl>
              <a:tblPr/>
              <a:tblGrid>
                <a:gridCol w="778475">
                  <a:extLst>
                    <a:ext uri="{9D8B030D-6E8A-4147-A177-3AD203B41FA5}">
                      <a16:colId xmlns:a16="http://schemas.microsoft.com/office/drawing/2014/main" val="828670303"/>
                    </a:ext>
                  </a:extLst>
                </a:gridCol>
                <a:gridCol w="3065387">
                  <a:extLst>
                    <a:ext uri="{9D8B030D-6E8A-4147-A177-3AD203B41FA5}">
                      <a16:colId xmlns:a16="http://schemas.microsoft.com/office/drawing/2014/main" val="2449091346"/>
                    </a:ext>
                  </a:extLst>
                </a:gridCol>
                <a:gridCol w="2965561">
                  <a:extLst>
                    <a:ext uri="{9D8B030D-6E8A-4147-A177-3AD203B41FA5}">
                      <a16:colId xmlns:a16="http://schemas.microsoft.com/office/drawing/2014/main" val="3861342817"/>
                    </a:ext>
                  </a:extLst>
                </a:gridCol>
              </a:tblGrid>
              <a:tr h="280886">
                <a:tc>
                  <a:txBody>
                    <a:bodyPr/>
                    <a:lstStyle/>
                    <a:p>
                      <a:pPr algn="ctr"/>
                      <a:endParaRPr lang="en" sz="1600" b="0" dirty="0">
                        <a:solidFill>
                          <a:schemeClr val="bg1"/>
                        </a:solidFill>
                        <a:effectLst/>
                        <a:latin typeface="黑体" panose="02010609060101010101" pitchFamily="49" charset="-122"/>
                        <a:ea typeface="黑体" panose="02010609060101010101" pitchFamily="49" charset="-122"/>
                      </a:endParaRPr>
                    </a:p>
                  </a:txBody>
                  <a:tcPr marL="71662" marR="71662" marT="71662" marB="71662" anchor="ctr">
                    <a:lnL w="3175" cap="flat" cmpd="sng" algn="ctr">
                      <a:no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 sz="1600" b="1" dirty="0">
                          <a:solidFill>
                            <a:schemeClr val="bg1"/>
                          </a:solidFill>
                          <a:effectLst/>
                          <a:latin typeface="黑体" panose="02010609060101010101" pitchFamily="49" charset="-122"/>
                          <a:ea typeface="黑体" panose="02010609060101010101" pitchFamily="49" charset="-122"/>
                        </a:rPr>
                        <a:t>深度</a:t>
                      </a:r>
                      <a:r>
                        <a:rPr lang="zh-CN" altLang="en-US" sz="1600" b="1" dirty="0">
                          <a:solidFill>
                            <a:schemeClr val="bg1"/>
                          </a:solidFill>
                          <a:effectLst/>
                          <a:latin typeface="黑体" panose="02010609060101010101" pitchFamily="49" charset="-122"/>
                          <a:ea typeface="黑体" panose="02010609060101010101" pitchFamily="49" charset="-122"/>
                        </a:rPr>
                        <a:t>学习</a:t>
                      </a:r>
                      <a:endParaRPr lang="en" sz="1600" b="1" dirty="0">
                        <a:solidFill>
                          <a:schemeClr val="bg1"/>
                        </a:solidFill>
                        <a:effectLst/>
                        <a:latin typeface="黑体" panose="02010609060101010101" pitchFamily="49" charset="-122"/>
                        <a:ea typeface="黑体" panose="02010609060101010101" pitchFamily="49" charset="-122"/>
                      </a:endParaRPr>
                    </a:p>
                  </a:txBody>
                  <a:tcPr marL="71662" marR="71662" marT="71662" marB="71662"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4">
                        <a:alpha val="55000"/>
                      </a:schemeClr>
                    </a:solidFill>
                  </a:tcPr>
                </a:tc>
                <a:tc>
                  <a:txBody>
                    <a:bodyPr/>
                    <a:lstStyle/>
                    <a:p>
                      <a:pPr algn="ctr"/>
                      <a:r>
                        <a:rPr lang="zh-CN" altLang="en-US" sz="1600" b="1" dirty="0">
                          <a:solidFill>
                            <a:schemeClr val="tx1"/>
                          </a:solidFill>
                          <a:effectLst/>
                          <a:latin typeface="黑体" panose="02010609060101010101" pitchFamily="49" charset="-122"/>
                          <a:ea typeface="黑体" panose="02010609060101010101" pitchFamily="49" charset="-122"/>
                        </a:rPr>
                        <a:t>机器视觉算法</a:t>
                      </a:r>
                      <a:endParaRPr lang="en" sz="1600" b="1" dirty="0">
                        <a:solidFill>
                          <a:schemeClr val="tx1"/>
                        </a:solidFill>
                        <a:effectLst/>
                        <a:latin typeface="黑体" panose="02010609060101010101" pitchFamily="49" charset="-122"/>
                        <a:ea typeface="黑体" panose="02010609060101010101" pitchFamily="49" charset="-122"/>
                      </a:endParaRPr>
                    </a:p>
                  </a:txBody>
                  <a:tcPr marL="71662" marR="71662" marT="71662" marB="71662"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488378461"/>
                  </a:ext>
                </a:extLst>
              </a:tr>
              <a:tr h="767374">
                <a:tc>
                  <a:txBody>
                    <a:bodyPr/>
                    <a:lstStyle/>
                    <a:p>
                      <a:pPr marL="12700" marR="0" lvl="1" indent="0" algn="l" defTabSz="914400" rtl="0" eaLnBrk="1" fontAlgn="t" latinLnBrk="0" hangingPunct="1">
                        <a:lnSpc>
                          <a:spcPct val="100000"/>
                        </a:lnSpc>
                        <a:spcBef>
                          <a:spcPts val="0"/>
                        </a:spcBef>
                        <a:spcAft>
                          <a:spcPts val="0"/>
                        </a:spcAft>
                        <a:buClrTx/>
                        <a:buSzTx/>
                        <a:buFont typeface="Arial" panose="020B0604020202020204" pitchFamily="34" charset="0"/>
                        <a:buNone/>
                        <a:tabLst/>
                        <a:defRPr/>
                      </a:pPr>
                      <a:r>
                        <a:rPr lang="zh-CN" altLang="en-US" sz="1200" b="0" dirty="0">
                          <a:effectLst/>
                          <a:latin typeface="Arial" panose="020B0604020202020204" pitchFamily="34" charset="0"/>
                          <a:ea typeface="黑体" panose="02010609060101010101" pitchFamily="49" charset="-122"/>
                          <a:cs typeface="Arial" panose="020B0604020202020204" pitchFamily="34" charset="0"/>
                        </a:rPr>
                        <a:t>应用</a:t>
                      </a:r>
                      <a:endParaRPr lang="en" altLang="zh-CN" sz="1200" b="0" dirty="0">
                        <a:effectLst/>
                        <a:latin typeface="Arial" panose="020B0604020202020204" pitchFamily="34" charset="0"/>
                        <a:ea typeface="黑体" panose="02010609060101010101" pitchFamily="49" charset="-122"/>
                        <a:cs typeface="Arial" panose="020B0604020202020204" pitchFamily="34" charset="0"/>
                      </a:endParaRPr>
                    </a:p>
                  </a:txBody>
                  <a:tcPr marL="71662" marR="71662" marT="71662" marB="71662"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12700" lvl="1" indent="0" algn="l" fontAlgn="t">
                        <a:buFont typeface="Arial" panose="020B0604020202020204" pitchFamily="34" charset="0"/>
                        <a:buNone/>
                        <a:tabLst/>
                      </a:pPr>
                      <a:r>
                        <a:rPr lang="zh-CN" altLang="en" sz="1200" b="0" dirty="0">
                          <a:effectLst/>
                          <a:latin typeface="Arial" panose="020B0604020202020204" pitchFamily="34" charset="0"/>
                          <a:ea typeface="黑体" panose="02010609060101010101" pitchFamily="49" charset="-122"/>
                          <a:cs typeface="Arial" panose="020B0604020202020204" pitchFamily="34" charset="0"/>
                        </a:rPr>
                        <a:t>表面</a:t>
                      </a:r>
                      <a:r>
                        <a:rPr lang="zh-CN" altLang="en-US" sz="1200" b="0" dirty="0">
                          <a:effectLst/>
                          <a:latin typeface="Arial" panose="020B0604020202020204" pitchFamily="34" charset="0"/>
                          <a:ea typeface="黑体" panose="02010609060101010101" pitchFamily="49" charset="-122"/>
                          <a:cs typeface="Arial" panose="020B0604020202020204" pitchFamily="34" charset="0"/>
                        </a:rPr>
                        <a:t>缺陷检测</a:t>
                      </a:r>
                      <a:r>
                        <a:rPr lang="en" sz="1200" b="0" dirty="0">
                          <a:effectLst/>
                          <a:latin typeface="Arial" panose="020B0604020202020204" pitchFamily="34" charset="0"/>
                          <a:ea typeface="黑体" panose="02010609060101010101" pitchFamily="49" charset="-122"/>
                          <a:cs typeface="Arial" panose="020B0604020202020204" pitchFamily="34" charset="0"/>
                        </a:rPr>
                        <a:t> (</a:t>
                      </a:r>
                      <a:r>
                        <a:rPr lang="zh-CN" altLang="en-US" sz="1200" b="0" dirty="0">
                          <a:effectLst/>
                          <a:latin typeface="Arial" panose="020B0604020202020204" pitchFamily="34" charset="0"/>
                          <a:ea typeface="黑体" panose="02010609060101010101" pitchFamily="49" charset="-122"/>
                          <a:cs typeface="Arial" panose="020B0604020202020204" pitchFamily="34" charset="0"/>
                        </a:rPr>
                        <a:t>裂痕、刮伤</a:t>
                      </a:r>
                      <a:r>
                        <a:rPr lang="en" sz="1200" b="0" dirty="0">
                          <a:effectLst/>
                          <a:latin typeface="Arial" panose="020B0604020202020204" pitchFamily="34" charset="0"/>
                          <a:ea typeface="黑体" panose="02010609060101010101" pitchFamily="49" charset="-122"/>
                          <a:cs typeface="Arial" panose="020B0604020202020204" pitchFamily="34" charset="0"/>
                        </a:rPr>
                        <a:t>)</a:t>
                      </a:r>
                    </a:p>
                    <a:p>
                      <a:pPr marL="12700" lvl="1" indent="0" algn="l" fontAlgn="t">
                        <a:buFont typeface="Arial" panose="020B0604020202020204" pitchFamily="34" charset="0"/>
                        <a:buNone/>
                        <a:tabLst/>
                      </a:pPr>
                      <a:r>
                        <a:rPr lang="zh-CN" altLang="en" sz="1200" b="0" dirty="0">
                          <a:effectLst/>
                          <a:latin typeface="Arial" panose="020B0604020202020204" pitchFamily="34" charset="0"/>
                          <a:ea typeface="黑体" panose="02010609060101010101" pitchFamily="49" charset="-122"/>
                          <a:cs typeface="Arial" panose="020B0604020202020204" pitchFamily="34" charset="0"/>
                        </a:rPr>
                        <a:t>目标</a:t>
                      </a:r>
                      <a:r>
                        <a:rPr lang="zh-CN" altLang="en-US" sz="1200" b="0" dirty="0">
                          <a:effectLst/>
                          <a:latin typeface="Arial" panose="020B0604020202020204" pitchFamily="34" charset="0"/>
                          <a:ea typeface="黑体" panose="02010609060101010101" pitchFamily="49" charset="-122"/>
                          <a:cs typeface="Arial" panose="020B0604020202020204" pitchFamily="34" charset="0"/>
                        </a:rPr>
                        <a:t>检测</a:t>
                      </a:r>
                      <a:endParaRPr lang="en-US" altLang="zh-CN" sz="1200" b="0" dirty="0">
                        <a:effectLst/>
                        <a:latin typeface="Arial" panose="020B0604020202020204" pitchFamily="34" charset="0"/>
                        <a:ea typeface="黑体" panose="02010609060101010101" pitchFamily="49" charset="-122"/>
                        <a:cs typeface="Arial" panose="020B0604020202020204" pitchFamily="34" charset="0"/>
                      </a:endParaRPr>
                    </a:p>
                    <a:p>
                      <a:pPr marL="12700" lvl="1" indent="0" algn="l" fontAlgn="t">
                        <a:buFont typeface="Arial" panose="020B0604020202020204" pitchFamily="34" charset="0"/>
                        <a:buNone/>
                        <a:tabLst/>
                      </a:pPr>
                      <a:r>
                        <a:rPr lang="zh-CN" altLang="en-US" sz="1200" b="0" dirty="0">
                          <a:effectLst/>
                          <a:latin typeface="Arial" panose="020B0604020202020204" pitchFamily="34" charset="0"/>
                          <a:ea typeface="黑体" panose="02010609060101010101" pitchFamily="49" charset="-122"/>
                          <a:cs typeface="Arial" panose="020B0604020202020204" pitchFamily="34" charset="0"/>
                        </a:rPr>
                        <a:t>图像分类</a:t>
                      </a:r>
                      <a:endParaRPr lang="en" sz="1200" b="0" dirty="0">
                        <a:effectLst/>
                        <a:latin typeface="Arial" panose="020B0604020202020204" pitchFamily="34" charset="0"/>
                        <a:ea typeface="黑体" panose="02010609060101010101" pitchFamily="49" charset="-122"/>
                        <a:cs typeface="Arial" panose="020B0604020202020204" pitchFamily="34" charset="0"/>
                      </a:endParaRPr>
                    </a:p>
                    <a:p>
                      <a:pPr marL="12700" lvl="1" indent="0" algn="l" fontAlgn="t">
                        <a:buFont typeface="Arial" panose="020B0604020202020204" pitchFamily="34" charset="0"/>
                        <a:buNone/>
                        <a:tabLst/>
                      </a:pPr>
                      <a:r>
                        <a:rPr lang="zh-CN" altLang="en-US" sz="1200" b="0" dirty="0">
                          <a:effectLst/>
                          <a:latin typeface="Arial" panose="020B0604020202020204" pitchFamily="34" charset="0"/>
                          <a:ea typeface="黑体" panose="02010609060101010101" pitchFamily="49" charset="-122"/>
                          <a:cs typeface="Arial" panose="020B0604020202020204" pitchFamily="34" charset="0"/>
                        </a:rPr>
                        <a:t>食品、工业产品、铸造产品、纺织物检测、</a:t>
                      </a:r>
                      <a:r>
                        <a:rPr lang="zh-CN" altLang="en" sz="1200" b="0" dirty="0">
                          <a:effectLst/>
                          <a:latin typeface="Arial" panose="020B0604020202020204" pitchFamily="34" charset="0"/>
                          <a:ea typeface="黑体" panose="02010609060101010101" pitchFamily="49" charset="-122"/>
                          <a:cs typeface="Arial" panose="020B0604020202020204" pitchFamily="34" charset="0"/>
                        </a:rPr>
                        <a:t>医疗</a:t>
                      </a:r>
                      <a:r>
                        <a:rPr lang="zh-CN" altLang="en-US" sz="1200" b="0" dirty="0">
                          <a:effectLst/>
                          <a:latin typeface="Arial" panose="020B0604020202020204" pitchFamily="34" charset="0"/>
                          <a:ea typeface="黑体" panose="02010609060101010101" pitchFamily="49" charset="-122"/>
                          <a:cs typeface="Arial" panose="020B0604020202020204" pitchFamily="34" charset="0"/>
                        </a:rPr>
                        <a:t>影像分析</a:t>
                      </a:r>
                      <a:endParaRPr lang="en" sz="1200" b="0" dirty="0">
                        <a:effectLst/>
                        <a:latin typeface="Arial" panose="020B0604020202020204" pitchFamily="34" charset="0"/>
                        <a:ea typeface="黑体" panose="02010609060101010101" pitchFamily="49" charset="-122"/>
                        <a:cs typeface="Arial" panose="020B0604020202020204" pitchFamily="34" charset="0"/>
                      </a:endParaRPr>
                    </a:p>
                  </a:txBody>
                  <a:tcPr marL="71662" marR="71662" marT="71662" marB="71662"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12700" lvl="1" indent="0" algn="l" defTabSz="914400" rtl="0" eaLnBrk="1" fontAlgn="t" latinLnBrk="0" hangingPunct="1">
                        <a:buFont typeface="Arial" panose="020B0604020202020204" pitchFamily="34" charset="0"/>
                        <a:buNone/>
                        <a:tabLst/>
                      </a:pPr>
                      <a:r>
                        <a:rPr lang="zh-CN" altLang="en" sz="1200" b="0" kern="1200" dirty="0">
                          <a:solidFill>
                            <a:schemeClr val="tx1"/>
                          </a:solidFill>
                          <a:effectLst/>
                          <a:latin typeface="Arial" panose="020B0604020202020204" pitchFamily="34" charset="0"/>
                          <a:ea typeface="黑体" panose="02010609060101010101" pitchFamily="49" charset="-122"/>
                          <a:cs typeface="Arial" panose="020B0604020202020204" pitchFamily="34" charset="0"/>
                        </a:rPr>
                        <a:t>二维</a:t>
                      </a:r>
                      <a:r>
                        <a:rPr lang="zh-CN" altLang="en-US" sz="1200" b="0" kern="1200" dirty="0">
                          <a:solidFill>
                            <a:schemeClr val="tx1"/>
                          </a:solidFill>
                          <a:effectLst/>
                          <a:latin typeface="Arial" panose="020B0604020202020204" pitchFamily="34" charset="0"/>
                          <a:ea typeface="黑体" panose="02010609060101010101" pitchFamily="49" charset="-122"/>
                          <a:cs typeface="Arial" panose="020B0604020202020204" pitchFamily="34" charset="0"/>
                        </a:rPr>
                        <a:t>测量</a:t>
                      </a:r>
                      <a:endParaRPr lang="en" sz="1200" b="0" kern="1200" dirty="0">
                        <a:solidFill>
                          <a:schemeClr val="tx1"/>
                        </a:solidFill>
                        <a:effectLst/>
                        <a:latin typeface="Arial" panose="020B0604020202020204" pitchFamily="34" charset="0"/>
                        <a:ea typeface="黑体" panose="02010609060101010101" pitchFamily="49" charset="-122"/>
                        <a:cs typeface="Arial" panose="020B0604020202020204" pitchFamily="34" charset="0"/>
                      </a:endParaRPr>
                    </a:p>
                    <a:p>
                      <a:pPr marL="12700" lvl="1" indent="0" algn="l" defTabSz="914400" rtl="0" eaLnBrk="1" fontAlgn="t" latinLnBrk="0" hangingPunct="1">
                        <a:buFont typeface="Arial" panose="020B0604020202020204" pitchFamily="34" charset="0"/>
                        <a:buNone/>
                        <a:tabLst/>
                      </a:pPr>
                      <a:r>
                        <a:rPr lang="zh-CN" altLang="en" sz="1200" b="0" kern="1200" dirty="0">
                          <a:solidFill>
                            <a:schemeClr val="tx1"/>
                          </a:solidFill>
                          <a:effectLst/>
                          <a:latin typeface="Arial" panose="020B0604020202020204" pitchFamily="34" charset="0"/>
                          <a:ea typeface="黑体" panose="02010609060101010101" pitchFamily="49" charset="-122"/>
                          <a:cs typeface="Arial" panose="020B0604020202020204" pitchFamily="34" charset="0"/>
                        </a:rPr>
                        <a:t>编码</a:t>
                      </a:r>
                      <a:r>
                        <a:rPr lang="zh-CN" altLang="en-US" sz="1200" b="0" kern="1200" dirty="0">
                          <a:solidFill>
                            <a:schemeClr val="tx1"/>
                          </a:solidFill>
                          <a:effectLst/>
                          <a:latin typeface="Arial" panose="020B0604020202020204" pitchFamily="34" charset="0"/>
                          <a:ea typeface="黑体" panose="02010609060101010101" pitchFamily="49" charset="-122"/>
                          <a:cs typeface="Arial" panose="020B0604020202020204" pitchFamily="34" charset="0"/>
                        </a:rPr>
                        <a:t>识别</a:t>
                      </a:r>
                      <a:endParaRPr lang="en" sz="1200" b="0" kern="1200" dirty="0">
                        <a:solidFill>
                          <a:schemeClr val="tx1"/>
                        </a:solidFill>
                        <a:effectLst/>
                        <a:latin typeface="Arial" panose="020B0604020202020204" pitchFamily="34" charset="0"/>
                        <a:ea typeface="黑体" panose="02010609060101010101" pitchFamily="49" charset="-122"/>
                        <a:cs typeface="Arial" panose="020B0604020202020204" pitchFamily="34" charset="0"/>
                      </a:endParaRPr>
                    </a:p>
                    <a:p>
                      <a:pPr marL="12700" lvl="1" indent="0" algn="l" defTabSz="914400" rtl="0" eaLnBrk="1" fontAlgn="t" latinLnBrk="0" hangingPunct="1">
                        <a:buFont typeface="Arial" panose="020B0604020202020204" pitchFamily="34" charset="0"/>
                        <a:buNone/>
                        <a:tabLst/>
                      </a:pPr>
                      <a:r>
                        <a:rPr lang="zh-CN" altLang="en-US" sz="1200" b="0" kern="1200" dirty="0">
                          <a:solidFill>
                            <a:schemeClr val="tx1"/>
                          </a:solidFill>
                          <a:effectLst/>
                          <a:latin typeface="Arial" panose="020B0604020202020204" pitchFamily="34" charset="0"/>
                          <a:ea typeface="黑体" panose="02010609060101010101" pitchFamily="49" charset="-122"/>
                          <a:cs typeface="Arial" panose="020B0604020202020204" pitchFamily="34" charset="0"/>
                        </a:rPr>
                        <a:t>存在</a:t>
                      </a:r>
                      <a:r>
                        <a:rPr lang="en-US" altLang="zh-CN" sz="1200" b="0" kern="1200" dirty="0">
                          <a:solidFill>
                            <a:schemeClr val="tx1"/>
                          </a:solidFill>
                          <a:effectLst/>
                          <a:latin typeface="Arial" panose="020B0604020202020204" pitchFamily="34" charset="0"/>
                          <a:ea typeface="黑体" panose="02010609060101010101" pitchFamily="49" charset="-122"/>
                          <a:cs typeface="Arial" panose="020B0604020202020204" pitchFamily="34" charset="0"/>
                        </a:rPr>
                        <a:t>/</a:t>
                      </a:r>
                      <a:r>
                        <a:rPr lang="zh-CN" altLang="en-US" sz="1200" b="0" kern="1200" dirty="0">
                          <a:solidFill>
                            <a:schemeClr val="tx1"/>
                          </a:solidFill>
                          <a:effectLst/>
                          <a:latin typeface="Arial" panose="020B0604020202020204" pitchFamily="34" charset="0"/>
                          <a:ea typeface="黑体" panose="02010609060101010101" pitchFamily="49" charset="-122"/>
                          <a:cs typeface="Arial" panose="020B0604020202020204" pitchFamily="34" charset="0"/>
                        </a:rPr>
                        <a:t>不存在检测</a:t>
                      </a:r>
                      <a:br>
                        <a:rPr lang="en-US" altLang="zh-CN" sz="1200" b="0" kern="1200" dirty="0">
                          <a:solidFill>
                            <a:schemeClr val="tx1"/>
                          </a:solidFill>
                          <a:effectLst/>
                          <a:latin typeface="Arial" panose="020B0604020202020204" pitchFamily="34" charset="0"/>
                          <a:ea typeface="黑体" panose="02010609060101010101" pitchFamily="49" charset="-122"/>
                          <a:cs typeface="Arial" panose="020B0604020202020204" pitchFamily="34" charset="0"/>
                        </a:rPr>
                      </a:br>
                      <a:r>
                        <a:rPr lang="zh-CN" altLang="en" sz="1200" b="0" kern="1200" dirty="0">
                          <a:solidFill>
                            <a:schemeClr val="tx1"/>
                          </a:solidFill>
                          <a:effectLst/>
                          <a:latin typeface="Arial" panose="020B0604020202020204" pitchFamily="34" charset="0"/>
                          <a:ea typeface="黑体" panose="02010609060101010101" pitchFamily="49" charset="-122"/>
                          <a:cs typeface="Arial" panose="020B0604020202020204" pitchFamily="34" charset="0"/>
                        </a:rPr>
                        <a:t>机器</a:t>
                      </a:r>
                      <a:r>
                        <a:rPr lang="zh-CN" altLang="en-US" sz="1200" b="0" kern="1200" dirty="0">
                          <a:solidFill>
                            <a:schemeClr val="tx1"/>
                          </a:solidFill>
                          <a:effectLst/>
                          <a:latin typeface="Arial" panose="020B0604020202020204" pitchFamily="34" charset="0"/>
                          <a:ea typeface="黑体" panose="02010609060101010101" pitchFamily="49" charset="-122"/>
                          <a:cs typeface="Arial" panose="020B0604020202020204" pitchFamily="34" charset="0"/>
                        </a:rPr>
                        <a:t>手臂引导</a:t>
                      </a:r>
                      <a:endParaRPr lang="en-US" altLang="zh-CN" sz="1200" b="0" kern="1200" dirty="0">
                        <a:solidFill>
                          <a:schemeClr val="tx1"/>
                        </a:solidFill>
                        <a:effectLst/>
                        <a:latin typeface="Arial" panose="020B0604020202020204" pitchFamily="34" charset="0"/>
                        <a:ea typeface="黑体" panose="02010609060101010101" pitchFamily="49" charset="-122"/>
                        <a:cs typeface="Arial" panose="020B0604020202020204" pitchFamily="34" charset="0"/>
                      </a:endParaRPr>
                    </a:p>
                    <a:p>
                      <a:pPr marL="12700" lvl="1" indent="0" algn="l" defTabSz="914400" rtl="0" eaLnBrk="1" fontAlgn="t" latinLnBrk="0" hangingPunct="1">
                        <a:buFont typeface="Arial" panose="020B0604020202020204" pitchFamily="34" charset="0"/>
                        <a:buNone/>
                        <a:tabLst/>
                      </a:pPr>
                      <a:r>
                        <a:rPr lang="zh-CN" altLang="en-US" sz="1200" b="0" kern="1200" dirty="0">
                          <a:solidFill>
                            <a:schemeClr val="tx1"/>
                          </a:solidFill>
                          <a:effectLst/>
                          <a:latin typeface="Arial" panose="020B0604020202020204" pitchFamily="34" charset="0"/>
                          <a:ea typeface="黑体" panose="02010609060101010101" pitchFamily="49" charset="-122"/>
                          <a:cs typeface="Arial" panose="020B0604020202020204" pitchFamily="34" charset="0"/>
                        </a:rPr>
                        <a:t>印刷检测</a:t>
                      </a:r>
                      <a:endParaRPr lang="en" sz="1200" b="0" kern="1200" dirty="0">
                        <a:solidFill>
                          <a:schemeClr val="tx1"/>
                        </a:solidFill>
                        <a:effectLst/>
                        <a:latin typeface="Arial" panose="020B0604020202020204" pitchFamily="34" charset="0"/>
                        <a:ea typeface="黑体" panose="02010609060101010101" pitchFamily="49" charset="-122"/>
                        <a:cs typeface="Arial" panose="020B0604020202020204" pitchFamily="34" charset="0"/>
                      </a:endParaRPr>
                    </a:p>
                  </a:txBody>
                  <a:tcPr marL="71662" marR="71662" marT="71662" marB="71662"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33308291"/>
                  </a:ext>
                </a:extLst>
              </a:tr>
              <a:tr h="369338">
                <a:tc>
                  <a:txBody>
                    <a:bodyPr/>
                    <a:lstStyle/>
                    <a:p>
                      <a:pPr marL="12700" marR="0" lvl="1" indent="0" algn="l" defTabSz="914400" rtl="0" eaLnBrk="1" fontAlgn="t" latinLnBrk="0" hangingPunct="1">
                        <a:lnSpc>
                          <a:spcPct val="100000"/>
                        </a:lnSpc>
                        <a:spcBef>
                          <a:spcPts val="0"/>
                        </a:spcBef>
                        <a:spcAft>
                          <a:spcPts val="0"/>
                        </a:spcAft>
                        <a:buClrTx/>
                        <a:buSzTx/>
                        <a:buFont typeface="Arial" panose="020B0604020202020204" pitchFamily="34" charset="0"/>
                        <a:buNone/>
                        <a:tabLst/>
                        <a:defRPr/>
                      </a:pPr>
                      <a:r>
                        <a:rPr lang="zh-CN" altLang="en-US" sz="1200" b="0" kern="1200" dirty="0">
                          <a:solidFill>
                            <a:schemeClr val="tx1"/>
                          </a:solidFill>
                          <a:effectLst/>
                          <a:latin typeface="Arial" panose="020B0604020202020204" pitchFamily="34" charset="0"/>
                          <a:ea typeface="黑体" panose="02010609060101010101" pitchFamily="49" charset="-122"/>
                          <a:cs typeface="Arial" panose="020B0604020202020204" pitchFamily="34" charset="0"/>
                        </a:rPr>
                        <a:t>特征</a:t>
                      </a:r>
                      <a:endParaRPr lang="en" altLang="zh-CN" sz="1200" b="0" kern="1200" dirty="0">
                        <a:solidFill>
                          <a:schemeClr val="tx1"/>
                        </a:solidFill>
                        <a:effectLst/>
                        <a:latin typeface="Arial" panose="020B0604020202020204" pitchFamily="34" charset="0"/>
                        <a:ea typeface="黑体" panose="02010609060101010101" pitchFamily="49" charset="-122"/>
                        <a:cs typeface="Arial" panose="020B0604020202020204" pitchFamily="34" charset="0"/>
                      </a:endParaRPr>
                    </a:p>
                  </a:txBody>
                  <a:tcPr marL="71662" marR="71662" marT="71662" marB="71662"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2700" lvl="1" indent="0" algn="l" defTabSz="914400" rtl="0" eaLnBrk="1" fontAlgn="t" latinLnBrk="0" hangingPunct="1">
                        <a:buFont typeface="Arial" panose="020B0604020202020204" pitchFamily="34" charset="0"/>
                        <a:buNone/>
                        <a:tabLst/>
                      </a:pPr>
                      <a:r>
                        <a:rPr lang="zh-CN" altLang="en" sz="1200" b="0" kern="1200" dirty="0">
                          <a:solidFill>
                            <a:schemeClr val="tx1"/>
                          </a:solidFill>
                          <a:effectLst/>
                          <a:latin typeface="Arial" panose="020B0604020202020204" pitchFamily="34" charset="0"/>
                          <a:ea typeface="黑体" panose="02010609060101010101" pitchFamily="49" charset="-122"/>
                          <a:cs typeface="Arial" panose="020B0604020202020204" pitchFamily="34" charset="0"/>
                        </a:rPr>
                        <a:t>对象</a:t>
                      </a:r>
                      <a:r>
                        <a:rPr lang="zh-CN" altLang="en-US" sz="1200" b="0" kern="1200" dirty="0">
                          <a:solidFill>
                            <a:schemeClr val="tx1"/>
                          </a:solidFill>
                          <a:effectLst/>
                          <a:latin typeface="Arial" panose="020B0604020202020204" pitchFamily="34" charset="0"/>
                          <a:ea typeface="黑体" panose="02010609060101010101" pitchFamily="49" charset="-122"/>
                          <a:cs typeface="Arial" panose="020B0604020202020204" pitchFamily="34" charset="0"/>
                        </a:rPr>
                        <a:t>不固定</a:t>
                      </a:r>
                      <a:endParaRPr lang="en" sz="1200" b="0" kern="1200" dirty="0">
                        <a:solidFill>
                          <a:schemeClr val="tx1"/>
                        </a:solidFill>
                        <a:effectLst/>
                        <a:latin typeface="Arial" panose="020B0604020202020204" pitchFamily="34" charset="0"/>
                        <a:ea typeface="黑体" panose="02010609060101010101" pitchFamily="49" charset="-122"/>
                        <a:cs typeface="Arial" panose="020B0604020202020204" pitchFamily="34" charset="0"/>
                      </a:endParaRPr>
                    </a:p>
                    <a:p>
                      <a:pPr marL="12700" lvl="1" indent="0" algn="l" defTabSz="914400" rtl="0" eaLnBrk="1" fontAlgn="t" latinLnBrk="0" hangingPunct="1">
                        <a:buFont typeface="Arial" panose="020B0604020202020204" pitchFamily="34" charset="0"/>
                        <a:buNone/>
                        <a:tabLst/>
                      </a:pPr>
                      <a:r>
                        <a:rPr lang="zh-CN" altLang="en" sz="1200" b="0" kern="1200" dirty="0">
                          <a:solidFill>
                            <a:schemeClr val="tx1"/>
                          </a:solidFill>
                          <a:effectLst/>
                          <a:latin typeface="Arial" panose="020B0604020202020204" pitchFamily="34" charset="0"/>
                          <a:ea typeface="黑体" panose="02010609060101010101" pitchFamily="49" charset="-122"/>
                          <a:cs typeface="Arial" panose="020B0604020202020204" pitchFamily="34" charset="0"/>
                        </a:rPr>
                        <a:t>方位</a:t>
                      </a:r>
                      <a:r>
                        <a:rPr lang="zh-CN" altLang="en-US" sz="1200" b="0" kern="1200" dirty="0">
                          <a:solidFill>
                            <a:schemeClr val="tx1"/>
                          </a:solidFill>
                          <a:effectLst/>
                          <a:latin typeface="Arial" panose="020B0604020202020204" pitchFamily="34" charset="0"/>
                          <a:ea typeface="黑体" panose="02010609060101010101" pitchFamily="49" charset="-122"/>
                          <a:cs typeface="Arial" panose="020B0604020202020204" pitchFamily="34" charset="0"/>
                        </a:rPr>
                        <a:t>多变</a:t>
                      </a:r>
                      <a:endParaRPr lang="en" sz="1200" b="0" kern="1200" dirty="0">
                        <a:solidFill>
                          <a:schemeClr val="tx1"/>
                        </a:solidFill>
                        <a:effectLst/>
                        <a:latin typeface="Arial" panose="020B0604020202020204" pitchFamily="34" charset="0"/>
                        <a:ea typeface="黑体" panose="02010609060101010101" pitchFamily="49" charset="-122"/>
                        <a:cs typeface="Arial" panose="020B0604020202020204" pitchFamily="34" charset="0"/>
                      </a:endParaRPr>
                    </a:p>
                  </a:txBody>
                  <a:tcPr marL="71662" marR="71662" marT="71662" marB="71662"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2700" marR="0" lvl="1" indent="0" algn="l" defTabSz="914400" rtl="0" eaLnBrk="1" fontAlgn="t" latinLnBrk="0" hangingPunct="1">
                        <a:lnSpc>
                          <a:spcPct val="100000"/>
                        </a:lnSpc>
                        <a:spcBef>
                          <a:spcPts val="0"/>
                        </a:spcBef>
                        <a:spcAft>
                          <a:spcPts val="0"/>
                        </a:spcAft>
                        <a:buClrTx/>
                        <a:buSzTx/>
                        <a:buFont typeface="Arial" panose="020B0604020202020204" pitchFamily="34" charset="0"/>
                        <a:buNone/>
                        <a:tabLst/>
                        <a:defRPr/>
                      </a:pPr>
                      <a:r>
                        <a:rPr lang="zh-CN" altLang="en-US" sz="1200" b="0" kern="1200" dirty="0">
                          <a:solidFill>
                            <a:schemeClr val="tx1"/>
                          </a:solidFill>
                          <a:effectLst/>
                          <a:latin typeface="Arial" panose="020B0604020202020204" pitchFamily="34" charset="0"/>
                          <a:ea typeface="黑体" panose="02010609060101010101" pitchFamily="49" charset="-122"/>
                          <a:cs typeface="Arial" panose="020B0604020202020204" pitchFamily="34" charset="0"/>
                        </a:rPr>
                        <a:t>固定对象</a:t>
                      </a:r>
                      <a:endParaRPr lang="en" sz="1200" b="0" kern="1200" dirty="0">
                        <a:solidFill>
                          <a:schemeClr val="tx1"/>
                        </a:solidFill>
                        <a:effectLst/>
                        <a:latin typeface="Arial" panose="020B0604020202020204" pitchFamily="34" charset="0"/>
                        <a:ea typeface="黑体" panose="02010609060101010101" pitchFamily="49" charset="-122"/>
                        <a:cs typeface="Arial" panose="020B0604020202020204" pitchFamily="34" charset="0"/>
                      </a:endParaRPr>
                    </a:p>
                    <a:p>
                      <a:pPr marL="12700" marR="0" lvl="1" indent="0" algn="l" defTabSz="914400" rtl="0" eaLnBrk="1" fontAlgn="t" latinLnBrk="0" hangingPunct="1">
                        <a:lnSpc>
                          <a:spcPct val="100000"/>
                        </a:lnSpc>
                        <a:spcBef>
                          <a:spcPts val="0"/>
                        </a:spcBef>
                        <a:spcAft>
                          <a:spcPts val="0"/>
                        </a:spcAft>
                        <a:buClrTx/>
                        <a:buSzTx/>
                        <a:buFont typeface="Arial" panose="020B0604020202020204" pitchFamily="34" charset="0"/>
                        <a:buNone/>
                        <a:tabLst/>
                        <a:defRPr/>
                      </a:pPr>
                      <a:r>
                        <a:rPr lang="zh-CN" altLang="en" sz="1200" b="0" kern="1200" dirty="0">
                          <a:solidFill>
                            <a:schemeClr val="tx1"/>
                          </a:solidFill>
                          <a:effectLst/>
                          <a:latin typeface="Arial" panose="020B0604020202020204" pitchFamily="34" charset="0"/>
                          <a:ea typeface="黑体" panose="02010609060101010101" pitchFamily="49" charset="-122"/>
                          <a:cs typeface="Arial" panose="020B0604020202020204" pitchFamily="34" charset="0"/>
                        </a:rPr>
                        <a:t>固定</a:t>
                      </a:r>
                      <a:r>
                        <a:rPr lang="zh-CN" altLang="en-US" sz="1200" b="0" kern="1200" dirty="0">
                          <a:solidFill>
                            <a:schemeClr val="tx1"/>
                          </a:solidFill>
                          <a:effectLst/>
                          <a:latin typeface="Arial" panose="020B0604020202020204" pitchFamily="34" charset="0"/>
                          <a:ea typeface="黑体" panose="02010609060101010101" pitchFamily="49" charset="-122"/>
                          <a:cs typeface="Arial" panose="020B0604020202020204" pitchFamily="34" charset="0"/>
                        </a:rPr>
                        <a:t>方位</a:t>
                      </a:r>
                      <a:endParaRPr lang="en" sz="1200" b="0" kern="1200" dirty="0">
                        <a:solidFill>
                          <a:schemeClr val="tx1"/>
                        </a:solidFill>
                        <a:effectLst/>
                        <a:latin typeface="Arial" panose="020B0604020202020204" pitchFamily="34" charset="0"/>
                        <a:ea typeface="黑体" panose="02010609060101010101" pitchFamily="49" charset="-122"/>
                        <a:cs typeface="Arial" panose="020B0604020202020204" pitchFamily="34" charset="0"/>
                      </a:endParaRPr>
                    </a:p>
                  </a:txBody>
                  <a:tcPr marL="71662" marR="71662" marT="71662" marB="71662"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81913512"/>
                  </a:ext>
                </a:extLst>
              </a:tr>
              <a:tr h="389462">
                <a:tc>
                  <a:txBody>
                    <a:bodyPr/>
                    <a:lstStyle/>
                    <a:p>
                      <a:pPr marL="12700" marR="0" lvl="1" indent="0" algn="l" defTabSz="914400" rtl="0" eaLnBrk="1" fontAlgn="t" latinLnBrk="0" hangingPunct="1">
                        <a:lnSpc>
                          <a:spcPct val="100000"/>
                        </a:lnSpc>
                        <a:spcBef>
                          <a:spcPts val="0"/>
                        </a:spcBef>
                        <a:spcAft>
                          <a:spcPts val="0"/>
                        </a:spcAft>
                        <a:buClrTx/>
                        <a:buSzTx/>
                        <a:buFont typeface="Arial" panose="020B0604020202020204" pitchFamily="34" charset="0"/>
                        <a:buNone/>
                        <a:tabLst/>
                        <a:defRPr/>
                      </a:pPr>
                      <a:r>
                        <a:rPr lang="zh-CN" altLang="en-US" sz="1200" b="0" dirty="0">
                          <a:solidFill>
                            <a:prstClr val="black"/>
                          </a:solidFill>
                          <a:latin typeface="Arial" panose="020B0604020202020204" pitchFamily="34" charset="0"/>
                          <a:ea typeface="黑体" panose="02010609060101010101" pitchFamily="49" charset="-122"/>
                          <a:cs typeface="Arial" panose="020B0604020202020204" pitchFamily="34" charset="0"/>
                        </a:rPr>
                        <a:t>应对缺陷变化</a:t>
                      </a:r>
                    </a:p>
                  </a:txBody>
                  <a:tcPr marL="71662" marR="71662" marT="71662" marB="71662"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12700" marR="0" lvl="1" indent="0" algn="l" defTabSz="914400" rtl="0" eaLnBrk="1" fontAlgn="t" latinLnBrk="0" hangingPunct="1">
                        <a:lnSpc>
                          <a:spcPct val="100000"/>
                        </a:lnSpc>
                        <a:spcBef>
                          <a:spcPts val="0"/>
                        </a:spcBef>
                        <a:spcAft>
                          <a:spcPts val="0"/>
                        </a:spcAft>
                        <a:buClrTx/>
                        <a:buSzTx/>
                        <a:buFont typeface="Arial" panose="020B0604020202020204" pitchFamily="34" charset="0"/>
                        <a:buNone/>
                        <a:tabLst/>
                        <a:defRPr/>
                      </a:pPr>
                      <a:r>
                        <a:rPr kumimoji="0" lang="zh-CN" altLang="en-US" sz="12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rPr>
                        <a:t>内置各种工具，当缺陷出现变化，判片人员可以将缺陷图片重新输入训练平台优化模型。</a:t>
                      </a:r>
                    </a:p>
                  </a:txBody>
                  <a:tcPr marL="71662" marR="71662" marT="71662" marB="71662"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12700" marR="0" lvl="1" indent="0" algn="l" defTabSz="914400" rtl="0" eaLnBrk="1" fontAlgn="t" latinLnBrk="0" hangingPunct="1">
                        <a:lnSpc>
                          <a:spcPct val="100000"/>
                        </a:lnSpc>
                        <a:spcBef>
                          <a:spcPts val="0"/>
                        </a:spcBef>
                        <a:spcAft>
                          <a:spcPts val="0"/>
                        </a:spcAft>
                        <a:buClrTx/>
                        <a:buSzTx/>
                        <a:buFont typeface="Arial" panose="020B0604020202020204" pitchFamily="34" charset="0"/>
                        <a:buNone/>
                        <a:tabLst/>
                        <a:defRPr/>
                      </a:pPr>
                      <a:r>
                        <a:rPr kumimoji="0" lang="zh-CN" altLang="en-US" sz="12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rPr>
                        <a:t>当缺陷出现变化时，运维工程师需要大量工作调整模型，运维工作量非常大。</a:t>
                      </a:r>
                    </a:p>
                  </a:txBody>
                  <a:tcPr marL="71662" marR="71662" marT="71662" marB="71662"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022747702"/>
                  </a:ext>
                </a:extLst>
              </a:tr>
              <a:tr h="369338">
                <a:tc>
                  <a:txBody>
                    <a:bodyPr/>
                    <a:lstStyle/>
                    <a:p>
                      <a:pPr marL="12700" marR="0" lvl="1" indent="0" algn="l" defTabSz="914400" rtl="0" eaLnBrk="1" fontAlgn="t" latinLnBrk="0" hangingPunct="1">
                        <a:lnSpc>
                          <a:spcPct val="100000"/>
                        </a:lnSpc>
                        <a:spcBef>
                          <a:spcPts val="0"/>
                        </a:spcBef>
                        <a:spcAft>
                          <a:spcPts val="0"/>
                        </a:spcAft>
                        <a:buClrTx/>
                        <a:buSzTx/>
                        <a:buFont typeface="Arial" panose="020B0604020202020204" pitchFamily="34" charset="0"/>
                        <a:buNone/>
                        <a:tabLst/>
                        <a:defRPr/>
                      </a:pPr>
                      <a:r>
                        <a:rPr lang="zh-CN" altLang="en-US" sz="1200" b="0" dirty="0">
                          <a:solidFill>
                            <a:prstClr val="black"/>
                          </a:solidFill>
                          <a:latin typeface="Arial" panose="020B0604020202020204" pitchFamily="34" charset="0"/>
                          <a:ea typeface="黑体" panose="02010609060101010101" pitchFamily="49" charset="-122"/>
                          <a:cs typeface="Arial" panose="020B0604020202020204" pitchFamily="34" charset="0"/>
                        </a:rPr>
                        <a:t>满足数据指标</a:t>
                      </a:r>
                    </a:p>
                  </a:txBody>
                  <a:tcPr marL="71662" marR="71662" marT="71662" marB="71662"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2700" marR="0" lvl="1" indent="0" algn="l" defTabSz="914400" rtl="0" eaLnBrk="1" fontAlgn="t" latinLnBrk="0" hangingPunct="1">
                        <a:lnSpc>
                          <a:spcPct val="100000"/>
                        </a:lnSpc>
                        <a:spcBef>
                          <a:spcPts val="0"/>
                        </a:spcBef>
                        <a:spcAft>
                          <a:spcPts val="0"/>
                        </a:spcAft>
                        <a:buClrTx/>
                        <a:buSzTx/>
                        <a:buFont typeface="Arial" panose="020B0604020202020204" pitchFamily="34" charset="0"/>
                        <a:buNone/>
                        <a:tabLst/>
                        <a:defRPr/>
                      </a:pPr>
                      <a:r>
                        <a:rPr kumimoji="0" lang="zh-CN" altLang="en-US" sz="12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rPr>
                        <a:t>能识别和分析复杂无规律缺陷</a:t>
                      </a:r>
                    </a:p>
                  </a:txBody>
                  <a:tcPr marL="71662" marR="71662" marT="71662" marB="71662"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2700" marR="0" lvl="1" indent="0" algn="l" defTabSz="914400" rtl="0" eaLnBrk="1" fontAlgn="t" latinLnBrk="0" hangingPunct="1">
                        <a:lnSpc>
                          <a:spcPct val="100000"/>
                        </a:lnSpc>
                        <a:spcBef>
                          <a:spcPts val="0"/>
                        </a:spcBef>
                        <a:spcAft>
                          <a:spcPts val="0"/>
                        </a:spcAft>
                        <a:buClrTx/>
                        <a:buSzTx/>
                        <a:buFont typeface="Arial" panose="020B0604020202020204" pitchFamily="34" charset="0"/>
                        <a:buNone/>
                        <a:tabLst/>
                        <a:defRPr/>
                      </a:pPr>
                      <a:r>
                        <a:rPr kumimoji="0" lang="zh-CN" altLang="en-US" sz="12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rPr>
                        <a:t>无法分析复杂无规律缺陷，开发工作量巨大</a:t>
                      </a:r>
                    </a:p>
                  </a:txBody>
                  <a:tcPr marL="71662" marR="71662" marT="71662" marB="71662"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829951810"/>
                  </a:ext>
                </a:extLst>
              </a:tr>
              <a:tr h="502017">
                <a:tc>
                  <a:txBody>
                    <a:bodyPr/>
                    <a:lstStyle/>
                    <a:p>
                      <a:pPr marL="12700" marR="0" lvl="1" indent="0" algn="l" defTabSz="914400" rtl="0" eaLnBrk="1" fontAlgn="t" latinLnBrk="0" hangingPunct="1">
                        <a:lnSpc>
                          <a:spcPct val="100000"/>
                        </a:lnSpc>
                        <a:spcBef>
                          <a:spcPts val="0"/>
                        </a:spcBef>
                        <a:spcAft>
                          <a:spcPts val="0"/>
                        </a:spcAft>
                        <a:buClrTx/>
                        <a:buSzTx/>
                        <a:buFont typeface="Arial" panose="020B0604020202020204" pitchFamily="34" charset="0"/>
                        <a:buNone/>
                        <a:tabLst/>
                        <a:defRPr/>
                      </a:pPr>
                      <a:r>
                        <a:rPr lang="zh-CN" altLang="en-US" sz="1200" b="0" dirty="0">
                          <a:solidFill>
                            <a:prstClr val="black"/>
                          </a:solidFill>
                          <a:latin typeface="Arial" panose="020B0604020202020204" pitchFamily="34" charset="0"/>
                          <a:ea typeface="黑体" panose="02010609060101010101" pitchFamily="49" charset="-122"/>
                          <a:cs typeface="Arial" panose="020B0604020202020204" pitchFamily="34" charset="0"/>
                        </a:rPr>
                        <a:t>应对复杂图像</a:t>
                      </a:r>
                    </a:p>
                  </a:txBody>
                  <a:tcPr marL="71662" marR="71662" marT="71662" marB="71662"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12700" marR="0" lvl="1" indent="0" algn="l" defTabSz="914400" rtl="0" eaLnBrk="1" fontAlgn="t" latinLnBrk="0" hangingPunct="1">
                        <a:lnSpc>
                          <a:spcPct val="100000"/>
                        </a:lnSpc>
                        <a:spcBef>
                          <a:spcPts val="0"/>
                        </a:spcBef>
                        <a:spcAft>
                          <a:spcPts val="0"/>
                        </a:spcAft>
                        <a:buClrTx/>
                        <a:buSzTx/>
                        <a:buFont typeface="Arial" panose="020B0604020202020204" pitchFamily="34" charset="0"/>
                        <a:buNone/>
                        <a:tabLst/>
                        <a:defRPr/>
                      </a:pPr>
                      <a:r>
                        <a:rPr kumimoji="0" lang="zh-CN" altLang="en-US" sz="12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rPr>
                        <a:t>传统视觉用模板匹配和特征提取方式准确率和误判率很难突破天花板</a:t>
                      </a:r>
                    </a:p>
                    <a:p>
                      <a:pPr marL="12700" lvl="1" indent="0" algn="l" fontAlgn="t">
                        <a:buFont typeface="Arial" panose="020B0604020202020204" pitchFamily="34" charset="0"/>
                        <a:buNone/>
                        <a:tabLst/>
                      </a:pPr>
                      <a:endParaRPr lang="en" sz="1200" b="0" dirty="0">
                        <a:latin typeface="Arial" panose="020B0604020202020204" pitchFamily="34" charset="0"/>
                        <a:ea typeface="黑体" panose="02010609060101010101" pitchFamily="49" charset="-122"/>
                        <a:cs typeface="Arial" panose="020B0604020202020204" pitchFamily="34" charset="0"/>
                      </a:endParaRPr>
                    </a:p>
                  </a:txBody>
                  <a:tcPr marL="71662" marR="71662" marT="71662" marB="71662"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12700" marR="0" lvl="1" indent="0" algn="l" defTabSz="914400" rtl="0" eaLnBrk="1" fontAlgn="t" latinLnBrk="0" hangingPunct="1">
                        <a:lnSpc>
                          <a:spcPct val="100000"/>
                        </a:lnSpc>
                        <a:spcBef>
                          <a:spcPts val="0"/>
                        </a:spcBef>
                        <a:spcAft>
                          <a:spcPts val="0"/>
                        </a:spcAft>
                        <a:buClrTx/>
                        <a:buSzTx/>
                        <a:buFont typeface="Arial" panose="020B0604020202020204" pitchFamily="34" charset="0"/>
                        <a:buNone/>
                        <a:tabLst/>
                        <a:defRPr/>
                      </a:pPr>
                      <a:r>
                        <a:rPr kumimoji="0" lang="zh-CN" altLang="en-US" sz="12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rPr>
                        <a:t>大数据量学习可以达到较高的准确率高，低误判率</a:t>
                      </a:r>
                    </a:p>
                  </a:txBody>
                  <a:tcPr marL="71662" marR="71662" marT="71662" marB="71662"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764073399"/>
                  </a:ext>
                </a:extLst>
              </a:tr>
              <a:tr h="236660">
                <a:tc>
                  <a:txBody>
                    <a:bodyPr/>
                    <a:lstStyle/>
                    <a:p>
                      <a:pPr marL="12700" marR="0" lvl="1" indent="0" algn="l" defTabSz="914400" rtl="0" eaLnBrk="1" fontAlgn="t" latinLnBrk="0" hangingPunct="1">
                        <a:lnSpc>
                          <a:spcPct val="100000"/>
                        </a:lnSpc>
                        <a:spcBef>
                          <a:spcPts val="0"/>
                        </a:spcBef>
                        <a:spcAft>
                          <a:spcPts val="0"/>
                        </a:spcAft>
                        <a:buClrTx/>
                        <a:buSzTx/>
                        <a:buFont typeface="Arial" panose="020B0604020202020204" pitchFamily="34" charset="0"/>
                        <a:buNone/>
                        <a:tabLst/>
                        <a:defRPr/>
                      </a:pPr>
                      <a:r>
                        <a:rPr lang="zh-CN" altLang="en-US" sz="1200" b="0" dirty="0">
                          <a:solidFill>
                            <a:prstClr val="black"/>
                          </a:solidFill>
                          <a:latin typeface="Arial" panose="020B0604020202020204" pitchFamily="34" charset="0"/>
                          <a:ea typeface="黑体" panose="02010609060101010101" pitchFamily="49" charset="-122"/>
                          <a:cs typeface="Arial" panose="020B0604020202020204" pitchFamily="34" charset="0"/>
                        </a:rPr>
                        <a:t>硬件</a:t>
                      </a:r>
                    </a:p>
                  </a:txBody>
                  <a:tcPr marL="71662" marR="71662" marT="71662" marB="71662"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2700" marR="0" lvl="1" indent="0" algn="l" defTabSz="914400" rtl="0" eaLnBrk="1" fontAlgn="t" latinLnBrk="0" hangingPunct="1">
                        <a:lnSpc>
                          <a:spcPct val="100000"/>
                        </a:lnSpc>
                        <a:spcBef>
                          <a:spcPts val="0"/>
                        </a:spcBef>
                        <a:spcAft>
                          <a:spcPts val="0"/>
                        </a:spcAft>
                        <a:buClrTx/>
                        <a:buSzTx/>
                        <a:buFont typeface="Arial" panose="020B0604020202020204" pitchFamily="34" charset="0"/>
                        <a:buNone/>
                        <a:tabLst/>
                        <a:defRPr/>
                      </a:pPr>
                      <a:r>
                        <a:rPr kumimoji="0" lang="zh-CN" altLang="en" sz="1200" b="0" i="0" u="none" strike="noStrike" kern="1200" cap="none" spc="0" normalizeH="0" baseline="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rPr>
                        <a:t>硬件</a:t>
                      </a:r>
                      <a:r>
                        <a:rPr kumimoji="0" lang="zh-CN" altLang="en-US" sz="1200" b="0" i="0" u="none" strike="noStrike" kern="1200" cap="none" spc="0" normalizeH="0" baseline="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rPr>
                        <a:t>开销更高、需要</a:t>
                      </a:r>
                      <a:r>
                        <a:rPr kumimoji="0" lang="en-US" altLang="zh-CN" sz="1200" b="0" i="0" u="none" strike="noStrike" kern="1200" cap="none" spc="0" normalizeH="0" baseline="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rPr>
                        <a:t>GPU</a:t>
                      </a:r>
                      <a:endParaRPr kumimoji="0" lang="en" sz="1200" b="0" i="0" u="none" strike="noStrike" kern="1200" cap="none" spc="0" normalizeH="0" baseline="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endParaRPr>
                    </a:p>
                  </a:txBody>
                  <a:tcPr marL="71662" marR="71662" marT="71662" marB="71662"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2700" marR="0" lvl="1" indent="0" algn="l" defTabSz="914400" rtl="0" eaLnBrk="1" fontAlgn="t" latinLnBrk="0" hangingPunct="1">
                        <a:lnSpc>
                          <a:spcPct val="100000"/>
                        </a:lnSpc>
                        <a:spcBef>
                          <a:spcPts val="0"/>
                        </a:spcBef>
                        <a:spcAft>
                          <a:spcPts val="0"/>
                        </a:spcAft>
                        <a:buClrTx/>
                        <a:buSzTx/>
                        <a:buFont typeface="Arial" panose="020B0604020202020204" pitchFamily="34" charset="0"/>
                        <a:buNone/>
                        <a:tabLst/>
                        <a:defRPr/>
                      </a:pPr>
                      <a:r>
                        <a:rPr kumimoji="0" lang="zh-CN" altLang="en-US" sz="12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rPr>
                        <a:t>硬件开销小、</a:t>
                      </a:r>
                      <a:r>
                        <a:rPr kumimoji="0" lang="en-US" altLang="zh-CN" sz="12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rPr>
                        <a:t>CPU</a:t>
                      </a:r>
                      <a:r>
                        <a:rPr kumimoji="0" lang="zh-CN" altLang="en-US" sz="12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rPr>
                        <a:t>即可</a:t>
                      </a:r>
                    </a:p>
                  </a:txBody>
                  <a:tcPr marL="71662" marR="71662" marT="71662" marB="71662"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01676256"/>
                  </a:ext>
                </a:extLst>
              </a:tr>
              <a:tr h="369338">
                <a:tc>
                  <a:txBody>
                    <a:bodyPr/>
                    <a:lstStyle/>
                    <a:p>
                      <a:pPr marL="12700" marR="0" lvl="1" indent="0" algn="l" defTabSz="914400" rtl="0" eaLnBrk="1" fontAlgn="t" latinLnBrk="0" hangingPunct="1">
                        <a:lnSpc>
                          <a:spcPct val="100000"/>
                        </a:lnSpc>
                        <a:spcBef>
                          <a:spcPts val="0"/>
                        </a:spcBef>
                        <a:spcAft>
                          <a:spcPts val="0"/>
                        </a:spcAft>
                        <a:buClrTx/>
                        <a:buSzTx/>
                        <a:buFont typeface="Arial" panose="020B0604020202020204" pitchFamily="34" charset="0"/>
                        <a:buNone/>
                        <a:tabLst/>
                        <a:defRPr/>
                      </a:pPr>
                      <a:r>
                        <a:rPr lang="zh-CN" altLang="en-US" sz="1200" b="0" dirty="0">
                          <a:solidFill>
                            <a:prstClr val="black"/>
                          </a:solidFill>
                          <a:latin typeface="Arial" panose="020B0604020202020204" pitchFamily="34" charset="0"/>
                          <a:ea typeface="黑体" panose="02010609060101010101" pitchFamily="49" charset="-122"/>
                          <a:cs typeface="Arial" panose="020B0604020202020204" pitchFamily="34" charset="0"/>
                        </a:rPr>
                        <a:t>鲁棒性</a:t>
                      </a:r>
                    </a:p>
                  </a:txBody>
                  <a:tcPr marL="71662" marR="71662" marT="71662" marB="71662"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12700" marR="0" lvl="1" indent="0" algn="l" defTabSz="914400" rtl="0" eaLnBrk="1" fontAlgn="t" latinLnBrk="0" hangingPunct="1">
                        <a:lnSpc>
                          <a:spcPct val="100000"/>
                        </a:lnSpc>
                        <a:spcBef>
                          <a:spcPts val="0"/>
                        </a:spcBef>
                        <a:spcAft>
                          <a:spcPts val="0"/>
                        </a:spcAft>
                        <a:buClrTx/>
                        <a:buSzTx/>
                        <a:buFont typeface="Arial" panose="020B0604020202020204" pitchFamily="34" charset="0"/>
                        <a:buNone/>
                        <a:tabLst/>
                        <a:defRPr/>
                      </a:pPr>
                      <a:r>
                        <a:rPr kumimoji="0" lang="zh-CN" altLang="en" sz="1200" b="0" i="0" u="none" strike="noStrike" kern="1200" cap="none" spc="0" normalizeH="0" baseline="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rPr>
                        <a:t>鲁棒性</a:t>
                      </a:r>
                      <a:r>
                        <a:rPr kumimoji="0" lang="zh-CN" altLang="en-US" sz="1200" b="0" i="0" u="none" strike="noStrike" kern="1200" cap="none" spc="0" normalizeH="0" baseline="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rPr>
                        <a:t>极高</a:t>
                      </a:r>
                      <a:endParaRPr kumimoji="0" lang="en" sz="1200" b="0" i="0" u="none" strike="noStrike" kern="1200" cap="none" spc="0" normalizeH="0" baseline="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endParaRPr>
                    </a:p>
                  </a:txBody>
                  <a:tcPr marL="71662" marR="71662" marT="71662" marB="71662"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12700" marR="0" lvl="1" indent="0" algn="l" defTabSz="914400" rtl="0" eaLnBrk="1" fontAlgn="t" latinLnBrk="0" hangingPunct="1">
                        <a:lnSpc>
                          <a:spcPct val="100000"/>
                        </a:lnSpc>
                        <a:spcBef>
                          <a:spcPts val="0"/>
                        </a:spcBef>
                        <a:spcAft>
                          <a:spcPts val="0"/>
                        </a:spcAft>
                        <a:buClrTx/>
                        <a:buSzTx/>
                        <a:buFont typeface="Arial" panose="020B0604020202020204" pitchFamily="34" charset="0"/>
                        <a:buNone/>
                        <a:tabLst/>
                        <a:defRPr/>
                      </a:pPr>
                      <a:r>
                        <a:rPr kumimoji="0" lang="zh-CN" altLang="en-US" sz="12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rPr>
                        <a:t>特征人为设定、只能处理特定场景，鲁棒性差、无法应对“噪声”数据干扰</a:t>
                      </a:r>
                    </a:p>
                  </a:txBody>
                  <a:tcPr marL="71662" marR="71662" marT="71662" marB="71662"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53943360"/>
                  </a:ext>
                </a:extLst>
              </a:tr>
            </a:tbl>
          </a:graphicData>
        </a:graphic>
      </p:graphicFrame>
      <p:sp>
        <p:nvSpPr>
          <p:cNvPr id="9" name="矩形 8">
            <a:extLst>
              <a:ext uri="{FF2B5EF4-FFF2-40B4-BE49-F238E27FC236}">
                <a16:creationId xmlns:a16="http://schemas.microsoft.com/office/drawing/2014/main" id="{FC85ECC7-0E2E-462E-B20A-9E5D85B99346}"/>
              </a:ext>
            </a:extLst>
          </p:cNvPr>
          <p:cNvSpPr/>
          <p:nvPr/>
        </p:nvSpPr>
        <p:spPr>
          <a:xfrm>
            <a:off x="493716" y="2050860"/>
            <a:ext cx="4052883" cy="1200329"/>
          </a:xfrm>
          <a:prstGeom prst="rect">
            <a:avLst/>
          </a:prstGeom>
        </p:spPr>
        <p:txBody>
          <a:bodyPr wrap="square">
            <a:spAutoFit/>
          </a:bodyPr>
          <a:lstStyle/>
          <a:p>
            <a:r>
              <a:rPr lang="zh-CN" altLang="en" sz="2400" b="1" dirty="0">
                <a:solidFill>
                  <a:schemeClr val="accent1"/>
                </a:solidFill>
                <a:latin typeface="Arial" panose="020B0604020202020204" pitchFamily="34" charset="0"/>
                <a:cs typeface="Arial" panose="020B0604020202020204" pitchFamily="34" charset="0"/>
              </a:rPr>
              <a:t>深度</a:t>
            </a:r>
            <a:r>
              <a:rPr lang="zh-CN" altLang="en-US" sz="2400" b="1" dirty="0">
                <a:solidFill>
                  <a:schemeClr val="accent1"/>
                </a:solidFill>
                <a:latin typeface="Arial" panose="020B0604020202020204" pitchFamily="34" charset="0"/>
                <a:cs typeface="Arial" panose="020B0604020202020204" pitchFamily="34" charset="0"/>
              </a:rPr>
              <a:t>学习</a:t>
            </a:r>
            <a:r>
              <a:rPr lang="zh-CN" altLang="en-US" sz="1200" b="1" dirty="0">
                <a:solidFill>
                  <a:schemeClr val="accent1"/>
                </a:solidFill>
                <a:latin typeface="Arial" panose="020B0604020202020204" pitchFamily="34" charset="0"/>
                <a:cs typeface="Arial" panose="020B0604020202020204" pitchFamily="34" charset="0"/>
              </a:rPr>
              <a:t>  </a:t>
            </a:r>
            <a:r>
              <a:rPr lang="en-US" altLang="zh-CN" sz="1600" dirty="0">
                <a:solidFill>
                  <a:srgbClr val="484848"/>
                </a:solidFill>
                <a:latin typeface="Arial" panose="020B0604020202020204" pitchFamily="34" charset="0"/>
                <a:cs typeface="Arial" panose="020B0604020202020204" pitchFamily="34" charset="0"/>
              </a:rPr>
              <a:t>Deep</a:t>
            </a:r>
            <a:r>
              <a:rPr lang="zh-CN" altLang="en-US" sz="1600" dirty="0">
                <a:solidFill>
                  <a:srgbClr val="484848"/>
                </a:solidFill>
                <a:latin typeface="Arial" panose="020B0604020202020204" pitchFamily="34" charset="0"/>
                <a:cs typeface="Arial" panose="020B0604020202020204" pitchFamily="34" charset="0"/>
              </a:rPr>
              <a:t> </a:t>
            </a:r>
            <a:r>
              <a:rPr lang="en-US" altLang="zh-CN" sz="1600" dirty="0">
                <a:solidFill>
                  <a:srgbClr val="484848"/>
                </a:solidFill>
                <a:latin typeface="Arial" panose="020B0604020202020204" pitchFamily="34" charset="0"/>
                <a:cs typeface="Arial" panose="020B0604020202020204" pitchFamily="34" charset="0"/>
              </a:rPr>
              <a:t>Learning</a:t>
            </a:r>
            <a:r>
              <a:rPr lang="zh-CN" altLang="en-US" sz="1600" dirty="0">
                <a:solidFill>
                  <a:srgbClr val="484848"/>
                </a:solidFill>
                <a:latin typeface="Arial" panose="020B0604020202020204" pitchFamily="34" charset="0"/>
                <a:cs typeface="Arial" panose="020B0604020202020204" pitchFamily="34" charset="0"/>
              </a:rPr>
              <a:t>是一种新的可靠解决方案 ，可以用来解决传统机器视觉在过去无法解决的问题。</a:t>
            </a:r>
            <a:endParaRPr lang="en-US" altLang="zh-CN" sz="1600" dirty="0">
              <a:solidFill>
                <a:srgbClr val="484848"/>
              </a:solidFill>
              <a:latin typeface="Arial" panose="020B0604020202020204" pitchFamily="34" charset="0"/>
              <a:cs typeface="Arial" panose="020B0604020202020204" pitchFamily="34" charset="0"/>
            </a:endParaRPr>
          </a:p>
          <a:p>
            <a:endParaRPr lang="en-US" altLang="zh-CN" sz="1600" dirty="0">
              <a:solidFill>
                <a:srgbClr val="484848"/>
              </a:solidFill>
              <a:latin typeface="Arial" panose="020B0604020202020204" pitchFamily="34" charset="0"/>
              <a:cs typeface="Arial" panose="020B0604020202020204" pitchFamily="34" charset="0"/>
            </a:endParaRPr>
          </a:p>
        </p:txBody>
      </p:sp>
      <p:sp>
        <p:nvSpPr>
          <p:cNvPr id="10" name="矩形 9">
            <a:extLst>
              <a:ext uri="{FF2B5EF4-FFF2-40B4-BE49-F238E27FC236}">
                <a16:creationId xmlns:a16="http://schemas.microsoft.com/office/drawing/2014/main" id="{C1B8C60D-AE97-4175-B53B-A107E06245EF}"/>
              </a:ext>
            </a:extLst>
          </p:cNvPr>
          <p:cNvSpPr/>
          <p:nvPr/>
        </p:nvSpPr>
        <p:spPr>
          <a:xfrm>
            <a:off x="1110999" y="4171425"/>
            <a:ext cx="595035" cy="584775"/>
          </a:xfrm>
          <a:prstGeom prst="rect">
            <a:avLst/>
          </a:prstGeom>
        </p:spPr>
        <p:txBody>
          <a:bodyPr wrap="square">
            <a:spAutoFit/>
          </a:bodyPr>
          <a:lstStyle/>
          <a:p>
            <a:r>
              <a:rPr lang="zh-CN" altLang="en" sz="1600" b="1" dirty="0">
                <a:solidFill>
                  <a:schemeClr val="tx1">
                    <a:lumMod val="75000"/>
                    <a:lumOff val="25000"/>
                  </a:schemeClr>
                </a:solidFill>
                <a:latin typeface="Arial" panose="020B0604020202020204" pitchFamily="34" charset="0"/>
                <a:cs typeface="Arial" panose="020B0604020202020204" pitchFamily="34" charset="0"/>
              </a:rPr>
              <a:t>深度</a:t>
            </a:r>
            <a:endParaRPr lang="en-US" altLang="zh-CN" sz="1600" b="1" dirty="0">
              <a:solidFill>
                <a:schemeClr val="tx1">
                  <a:lumMod val="75000"/>
                  <a:lumOff val="25000"/>
                </a:schemeClr>
              </a:solidFill>
              <a:latin typeface="Arial" panose="020B0604020202020204" pitchFamily="34" charset="0"/>
              <a:cs typeface="Arial" panose="020B0604020202020204" pitchFamily="34" charset="0"/>
            </a:endParaRPr>
          </a:p>
          <a:p>
            <a:r>
              <a:rPr lang="zh-CN" altLang="en-US" sz="1600" b="1" dirty="0">
                <a:solidFill>
                  <a:schemeClr val="tx1">
                    <a:lumMod val="75000"/>
                    <a:lumOff val="25000"/>
                  </a:schemeClr>
                </a:solidFill>
                <a:latin typeface="Arial" panose="020B0604020202020204" pitchFamily="34" charset="0"/>
                <a:cs typeface="Arial" panose="020B0604020202020204" pitchFamily="34" charset="0"/>
              </a:rPr>
              <a:t>学习</a:t>
            </a:r>
          </a:p>
        </p:txBody>
      </p:sp>
      <p:sp>
        <p:nvSpPr>
          <p:cNvPr id="11" name="矩形 10">
            <a:extLst>
              <a:ext uri="{FF2B5EF4-FFF2-40B4-BE49-F238E27FC236}">
                <a16:creationId xmlns:a16="http://schemas.microsoft.com/office/drawing/2014/main" id="{0009631C-1864-472E-9C94-86FA3B9DA264}"/>
              </a:ext>
            </a:extLst>
          </p:cNvPr>
          <p:cNvSpPr/>
          <p:nvPr/>
        </p:nvSpPr>
        <p:spPr>
          <a:xfrm>
            <a:off x="3357507" y="4048312"/>
            <a:ext cx="595035" cy="1077218"/>
          </a:xfrm>
          <a:prstGeom prst="rect">
            <a:avLst/>
          </a:prstGeom>
        </p:spPr>
        <p:txBody>
          <a:bodyPr wrap="square">
            <a:spAutoFit/>
          </a:bodyPr>
          <a:lstStyle/>
          <a:p>
            <a:r>
              <a:rPr lang="zh-CN" altLang="en-US" sz="1600" b="1" dirty="0">
                <a:solidFill>
                  <a:schemeClr val="tx1">
                    <a:lumMod val="75000"/>
                    <a:lumOff val="25000"/>
                  </a:schemeClr>
                </a:solidFill>
                <a:latin typeface="Arial" panose="020B0604020202020204" pitchFamily="34" charset="0"/>
                <a:cs typeface="Arial" panose="020B0604020202020204" pitchFamily="34" charset="0"/>
              </a:rPr>
              <a:t>传统</a:t>
            </a:r>
            <a:endParaRPr lang="en-US" altLang="zh-CN" sz="1600" b="1" dirty="0">
              <a:solidFill>
                <a:schemeClr val="tx1">
                  <a:lumMod val="75000"/>
                  <a:lumOff val="25000"/>
                </a:schemeClr>
              </a:solidFill>
              <a:latin typeface="Arial" panose="020B0604020202020204" pitchFamily="34" charset="0"/>
              <a:cs typeface="Arial" panose="020B0604020202020204" pitchFamily="34" charset="0"/>
            </a:endParaRPr>
          </a:p>
          <a:p>
            <a:r>
              <a:rPr lang="zh-CN" altLang="en-US" sz="1600" b="1" dirty="0">
                <a:solidFill>
                  <a:schemeClr val="tx1">
                    <a:lumMod val="75000"/>
                    <a:lumOff val="25000"/>
                  </a:schemeClr>
                </a:solidFill>
                <a:latin typeface="Arial" panose="020B0604020202020204" pitchFamily="34" charset="0"/>
                <a:cs typeface="Arial" panose="020B0604020202020204" pitchFamily="34" charset="0"/>
              </a:rPr>
              <a:t>机器</a:t>
            </a:r>
            <a:endParaRPr lang="en-US" altLang="zh-CN" sz="1600" b="1" dirty="0">
              <a:solidFill>
                <a:schemeClr val="tx1">
                  <a:lumMod val="75000"/>
                  <a:lumOff val="25000"/>
                </a:schemeClr>
              </a:solidFill>
              <a:latin typeface="Arial" panose="020B0604020202020204" pitchFamily="34" charset="0"/>
              <a:cs typeface="Arial" panose="020B0604020202020204" pitchFamily="34" charset="0"/>
            </a:endParaRPr>
          </a:p>
          <a:p>
            <a:r>
              <a:rPr lang="zh-CN" altLang="en-US" sz="1600" b="1" dirty="0">
                <a:solidFill>
                  <a:schemeClr val="tx1">
                    <a:lumMod val="75000"/>
                    <a:lumOff val="25000"/>
                  </a:schemeClr>
                </a:solidFill>
                <a:latin typeface="Arial" panose="020B0604020202020204" pitchFamily="34" charset="0"/>
                <a:cs typeface="Arial" panose="020B0604020202020204" pitchFamily="34" charset="0"/>
              </a:rPr>
              <a:t>视觉</a:t>
            </a:r>
            <a:endParaRPr lang="en-US" altLang="zh-CN" sz="1600" b="1" dirty="0">
              <a:solidFill>
                <a:schemeClr val="tx1">
                  <a:lumMod val="75000"/>
                  <a:lumOff val="25000"/>
                </a:schemeClr>
              </a:solidFill>
              <a:latin typeface="Arial" panose="020B0604020202020204" pitchFamily="34" charset="0"/>
              <a:cs typeface="Arial" panose="020B0604020202020204" pitchFamily="34" charset="0"/>
            </a:endParaRPr>
          </a:p>
          <a:p>
            <a:r>
              <a:rPr lang="zh-CN" altLang="en-US" sz="1600" b="1" dirty="0">
                <a:solidFill>
                  <a:schemeClr val="tx1">
                    <a:lumMod val="75000"/>
                    <a:lumOff val="25000"/>
                  </a:schemeClr>
                </a:solidFill>
                <a:latin typeface="Arial" panose="020B0604020202020204" pitchFamily="34" charset="0"/>
                <a:cs typeface="Arial" panose="020B0604020202020204" pitchFamily="34" charset="0"/>
              </a:rPr>
              <a:t>算法</a:t>
            </a:r>
            <a:endParaRPr lang="en-US" altLang="zh-CN" sz="1600" b="1"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12" name="矩形 11">
            <a:extLst>
              <a:ext uri="{FF2B5EF4-FFF2-40B4-BE49-F238E27FC236}">
                <a16:creationId xmlns:a16="http://schemas.microsoft.com/office/drawing/2014/main" id="{94BBE640-5458-41A3-B7E6-B406A554D908}"/>
              </a:ext>
            </a:extLst>
          </p:cNvPr>
          <p:cNvSpPr/>
          <p:nvPr/>
        </p:nvSpPr>
        <p:spPr>
          <a:xfrm>
            <a:off x="2306414" y="4048311"/>
            <a:ext cx="413216" cy="830997"/>
          </a:xfrm>
          <a:prstGeom prst="rect">
            <a:avLst/>
          </a:prstGeom>
        </p:spPr>
        <p:txBody>
          <a:bodyPr wrap="square">
            <a:spAutoFit/>
          </a:bodyPr>
          <a:lstStyle/>
          <a:p>
            <a:r>
              <a:rPr lang="zh-CN" altLang="en-US" sz="1600" dirty="0">
                <a:latin typeface="Arial" panose="020B0604020202020204" pitchFamily="34" charset="0"/>
                <a:cs typeface="Arial" panose="020B0604020202020204" pitchFamily="34" charset="0"/>
              </a:rPr>
              <a:t>共通性</a:t>
            </a:r>
            <a:endParaRPr lang="en-US" altLang="zh-CN" sz="1600" dirty="0">
              <a:latin typeface="Arial" panose="020B0604020202020204" pitchFamily="34" charset="0"/>
              <a:cs typeface="Arial" panose="020B0604020202020204" pitchFamily="34" charset="0"/>
            </a:endParaRPr>
          </a:p>
        </p:txBody>
      </p:sp>
      <p:sp>
        <p:nvSpPr>
          <p:cNvPr id="13" name="矩形 12">
            <a:extLst>
              <a:ext uri="{FF2B5EF4-FFF2-40B4-BE49-F238E27FC236}">
                <a16:creationId xmlns:a16="http://schemas.microsoft.com/office/drawing/2014/main" id="{13E48A6E-DAA7-489D-A09A-44D323C9A3CF}"/>
              </a:ext>
            </a:extLst>
          </p:cNvPr>
          <p:cNvSpPr/>
          <p:nvPr/>
        </p:nvSpPr>
        <p:spPr>
          <a:xfrm>
            <a:off x="986142" y="5747796"/>
            <a:ext cx="3054775" cy="415498"/>
          </a:xfrm>
          <a:prstGeom prst="rect">
            <a:avLst/>
          </a:prstGeom>
        </p:spPr>
        <p:txBody>
          <a:bodyPr wrap="square">
            <a:spAutoFit/>
          </a:bodyPr>
          <a:lstStyle/>
          <a:p>
            <a:r>
              <a:rPr lang="zh-CN" altLang="en-US" sz="1050" b="1" i="1" dirty="0">
                <a:latin typeface="Arial" panose="020B0604020202020204" pitchFamily="34" charset="0"/>
                <a:cs typeface="Arial" panose="020B0604020202020204" pitchFamily="34" charset="0"/>
              </a:rPr>
              <a:t>共通性：</a:t>
            </a:r>
            <a:r>
              <a:rPr lang="zh-CN" altLang="en-US" sz="1050" i="1" dirty="0">
                <a:latin typeface="Arial" panose="020B0604020202020204" pitchFamily="34" charset="0"/>
                <a:cs typeface="Arial" panose="020B0604020202020204" pitchFamily="34" charset="0"/>
              </a:rPr>
              <a:t>图像预处理、特征提取、</a:t>
            </a:r>
            <a:r>
              <a:rPr lang="en-US" altLang="zh-CN" sz="1050" i="1" dirty="0">
                <a:latin typeface="Arial" panose="020B0604020202020204" pitchFamily="34" charset="0"/>
                <a:cs typeface="Arial" panose="020B0604020202020204" pitchFamily="34" charset="0"/>
              </a:rPr>
              <a:t>Loss</a:t>
            </a:r>
            <a:r>
              <a:rPr lang="zh-CN" altLang="en-US" sz="1050" i="1" dirty="0">
                <a:latin typeface="Arial" panose="020B0604020202020204" pitchFamily="34" charset="0"/>
                <a:cs typeface="Arial" panose="020B0604020202020204" pitchFamily="34" charset="0"/>
              </a:rPr>
              <a:t>函数、模板匹配、定位等；</a:t>
            </a:r>
            <a:endParaRPr lang="en-US" altLang="zh-CN" sz="1050" i="1" dirty="0">
              <a:latin typeface="Arial" panose="020B0604020202020204" pitchFamily="34" charset="0"/>
              <a:cs typeface="Arial" panose="020B0604020202020204" pitchFamily="34" charset="0"/>
            </a:endParaRPr>
          </a:p>
        </p:txBody>
      </p:sp>
      <p:sp>
        <p:nvSpPr>
          <p:cNvPr id="16" name="文本框 15">
            <a:extLst>
              <a:ext uri="{FF2B5EF4-FFF2-40B4-BE49-F238E27FC236}">
                <a16:creationId xmlns:a16="http://schemas.microsoft.com/office/drawing/2014/main" id="{B3C0E263-3F13-40FD-B38E-264444B29394}"/>
              </a:ext>
            </a:extLst>
          </p:cNvPr>
          <p:cNvSpPr txBox="1"/>
          <p:nvPr/>
        </p:nvSpPr>
        <p:spPr>
          <a:xfrm>
            <a:off x="482600" y="226853"/>
            <a:ext cx="9358086" cy="461665"/>
          </a:xfrm>
          <a:prstGeom prst="rect">
            <a:avLst/>
          </a:prstGeom>
          <a:noFill/>
        </p:spPr>
        <p:txBody>
          <a:bodyPr wrap="square">
            <a:spAutoFit/>
          </a:bodyPr>
          <a:lstStyle>
            <a:defPPr>
              <a:defRPr lang="zh-CN"/>
            </a:defPPr>
            <a:lvl1pPr>
              <a:defRPr sz="2000">
                <a:solidFill>
                  <a:schemeClr val="tx1">
                    <a:lumMod val="50000"/>
                    <a:lumOff val="50000"/>
                  </a:schemeClr>
                </a:solidFill>
                <a:latin typeface="+mn-ea"/>
              </a:defRPr>
            </a:lvl1pPr>
          </a:lstStyle>
          <a:p>
            <a:pPr marR="0" lvl="0" indent="0" fontAlgn="auto">
              <a:lnSpc>
                <a:spcPct val="100000"/>
              </a:lnSpc>
              <a:spcBef>
                <a:spcPts val="0"/>
              </a:spcBef>
              <a:spcAft>
                <a:spcPts val="0"/>
              </a:spcAft>
              <a:buClrTx/>
              <a:buSzTx/>
              <a:buFontTx/>
              <a:buNone/>
              <a:tabLst/>
              <a:defRPr/>
            </a:pPr>
            <a:r>
              <a:rPr lang="zh-CN" altLang="en-US" sz="2400" b="1" spc="100" dirty="0">
                <a:solidFill>
                  <a:srgbClr val="043E6F"/>
                </a:solidFill>
                <a:latin typeface="等线" panose="02010600030101010101" pitchFamily="2" charset="-122"/>
                <a:ea typeface="等线" panose="02010600030101010101" pitchFamily="2" charset="-122"/>
                <a:cs typeface="Arial" panose="020B0604020202020204" pitchFamily="34" charset="0"/>
              </a:rPr>
              <a:t>算法特性 </a:t>
            </a:r>
            <a:r>
              <a:rPr lang="en-US" altLang="zh-CN" sz="2400" b="1" spc="100" dirty="0">
                <a:solidFill>
                  <a:srgbClr val="043E6F"/>
                </a:solidFill>
                <a:latin typeface="等线" panose="02010600030101010101" pitchFamily="2" charset="-122"/>
                <a:ea typeface="等线" panose="02010600030101010101" pitchFamily="2" charset="-122"/>
                <a:cs typeface="Arial" panose="020B0604020202020204" pitchFamily="34" charset="0"/>
                <a:sym typeface="+mn-ea"/>
              </a:rPr>
              <a:t>· </a:t>
            </a:r>
            <a:r>
              <a:rPr lang="zh-CN" altLang="en-US" sz="2400" b="1" spc="100" dirty="0">
                <a:solidFill>
                  <a:srgbClr val="043E6F"/>
                </a:solidFill>
                <a:latin typeface="等线" panose="02010600030101010101" pitchFamily="2" charset="-122"/>
                <a:ea typeface="等线" panose="02010600030101010101" pitchFamily="2" charset="-122"/>
                <a:cs typeface="Arial" panose="020B0604020202020204" pitchFamily="34" charset="0"/>
                <a:sym typeface="+mn-ea"/>
              </a:rPr>
              <a:t>深度学习与机器视觉算法融合</a:t>
            </a:r>
            <a:endParaRPr lang="zh-CN" altLang="en-US" sz="2400" b="1" spc="100" dirty="0">
              <a:solidFill>
                <a:srgbClr val="043E6F"/>
              </a:solidFill>
              <a:latin typeface="等线" panose="02010600030101010101" pitchFamily="2" charset="-122"/>
              <a:ea typeface="等线" panose="02010600030101010101" pitchFamily="2" charset="-122"/>
              <a:cs typeface="Arial" panose="020B0604020202020204" pitchFamily="34" charset="0"/>
            </a:endParaRPr>
          </a:p>
        </p:txBody>
      </p:sp>
    </p:spTree>
    <p:extLst>
      <p:ext uri="{BB962C8B-B14F-4D97-AF65-F5344CB8AC3E}">
        <p14:creationId xmlns:p14="http://schemas.microsoft.com/office/powerpoint/2010/main" val="1984060525"/>
      </p:ext>
    </p:extLst>
  </p:cSld>
  <p:clrMapOvr>
    <a:masterClrMapping/>
  </p:clrMapOvr>
  <mc:AlternateContent xmlns:mc="http://schemas.openxmlformats.org/markup-compatibility/2006" xmlns:p14="http://schemas.microsoft.com/office/powerpoint/2010/main">
    <mc:Choice Requires="p14">
      <p:transition p14:dur="250" advClick="0">
        <p:fade/>
      </p:transition>
    </mc:Choice>
    <mc:Fallback xmlns="">
      <p:transition advClick="0">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黑色的游戏机&#10;&#10;低可信度描述已自动生成">
            <a:extLst>
              <a:ext uri="{FF2B5EF4-FFF2-40B4-BE49-F238E27FC236}">
                <a16:creationId xmlns:a16="http://schemas.microsoft.com/office/drawing/2014/main" id="{3CE73C12-0046-4A9D-B878-B5DEAA5B965A}"/>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45439" y="1161425"/>
            <a:ext cx="4619859" cy="2295778"/>
          </a:xfrm>
          <a:prstGeom prst="rect">
            <a:avLst/>
          </a:prstGeom>
        </p:spPr>
      </p:pic>
      <p:pic>
        <p:nvPicPr>
          <p:cNvPr id="5" name="图片 4" descr="图片包含 游戏机&#10;&#10;描述已自动生成">
            <a:extLst>
              <a:ext uri="{FF2B5EF4-FFF2-40B4-BE49-F238E27FC236}">
                <a16:creationId xmlns:a16="http://schemas.microsoft.com/office/drawing/2014/main" id="{0CDA6387-F4B2-44EA-B405-663D096A33B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939001" y="1161425"/>
            <a:ext cx="4594938" cy="2295778"/>
          </a:xfrm>
          <a:prstGeom prst="rect">
            <a:avLst/>
          </a:prstGeom>
        </p:spPr>
      </p:pic>
      <p:pic>
        <p:nvPicPr>
          <p:cNvPr id="7" name="图片 6" descr="形状&#10;&#10;描述已自动生成">
            <a:extLst>
              <a:ext uri="{FF2B5EF4-FFF2-40B4-BE49-F238E27FC236}">
                <a16:creationId xmlns:a16="http://schemas.microsoft.com/office/drawing/2014/main" id="{2EE81CAA-F328-4776-AF1D-E0C8A958BC55}"/>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939001" y="3592575"/>
            <a:ext cx="4594938" cy="2280671"/>
          </a:xfrm>
          <a:prstGeom prst="rect">
            <a:avLst/>
          </a:prstGeom>
        </p:spPr>
      </p:pic>
      <p:pic>
        <p:nvPicPr>
          <p:cNvPr id="8" name="图片 7" descr="图片包含 监控, 汽车, 小, 侧面&#10;&#10;描述已自动生成">
            <a:extLst>
              <a:ext uri="{FF2B5EF4-FFF2-40B4-BE49-F238E27FC236}">
                <a16:creationId xmlns:a16="http://schemas.microsoft.com/office/drawing/2014/main" id="{6FB2F68A-20F0-4DFB-9022-4937C60DD100}"/>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43024" y="3592575"/>
            <a:ext cx="4619860" cy="2280672"/>
          </a:xfrm>
          <a:prstGeom prst="rect">
            <a:avLst/>
          </a:prstGeom>
        </p:spPr>
      </p:pic>
      <p:sp>
        <p:nvSpPr>
          <p:cNvPr id="6" name="矩形 5">
            <a:extLst>
              <a:ext uri="{FF2B5EF4-FFF2-40B4-BE49-F238E27FC236}">
                <a16:creationId xmlns:a16="http://schemas.microsoft.com/office/drawing/2014/main" id="{315F0214-9DA8-4CA1-B9B7-60741015C436}"/>
              </a:ext>
            </a:extLst>
          </p:cNvPr>
          <p:cNvSpPr/>
          <p:nvPr/>
        </p:nvSpPr>
        <p:spPr>
          <a:xfrm>
            <a:off x="9791672" y="1178951"/>
            <a:ext cx="2400328" cy="332117"/>
          </a:xfrm>
          <a:prstGeom prst="rect">
            <a:avLst/>
          </a:prstGeom>
          <a:gradFill>
            <a:gsLst>
              <a:gs pos="0">
                <a:schemeClr val="bg1">
                  <a:alpha val="0"/>
                  <a:lumMod val="5000"/>
                  <a:lumOff val="95000"/>
                </a:schemeClr>
              </a:gs>
              <a:gs pos="99000">
                <a:schemeClr val="bg1">
                  <a:lumMod val="95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solidFill>
                  <a:schemeClr val="tx1"/>
                </a:solidFill>
              </a:rPr>
              <a:t>兼容多种场景切换</a:t>
            </a:r>
          </a:p>
        </p:txBody>
      </p:sp>
      <p:sp>
        <p:nvSpPr>
          <p:cNvPr id="9" name="文本框 8">
            <a:extLst>
              <a:ext uri="{FF2B5EF4-FFF2-40B4-BE49-F238E27FC236}">
                <a16:creationId xmlns:a16="http://schemas.microsoft.com/office/drawing/2014/main" id="{4110C0A2-CB43-44CA-BABB-EA41656DE0B3}"/>
              </a:ext>
            </a:extLst>
          </p:cNvPr>
          <p:cNvSpPr txBox="1"/>
          <p:nvPr/>
        </p:nvSpPr>
        <p:spPr>
          <a:xfrm>
            <a:off x="9787429" y="1684103"/>
            <a:ext cx="2058930" cy="1323439"/>
          </a:xfrm>
          <a:prstGeom prst="rect">
            <a:avLst/>
          </a:prstGeom>
          <a:solidFill>
            <a:schemeClr val="bg1"/>
          </a:solidFill>
          <a:ln>
            <a:noFill/>
          </a:ln>
        </p:spPr>
        <p:txBody>
          <a:bodyPr wrap="square" rtlCol="0">
            <a:spAutoFit/>
          </a:bodyPr>
          <a:lstStyle/>
          <a:p>
            <a:pPr marL="285750" indent="-285750">
              <a:buFont typeface="Arial" panose="020B0604020202020204" pitchFamily="34" charset="0"/>
              <a:buChar char="•"/>
            </a:pPr>
            <a:r>
              <a:rPr lang="zh-CN" altLang="en-US" sz="1600" dirty="0"/>
              <a:t>不同类型光源</a:t>
            </a:r>
            <a:endParaRPr lang="en-US" altLang="zh-CN" sz="1600" dirty="0"/>
          </a:p>
          <a:p>
            <a:pPr marL="285750" indent="-285750">
              <a:buFont typeface="Arial" panose="020B0604020202020204" pitchFamily="34" charset="0"/>
              <a:buChar char="•"/>
            </a:pPr>
            <a:r>
              <a:rPr lang="zh-CN" altLang="en-US" sz="1600" dirty="0"/>
              <a:t>不同光源强度</a:t>
            </a:r>
            <a:endParaRPr lang="en-US" altLang="zh-CN" sz="1600" dirty="0"/>
          </a:p>
          <a:p>
            <a:pPr marL="285750" indent="-285750">
              <a:buFont typeface="Arial" panose="020B0604020202020204" pitchFamily="34" charset="0"/>
              <a:buChar char="•"/>
            </a:pPr>
            <a:r>
              <a:rPr lang="zh-CN" altLang="en-US" sz="1600" dirty="0"/>
              <a:t>芯片正反面</a:t>
            </a:r>
          </a:p>
          <a:p>
            <a:pPr marL="285750" indent="-285750">
              <a:buFont typeface="Arial" panose="020B0604020202020204" pitchFamily="34" charset="0"/>
              <a:buChar char="•"/>
            </a:pPr>
            <a:r>
              <a:rPr lang="zh-CN" altLang="en-US" sz="1600" dirty="0"/>
              <a:t>彩色与灰度</a:t>
            </a:r>
          </a:p>
          <a:p>
            <a:pPr marL="285750" indent="-285750">
              <a:buFont typeface="Arial" panose="020B0604020202020204" pitchFamily="34" charset="0"/>
              <a:buChar char="•"/>
            </a:pPr>
            <a:r>
              <a:rPr lang="zh-CN" altLang="en-US" sz="1600" dirty="0"/>
              <a:t>不同像素分辨率</a:t>
            </a:r>
          </a:p>
        </p:txBody>
      </p:sp>
      <p:cxnSp>
        <p:nvCxnSpPr>
          <p:cNvPr id="13" name="直接连接符 12">
            <a:extLst>
              <a:ext uri="{FF2B5EF4-FFF2-40B4-BE49-F238E27FC236}">
                <a16:creationId xmlns:a16="http://schemas.microsoft.com/office/drawing/2014/main" id="{72467409-7FBB-48C8-9429-76AE3CF0E4E4}"/>
              </a:ext>
            </a:extLst>
          </p:cNvPr>
          <p:cNvCxnSpPr>
            <a:cxnSpLocks/>
          </p:cNvCxnSpPr>
          <p:nvPr/>
        </p:nvCxnSpPr>
        <p:spPr>
          <a:xfrm>
            <a:off x="9787429" y="1562827"/>
            <a:ext cx="2288875" cy="0"/>
          </a:xfrm>
          <a:prstGeom prst="line">
            <a:avLst/>
          </a:prstGeom>
          <a:ln>
            <a:gradFill>
              <a:gsLst>
                <a:gs pos="0">
                  <a:schemeClr val="bg1"/>
                </a:gs>
                <a:gs pos="53000">
                  <a:schemeClr val="tx1"/>
                </a:gs>
              </a:gsLst>
              <a:lin ang="10800000" scaled="0"/>
            </a:gradFill>
          </a:ln>
        </p:spPr>
        <p:style>
          <a:lnRef idx="1">
            <a:schemeClr val="accent1"/>
          </a:lnRef>
          <a:fillRef idx="0">
            <a:schemeClr val="accent1"/>
          </a:fillRef>
          <a:effectRef idx="0">
            <a:schemeClr val="accent1"/>
          </a:effectRef>
          <a:fontRef idx="minor">
            <a:schemeClr val="tx1"/>
          </a:fontRef>
        </p:style>
      </p:cxnSp>
      <p:sp>
        <p:nvSpPr>
          <p:cNvPr id="15" name="矩形 14">
            <a:extLst>
              <a:ext uri="{FF2B5EF4-FFF2-40B4-BE49-F238E27FC236}">
                <a16:creationId xmlns:a16="http://schemas.microsoft.com/office/drawing/2014/main" id="{698ABC2C-9BB7-4014-8C92-72178FD25C85}"/>
              </a:ext>
            </a:extLst>
          </p:cNvPr>
          <p:cNvSpPr/>
          <p:nvPr/>
        </p:nvSpPr>
        <p:spPr>
          <a:xfrm>
            <a:off x="9819842" y="3616295"/>
            <a:ext cx="2400328" cy="332117"/>
          </a:xfrm>
          <a:prstGeom prst="rect">
            <a:avLst/>
          </a:prstGeom>
          <a:gradFill>
            <a:gsLst>
              <a:gs pos="0">
                <a:schemeClr val="bg1">
                  <a:alpha val="0"/>
                  <a:lumMod val="5000"/>
                  <a:lumOff val="95000"/>
                </a:schemeClr>
              </a:gs>
              <a:gs pos="99000">
                <a:schemeClr val="bg1">
                  <a:lumMod val="95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a:solidFill>
                  <a:schemeClr val="tx1"/>
                </a:solidFill>
              </a:rPr>
              <a:t>AI</a:t>
            </a:r>
            <a:r>
              <a:rPr lang="zh-CN" altLang="en-US" dirty="0">
                <a:solidFill>
                  <a:schemeClr val="tx1"/>
                </a:solidFill>
              </a:rPr>
              <a:t>算法特性</a:t>
            </a:r>
          </a:p>
        </p:txBody>
      </p:sp>
      <p:sp>
        <p:nvSpPr>
          <p:cNvPr id="16" name="文本框 15">
            <a:extLst>
              <a:ext uri="{FF2B5EF4-FFF2-40B4-BE49-F238E27FC236}">
                <a16:creationId xmlns:a16="http://schemas.microsoft.com/office/drawing/2014/main" id="{12D7CC20-53FB-44D3-ACD6-0C943B295EAE}"/>
              </a:ext>
            </a:extLst>
          </p:cNvPr>
          <p:cNvSpPr txBox="1"/>
          <p:nvPr/>
        </p:nvSpPr>
        <p:spPr>
          <a:xfrm>
            <a:off x="9815599" y="4121447"/>
            <a:ext cx="2058930" cy="1569660"/>
          </a:xfrm>
          <a:prstGeom prst="rect">
            <a:avLst/>
          </a:prstGeom>
          <a:solidFill>
            <a:schemeClr val="bg1"/>
          </a:solidFill>
          <a:ln>
            <a:noFill/>
          </a:ln>
        </p:spPr>
        <p:txBody>
          <a:bodyPr wrap="square" rtlCol="0">
            <a:spAutoFit/>
          </a:bodyPr>
          <a:lstStyle/>
          <a:p>
            <a:pPr marL="285750" indent="-285750">
              <a:buFont typeface="Arial" panose="020B0604020202020204" pitchFamily="34" charset="0"/>
              <a:buChar char="•"/>
            </a:pPr>
            <a:r>
              <a:rPr lang="zh-CN" altLang="en-US" sz="1600" dirty="0"/>
              <a:t>可兼容多种场景分割出形态类似缺陷</a:t>
            </a:r>
            <a:endParaRPr lang="en-US" altLang="zh-CN" sz="1600" dirty="0"/>
          </a:p>
          <a:p>
            <a:pPr marL="285750" indent="-285750">
              <a:buFont typeface="Arial" panose="020B0604020202020204" pitchFamily="34" charset="0"/>
              <a:buChar char="•"/>
            </a:pPr>
            <a:r>
              <a:rPr lang="zh-CN" altLang="en-US" sz="1600" dirty="0"/>
              <a:t>单</a:t>
            </a:r>
            <a:r>
              <a:rPr lang="en-US" altLang="zh-CN" sz="1600" dirty="0"/>
              <a:t>GPU</a:t>
            </a:r>
            <a:r>
              <a:rPr lang="zh-CN" altLang="en-US" sz="1600" dirty="0"/>
              <a:t>处理</a:t>
            </a:r>
            <a:r>
              <a:rPr lang="en-US" altLang="zh-CN" sz="1600" dirty="0"/>
              <a:t>75M</a:t>
            </a:r>
            <a:r>
              <a:rPr lang="zh-CN" altLang="en-US" sz="1600" dirty="0"/>
              <a:t>彩图耗时小于</a:t>
            </a:r>
            <a:r>
              <a:rPr lang="en-US" altLang="zh-CN" sz="1600" dirty="0"/>
              <a:t>300ms</a:t>
            </a:r>
            <a:endParaRPr lang="zh-CN" altLang="en-US" sz="1600" dirty="0"/>
          </a:p>
        </p:txBody>
      </p:sp>
      <p:cxnSp>
        <p:nvCxnSpPr>
          <p:cNvPr id="17" name="直接连接符 16">
            <a:extLst>
              <a:ext uri="{FF2B5EF4-FFF2-40B4-BE49-F238E27FC236}">
                <a16:creationId xmlns:a16="http://schemas.microsoft.com/office/drawing/2014/main" id="{F93BF915-9AF9-476D-B129-9DF0D4B60C89}"/>
              </a:ext>
            </a:extLst>
          </p:cNvPr>
          <p:cNvCxnSpPr>
            <a:cxnSpLocks/>
          </p:cNvCxnSpPr>
          <p:nvPr/>
        </p:nvCxnSpPr>
        <p:spPr>
          <a:xfrm>
            <a:off x="9815599" y="4000171"/>
            <a:ext cx="2288875" cy="0"/>
          </a:xfrm>
          <a:prstGeom prst="line">
            <a:avLst/>
          </a:prstGeom>
          <a:ln>
            <a:gradFill>
              <a:gsLst>
                <a:gs pos="0">
                  <a:schemeClr val="bg1"/>
                </a:gs>
                <a:gs pos="53000">
                  <a:schemeClr val="tx1"/>
                </a:gs>
              </a:gsLst>
              <a:lin ang="10800000" scaled="0"/>
            </a:gradFill>
          </a:ln>
        </p:spPr>
        <p:style>
          <a:lnRef idx="1">
            <a:schemeClr val="accent1"/>
          </a:lnRef>
          <a:fillRef idx="0">
            <a:schemeClr val="accent1"/>
          </a:fillRef>
          <a:effectRef idx="0">
            <a:schemeClr val="accent1"/>
          </a:effectRef>
          <a:fontRef idx="minor">
            <a:schemeClr val="tx1"/>
          </a:fontRef>
        </p:style>
      </p:cxnSp>
      <p:sp>
        <p:nvSpPr>
          <p:cNvPr id="19" name="文本框 18">
            <a:extLst>
              <a:ext uri="{FF2B5EF4-FFF2-40B4-BE49-F238E27FC236}">
                <a16:creationId xmlns:a16="http://schemas.microsoft.com/office/drawing/2014/main" id="{C5D4DD57-E5FC-4CBC-A806-34EAB1B4AF13}"/>
              </a:ext>
            </a:extLst>
          </p:cNvPr>
          <p:cNvSpPr txBox="1"/>
          <p:nvPr/>
        </p:nvSpPr>
        <p:spPr>
          <a:xfrm>
            <a:off x="482600" y="226853"/>
            <a:ext cx="9358086" cy="461665"/>
          </a:xfrm>
          <a:prstGeom prst="rect">
            <a:avLst/>
          </a:prstGeom>
          <a:noFill/>
        </p:spPr>
        <p:txBody>
          <a:bodyPr wrap="square">
            <a:spAutoFit/>
          </a:bodyPr>
          <a:lstStyle>
            <a:defPPr>
              <a:defRPr lang="zh-CN"/>
            </a:defPPr>
            <a:lvl1pPr>
              <a:defRPr sz="2000">
                <a:solidFill>
                  <a:schemeClr val="tx1">
                    <a:lumMod val="50000"/>
                    <a:lumOff val="50000"/>
                  </a:schemeClr>
                </a:solidFill>
                <a:latin typeface="+mn-ea"/>
              </a:defRPr>
            </a:lvl1pPr>
          </a:lstStyle>
          <a:p>
            <a:pPr>
              <a:defRPr/>
            </a:pPr>
            <a:r>
              <a:rPr lang="zh-CN" altLang="en-US" sz="2400" b="1" spc="100" dirty="0">
                <a:solidFill>
                  <a:srgbClr val="043E6F"/>
                </a:solidFill>
                <a:latin typeface="等线" panose="02010600030101010101" pitchFamily="2" charset="-122"/>
                <a:ea typeface="等线" panose="02010600030101010101" pitchFamily="2" charset="-122"/>
                <a:cs typeface="Arial" panose="020B0604020202020204" pitchFamily="34" charset="0"/>
              </a:rPr>
              <a:t>算法特性 </a:t>
            </a:r>
            <a:r>
              <a:rPr lang="en-US" altLang="zh-CN" sz="2400" b="1" spc="100" dirty="0">
                <a:solidFill>
                  <a:srgbClr val="043E6F"/>
                </a:solidFill>
                <a:latin typeface="等线" panose="02010600030101010101" pitchFamily="2" charset="-122"/>
                <a:ea typeface="等线" panose="02010600030101010101" pitchFamily="2" charset="-122"/>
                <a:cs typeface="Arial" panose="020B0604020202020204" pitchFamily="34" charset="0"/>
                <a:sym typeface="+mn-ea"/>
              </a:rPr>
              <a:t>· </a:t>
            </a:r>
            <a:r>
              <a:rPr lang="zh-CN" altLang="en-US" sz="2400" b="1" spc="100" dirty="0">
                <a:solidFill>
                  <a:srgbClr val="043E6F"/>
                </a:solidFill>
                <a:latin typeface="等线" panose="02010600030101010101" pitchFamily="2" charset="-122"/>
                <a:ea typeface="等线" panose="02010600030101010101" pitchFamily="2" charset="-122"/>
                <a:cs typeface="Arial" panose="020B0604020202020204" pitchFamily="34" charset="0"/>
                <a:sym typeface="+mn-ea"/>
              </a:rPr>
              <a:t>超强兼容性快速分割能力</a:t>
            </a:r>
            <a:endParaRPr lang="zh-CN" altLang="en-US" sz="2400" b="1" spc="100" dirty="0">
              <a:solidFill>
                <a:srgbClr val="043E6F"/>
              </a:solidFill>
              <a:latin typeface="等线" panose="02010600030101010101" pitchFamily="2" charset="-122"/>
              <a:ea typeface="等线" panose="02010600030101010101" pitchFamily="2" charset="-122"/>
              <a:cs typeface="Arial" panose="020B0604020202020204" pitchFamily="34" charset="0"/>
            </a:endParaRPr>
          </a:p>
        </p:txBody>
      </p:sp>
    </p:spTree>
    <p:extLst>
      <p:ext uri="{BB962C8B-B14F-4D97-AF65-F5344CB8AC3E}">
        <p14:creationId xmlns:p14="http://schemas.microsoft.com/office/powerpoint/2010/main" val="134671093"/>
      </p:ext>
    </p:extLst>
  </p:cSld>
  <p:clrMapOvr>
    <a:masterClrMapping/>
  </p:clrMapOvr>
  <mc:AlternateContent xmlns:mc="http://schemas.openxmlformats.org/markup-compatibility/2006" xmlns:p14="http://schemas.microsoft.com/office/powerpoint/2010/main">
    <mc:Choice Requires="p14">
      <p:transition p14:dur="250" advClick="0">
        <p:fade/>
      </p:transition>
    </mc:Choice>
    <mc:Fallback xmlns="">
      <p:transition advClick="0">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04F1720D-EE10-A844-8543-3245D7B95A30}"/>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055652" y="1421844"/>
            <a:ext cx="2548476" cy="3637299"/>
          </a:xfrm>
          <a:prstGeom prst="rect">
            <a:avLst/>
          </a:prstGeom>
        </p:spPr>
      </p:pic>
      <p:pic>
        <p:nvPicPr>
          <p:cNvPr id="7" name="图片 6">
            <a:extLst>
              <a:ext uri="{FF2B5EF4-FFF2-40B4-BE49-F238E27FC236}">
                <a16:creationId xmlns:a16="http://schemas.microsoft.com/office/drawing/2014/main" id="{6593801A-CF0B-A544-8003-080A1CA631CD}"/>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819062" y="1421844"/>
            <a:ext cx="2398506" cy="3637299"/>
          </a:xfrm>
          <a:prstGeom prst="rect">
            <a:avLst/>
          </a:prstGeom>
        </p:spPr>
      </p:pic>
      <p:pic>
        <p:nvPicPr>
          <p:cNvPr id="12" name="图片 11">
            <a:extLst>
              <a:ext uri="{FF2B5EF4-FFF2-40B4-BE49-F238E27FC236}">
                <a16:creationId xmlns:a16="http://schemas.microsoft.com/office/drawing/2014/main" id="{E6BB1489-29DF-8440-B2C6-18E0A29C3A39}"/>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7312657" y="1421844"/>
            <a:ext cx="2716585" cy="3637296"/>
          </a:xfrm>
          <a:prstGeom prst="rect">
            <a:avLst/>
          </a:prstGeom>
        </p:spPr>
      </p:pic>
      <p:sp>
        <p:nvSpPr>
          <p:cNvPr id="15" name="椭圆 14">
            <a:extLst>
              <a:ext uri="{FF2B5EF4-FFF2-40B4-BE49-F238E27FC236}">
                <a16:creationId xmlns:a16="http://schemas.microsoft.com/office/drawing/2014/main" id="{7029E9AB-0943-314D-8694-4A0858BF9C7D}"/>
              </a:ext>
            </a:extLst>
          </p:cNvPr>
          <p:cNvSpPr/>
          <p:nvPr/>
        </p:nvSpPr>
        <p:spPr>
          <a:xfrm>
            <a:off x="3955140" y="2979097"/>
            <a:ext cx="544252" cy="77308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C958F4B7-6EC7-434C-A18C-DB258289C30D}"/>
              </a:ext>
            </a:extLst>
          </p:cNvPr>
          <p:cNvSpPr/>
          <p:nvPr/>
        </p:nvSpPr>
        <p:spPr>
          <a:xfrm>
            <a:off x="6606305" y="2979096"/>
            <a:ext cx="544252" cy="77308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F84D98F8-FCA6-7946-A88F-86B56D42CADA}"/>
              </a:ext>
            </a:extLst>
          </p:cNvPr>
          <p:cNvSpPr/>
          <p:nvPr/>
        </p:nvSpPr>
        <p:spPr>
          <a:xfrm>
            <a:off x="9342146" y="2979096"/>
            <a:ext cx="544252" cy="77308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a:extLst>
              <a:ext uri="{FF2B5EF4-FFF2-40B4-BE49-F238E27FC236}">
                <a16:creationId xmlns:a16="http://schemas.microsoft.com/office/drawing/2014/main" id="{3FC55C44-DFB5-40CA-92DE-0D9C323D9D0F}"/>
              </a:ext>
            </a:extLst>
          </p:cNvPr>
          <p:cNvSpPr txBox="1"/>
          <p:nvPr/>
        </p:nvSpPr>
        <p:spPr>
          <a:xfrm>
            <a:off x="2055651" y="5147506"/>
            <a:ext cx="7973591" cy="1077218"/>
          </a:xfrm>
          <a:prstGeom prst="rect">
            <a:avLst/>
          </a:prstGeom>
          <a:noFill/>
        </p:spPr>
        <p:txBody>
          <a:bodyPr wrap="square" rtlCol="0">
            <a:spAutoFit/>
          </a:bodyPr>
          <a:lstStyle/>
          <a:p>
            <a:r>
              <a:rPr kumimoji="1" lang="zh-CN" altLang="en-US" sz="1600" dirty="0">
                <a:solidFill>
                  <a:sysClr val="windowText" lastClr="000000"/>
                </a:solidFill>
              </a:rPr>
              <a:t>精确到</a:t>
            </a:r>
            <a:r>
              <a:rPr kumimoji="1" lang="en-US" altLang="zh-CN" sz="1600" dirty="0">
                <a:solidFill>
                  <a:sysClr val="windowText" lastClr="000000"/>
                </a:solidFill>
              </a:rPr>
              <a:t>3</a:t>
            </a:r>
            <a:r>
              <a:rPr kumimoji="1" lang="zh-CN" altLang="en-US" sz="1600" dirty="0">
                <a:solidFill>
                  <a:sysClr val="windowText" lastClr="000000"/>
                </a:solidFill>
              </a:rPr>
              <a:t>像素级的</a:t>
            </a:r>
            <a:r>
              <a:rPr kumimoji="1" lang="zh-CN" altLang="en-US" sz="3200" dirty="0">
                <a:solidFill>
                  <a:sysClr val="windowText" lastClr="000000"/>
                </a:solidFill>
              </a:rPr>
              <a:t>自研</a:t>
            </a:r>
            <a:r>
              <a:rPr kumimoji="1" lang="en-US" altLang="zh-CN" sz="3200" dirty="0">
                <a:solidFill>
                  <a:sysClr val="windowText" lastClr="000000"/>
                </a:solidFill>
              </a:rPr>
              <a:t>AI</a:t>
            </a:r>
            <a:r>
              <a:rPr kumimoji="1" lang="zh-CN" altLang="en-US" sz="3200" dirty="0">
                <a:solidFill>
                  <a:sysClr val="windowText" lastClr="000000"/>
                </a:solidFill>
              </a:rPr>
              <a:t>网络分割</a:t>
            </a:r>
            <a:r>
              <a:rPr kumimoji="1" lang="zh-CN" altLang="en-US" sz="1600" dirty="0">
                <a:solidFill>
                  <a:sysClr val="windowText" lastClr="000000"/>
                </a:solidFill>
              </a:rPr>
              <a:t>能力</a:t>
            </a:r>
          </a:p>
          <a:p>
            <a:r>
              <a:rPr kumimoji="1" lang="zh-CN" altLang="en-US" sz="1600" dirty="0">
                <a:solidFill>
                  <a:sysClr val="windowText" lastClr="000000"/>
                </a:solidFill>
              </a:rPr>
              <a:t>尽可能的在</a:t>
            </a:r>
            <a:r>
              <a:rPr kumimoji="1" lang="zh-CN" altLang="en-US" sz="3200" dirty="0">
                <a:solidFill>
                  <a:sysClr val="windowText" lastClr="000000"/>
                </a:solidFill>
              </a:rPr>
              <a:t>极限边缘</a:t>
            </a:r>
            <a:r>
              <a:rPr kumimoji="1" lang="zh-CN" altLang="en-US" sz="1600" dirty="0">
                <a:solidFill>
                  <a:sysClr val="windowText" lastClr="000000"/>
                </a:solidFill>
              </a:rPr>
              <a:t>为客户提供精细缺陷定位</a:t>
            </a:r>
            <a:endParaRPr kumimoji="1" lang="en-US" altLang="zh-CN" sz="1600" dirty="0">
              <a:solidFill>
                <a:sysClr val="windowText" lastClr="000000"/>
              </a:solidFill>
            </a:endParaRPr>
          </a:p>
        </p:txBody>
      </p:sp>
      <p:sp>
        <p:nvSpPr>
          <p:cNvPr id="22" name="矩形: 圆角 11">
            <a:extLst>
              <a:ext uri="{FF2B5EF4-FFF2-40B4-BE49-F238E27FC236}">
                <a16:creationId xmlns:a16="http://schemas.microsoft.com/office/drawing/2014/main" id="{443D89B6-927B-4DC1-91E9-3F58BE9F5A35}"/>
              </a:ext>
            </a:extLst>
          </p:cNvPr>
          <p:cNvSpPr/>
          <p:nvPr/>
        </p:nvSpPr>
        <p:spPr>
          <a:xfrm>
            <a:off x="2055651" y="890442"/>
            <a:ext cx="2548475" cy="369332"/>
          </a:xfrm>
          <a:prstGeom prst="roundRect">
            <a:avLst>
              <a:gd name="adj" fmla="val 0"/>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原图</a:t>
            </a:r>
          </a:p>
        </p:txBody>
      </p:sp>
      <p:sp>
        <p:nvSpPr>
          <p:cNvPr id="23" name="矩形: 圆角 18">
            <a:extLst>
              <a:ext uri="{FF2B5EF4-FFF2-40B4-BE49-F238E27FC236}">
                <a16:creationId xmlns:a16="http://schemas.microsoft.com/office/drawing/2014/main" id="{52D6FE74-2B34-4A2B-997C-3D36964234C1}"/>
              </a:ext>
            </a:extLst>
          </p:cNvPr>
          <p:cNvSpPr/>
          <p:nvPr/>
        </p:nvSpPr>
        <p:spPr>
          <a:xfrm>
            <a:off x="4819063" y="890442"/>
            <a:ext cx="2398506" cy="369332"/>
          </a:xfrm>
          <a:prstGeom prst="roundRect">
            <a:avLst>
              <a:gd name="adj" fmla="val 0"/>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人工标缺陷</a:t>
            </a:r>
          </a:p>
        </p:txBody>
      </p:sp>
      <p:sp>
        <p:nvSpPr>
          <p:cNvPr id="24" name="矩形: 圆角 18">
            <a:extLst>
              <a:ext uri="{FF2B5EF4-FFF2-40B4-BE49-F238E27FC236}">
                <a16:creationId xmlns:a16="http://schemas.microsoft.com/office/drawing/2014/main" id="{4B6AC7C6-5525-469C-95AB-8E757E5CFB50}"/>
              </a:ext>
            </a:extLst>
          </p:cNvPr>
          <p:cNvSpPr/>
          <p:nvPr/>
        </p:nvSpPr>
        <p:spPr>
          <a:xfrm>
            <a:off x="7312657" y="895867"/>
            <a:ext cx="2716585" cy="369332"/>
          </a:xfrm>
          <a:prstGeom prst="roundRect">
            <a:avLst>
              <a:gd name="adj" fmla="val 0"/>
            </a:avLst>
          </a:prstGeom>
          <a:solidFill>
            <a:srgbClr val="922B2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bg1"/>
                </a:solidFill>
              </a:rPr>
              <a:t>AI</a:t>
            </a:r>
            <a:r>
              <a:rPr lang="zh-CN" altLang="en-US" dirty="0">
                <a:solidFill>
                  <a:schemeClr val="bg1"/>
                </a:solidFill>
              </a:rPr>
              <a:t>检出</a:t>
            </a:r>
            <a:r>
              <a:rPr lang="en-US" altLang="zh-CN" dirty="0">
                <a:solidFill>
                  <a:schemeClr val="bg1"/>
                </a:solidFill>
              </a:rPr>
              <a:t>-</a:t>
            </a:r>
            <a:r>
              <a:rPr lang="zh-CN" altLang="en-US" dirty="0">
                <a:solidFill>
                  <a:schemeClr val="bg1"/>
                </a:solidFill>
              </a:rPr>
              <a:t>几乎</a:t>
            </a:r>
            <a:r>
              <a:rPr lang="en-US" altLang="zh-CN" dirty="0">
                <a:solidFill>
                  <a:schemeClr val="bg1"/>
                </a:solidFill>
              </a:rPr>
              <a:t>100%</a:t>
            </a:r>
            <a:r>
              <a:rPr lang="zh-CN" altLang="en-US" dirty="0">
                <a:solidFill>
                  <a:schemeClr val="bg1"/>
                </a:solidFill>
              </a:rPr>
              <a:t>匹配！</a:t>
            </a:r>
          </a:p>
        </p:txBody>
      </p:sp>
      <p:sp>
        <p:nvSpPr>
          <p:cNvPr id="13" name="文本框 12">
            <a:extLst>
              <a:ext uri="{FF2B5EF4-FFF2-40B4-BE49-F238E27FC236}">
                <a16:creationId xmlns:a16="http://schemas.microsoft.com/office/drawing/2014/main" id="{D2A0BDE2-3ACD-4651-BBCC-B65719C0C0A9}"/>
              </a:ext>
            </a:extLst>
          </p:cNvPr>
          <p:cNvSpPr txBox="1"/>
          <p:nvPr/>
        </p:nvSpPr>
        <p:spPr>
          <a:xfrm>
            <a:off x="482600" y="226853"/>
            <a:ext cx="9358086" cy="461665"/>
          </a:xfrm>
          <a:prstGeom prst="rect">
            <a:avLst/>
          </a:prstGeom>
          <a:noFill/>
        </p:spPr>
        <p:txBody>
          <a:bodyPr wrap="square">
            <a:spAutoFit/>
          </a:bodyPr>
          <a:lstStyle>
            <a:defPPr>
              <a:defRPr lang="zh-CN"/>
            </a:defPPr>
            <a:lvl1pPr>
              <a:defRPr sz="2000">
                <a:solidFill>
                  <a:schemeClr val="tx1">
                    <a:lumMod val="50000"/>
                    <a:lumOff val="50000"/>
                  </a:schemeClr>
                </a:solidFill>
                <a:latin typeface="+mn-ea"/>
              </a:defRPr>
            </a:lvl1pPr>
          </a:lstStyle>
          <a:p>
            <a:pPr marR="0" lvl="0" indent="0" fontAlgn="auto">
              <a:lnSpc>
                <a:spcPct val="100000"/>
              </a:lnSpc>
              <a:spcBef>
                <a:spcPts val="0"/>
              </a:spcBef>
              <a:spcAft>
                <a:spcPts val="0"/>
              </a:spcAft>
              <a:buClrTx/>
              <a:buSzTx/>
              <a:buFontTx/>
              <a:buNone/>
              <a:tabLst/>
              <a:defRPr/>
            </a:pPr>
            <a:r>
              <a:rPr lang="zh-CN" altLang="en-US" sz="2400" b="1" spc="100" dirty="0">
                <a:solidFill>
                  <a:srgbClr val="043E6F"/>
                </a:solidFill>
                <a:latin typeface="等线" panose="02010600030101010101" pitchFamily="2" charset="-122"/>
                <a:ea typeface="等线" panose="02010600030101010101" pitchFamily="2" charset="-122"/>
                <a:cs typeface="Arial" panose="020B0604020202020204" pitchFamily="34" charset="0"/>
              </a:rPr>
              <a:t>算法特性 </a:t>
            </a:r>
            <a:r>
              <a:rPr lang="en-US" altLang="zh-CN" sz="2400" b="1" spc="100" dirty="0">
                <a:solidFill>
                  <a:srgbClr val="043E6F"/>
                </a:solidFill>
                <a:latin typeface="等线" panose="02010600030101010101" pitchFamily="2" charset="-122"/>
                <a:ea typeface="等线" panose="02010600030101010101" pitchFamily="2" charset="-122"/>
                <a:cs typeface="Arial" panose="020B0604020202020204" pitchFamily="34" charset="0"/>
                <a:sym typeface="+mn-ea"/>
              </a:rPr>
              <a:t>· </a:t>
            </a:r>
            <a:r>
              <a:rPr lang="zh-CN" altLang="en-US" sz="2400" b="1" spc="100" dirty="0">
                <a:solidFill>
                  <a:srgbClr val="043E6F"/>
                </a:solidFill>
                <a:latin typeface="等线" panose="02010600030101010101" pitchFamily="2" charset="-122"/>
                <a:ea typeface="等线" panose="02010600030101010101" pitchFamily="2" charset="-122"/>
                <a:cs typeface="Arial" panose="020B0604020202020204" pitchFamily="34" charset="0"/>
                <a:sym typeface="+mn-ea"/>
              </a:rPr>
              <a:t>超强像素级缺陷分割能力</a:t>
            </a:r>
            <a:endParaRPr lang="zh-CN" altLang="en-US" sz="2400" b="1" spc="100" dirty="0">
              <a:solidFill>
                <a:srgbClr val="043E6F"/>
              </a:solidFill>
              <a:latin typeface="等线" panose="02010600030101010101" pitchFamily="2" charset="-122"/>
              <a:ea typeface="等线" panose="02010600030101010101" pitchFamily="2" charset="-122"/>
              <a:cs typeface="Arial" panose="020B0604020202020204" pitchFamily="34" charset="0"/>
            </a:endParaRPr>
          </a:p>
        </p:txBody>
      </p:sp>
    </p:spTree>
    <p:extLst>
      <p:ext uri="{BB962C8B-B14F-4D97-AF65-F5344CB8AC3E}">
        <p14:creationId xmlns:p14="http://schemas.microsoft.com/office/powerpoint/2010/main" val="3462097014"/>
      </p:ext>
    </p:extLst>
  </p:cSld>
  <p:clrMapOvr>
    <a:masterClrMapping/>
  </p:clrMapOvr>
  <mc:AlternateContent xmlns:mc="http://schemas.openxmlformats.org/markup-compatibility/2006" xmlns:p14="http://schemas.microsoft.com/office/powerpoint/2010/main">
    <mc:Choice Requires="p14">
      <p:transition p14:dur="250" advClick="0">
        <p:fade/>
      </p:transition>
    </mc:Choice>
    <mc:Fallback xmlns="">
      <p:transition advClick="0">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9272F92A-E989-F240-8125-A1C6D0207710}"/>
              </a:ext>
            </a:extLst>
          </p:cNvPr>
          <p:cNvSpPr/>
          <p:nvPr/>
        </p:nvSpPr>
        <p:spPr>
          <a:xfrm>
            <a:off x="323849" y="1075563"/>
            <a:ext cx="11572874" cy="682968"/>
          </a:xfrm>
          <a:prstGeom prst="rect">
            <a:avLst/>
          </a:prstGeom>
          <a:gradFill flip="none" rotWithShape="1">
            <a:gsLst>
              <a:gs pos="0">
                <a:schemeClr val="accent1">
                  <a:lumMod val="5000"/>
                  <a:lumOff val="95000"/>
                  <a:alpha val="0"/>
                </a:schemeClr>
              </a:gs>
              <a:gs pos="100000">
                <a:srgbClr val="0070C0">
                  <a:alpha val="18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dirty="0">
                <a:solidFill>
                  <a:schemeClr val="tx1">
                    <a:lumMod val="75000"/>
                    <a:lumOff val="25000"/>
                  </a:schemeClr>
                </a:solidFill>
              </a:rPr>
              <a:t>宽泛的讲是一种除了边缘和背景有些区别，整体和背景完全类似的一种缺陷，在工业界经常以脏污，灰尘簇等形态出现，使用普通的</a:t>
            </a:r>
            <a:r>
              <a:rPr lang="en-US" altLang="zh-CN" sz="2000" dirty="0">
                <a:solidFill>
                  <a:schemeClr val="tx1">
                    <a:lumMod val="75000"/>
                    <a:lumOff val="25000"/>
                  </a:schemeClr>
                </a:solidFill>
              </a:rPr>
              <a:t>AI</a:t>
            </a:r>
            <a:r>
              <a:rPr lang="zh-CN" altLang="en-US" sz="2000" dirty="0">
                <a:solidFill>
                  <a:schemeClr val="tx1">
                    <a:lumMod val="75000"/>
                    <a:lumOff val="25000"/>
                  </a:schemeClr>
                </a:solidFill>
              </a:rPr>
              <a:t>，非常容易被漏检，思谋</a:t>
            </a:r>
            <a:r>
              <a:rPr lang="en-US" altLang="zh-CN" sz="2000" dirty="0">
                <a:solidFill>
                  <a:schemeClr val="tx1">
                    <a:lumMod val="75000"/>
                    <a:lumOff val="25000"/>
                  </a:schemeClr>
                </a:solidFill>
              </a:rPr>
              <a:t>AI</a:t>
            </a:r>
            <a:r>
              <a:rPr lang="zh-CN" altLang="en-US" sz="2000" dirty="0">
                <a:solidFill>
                  <a:schemeClr val="tx1">
                    <a:lumMod val="75000"/>
                    <a:lumOff val="25000"/>
                  </a:schemeClr>
                </a:solidFill>
              </a:rPr>
              <a:t>可以解决！</a:t>
            </a:r>
          </a:p>
        </p:txBody>
      </p:sp>
      <p:pic>
        <p:nvPicPr>
          <p:cNvPr id="4" name="图片 3">
            <a:extLst>
              <a:ext uri="{FF2B5EF4-FFF2-40B4-BE49-F238E27FC236}">
                <a16:creationId xmlns:a16="http://schemas.microsoft.com/office/drawing/2014/main" id="{5EC01F18-7BC0-BB49-814C-F4DEE727199D}"/>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323849" y="2063343"/>
            <a:ext cx="3262789" cy="3036127"/>
          </a:xfrm>
          <a:prstGeom prst="rect">
            <a:avLst/>
          </a:prstGeom>
        </p:spPr>
      </p:pic>
      <p:pic>
        <p:nvPicPr>
          <p:cNvPr id="5" name="图片 4">
            <a:extLst>
              <a:ext uri="{FF2B5EF4-FFF2-40B4-BE49-F238E27FC236}">
                <a16:creationId xmlns:a16="http://schemas.microsoft.com/office/drawing/2014/main" id="{53769F03-73AF-D940-9900-7C9E87D7642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766022" y="2063343"/>
            <a:ext cx="3495584" cy="3036127"/>
          </a:xfrm>
          <a:prstGeom prst="rect">
            <a:avLst/>
          </a:prstGeom>
        </p:spPr>
      </p:pic>
      <p:sp>
        <p:nvSpPr>
          <p:cNvPr id="9" name="文本框 8">
            <a:extLst>
              <a:ext uri="{FF2B5EF4-FFF2-40B4-BE49-F238E27FC236}">
                <a16:creationId xmlns:a16="http://schemas.microsoft.com/office/drawing/2014/main" id="{928E3421-ABDF-4F31-916F-9173DBEFD53A}"/>
              </a:ext>
            </a:extLst>
          </p:cNvPr>
          <p:cNvSpPr txBox="1"/>
          <p:nvPr/>
        </p:nvSpPr>
        <p:spPr>
          <a:xfrm>
            <a:off x="7600844" y="2588972"/>
            <a:ext cx="3721114" cy="1077218"/>
          </a:xfrm>
          <a:prstGeom prst="rect">
            <a:avLst/>
          </a:prstGeom>
          <a:noFill/>
        </p:spPr>
        <p:txBody>
          <a:bodyPr wrap="square" rtlCol="0">
            <a:spAutoFit/>
          </a:bodyPr>
          <a:lstStyle/>
          <a:p>
            <a:pPr marL="285750" indent="-285750">
              <a:buFont typeface="Arial" panose="020B0604020202020204" pitchFamily="34" charset="0"/>
              <a:buChar char="•"/>
            </a:pPr>
            <a:r>
              <a:rPr kumimoji="1" lang="zh-CN" altLang="en-US" sz="1600" dirty="0">
                <a:solidFill>
                  <a:sysClr val="windowText" lastClr="000000"/>
                </a:solidFill>
              </a:rPr>
              <a:t>边界不清晰，容易误判</a:t>
            </a:r>
          </a:p>
          <a:p>
            <a:pPr marL="285750" indent="-285750">
              <a:buFont typeface="Arial" panose="020B0604020202020204" pitchFamily="34" charset="0"/>
              <a:buChar char="•"/>
            </a:pPr>
            <a:r>
              <a:rPr kumimoji="1" lang="zh-CN" altLang="en-US" sz="1600" dirty="0">
                <a:solidFill>
                  <a:sysClr val="windowText" lastClr="000000"/>
                </a:solidFill>
              </a:rPr>
              <a:t>形态多样，标准不一，判断很依赖边缘</a:t>
            </a:r>
            <a:endParaRPr kumimoji="1" lang="en-US" altLang="zh-CN" sz="1600" dirty="0">
              <a:solidFill>
                <a:sysClr val="windowText" lastClr="000000"/>
              </a:solidFill>
            </a:endParaRPr>
          </a:p>
          <a:p>
            <a:pPr marL="285750" indent="-285750">
              <a:buFont typeface="Arial" panose="020B0604020202020204" pitchFamily="34" charset="0"/>
              <a:buChar char="•"/>
            </a:pPr>
            <a:endParaRPr kumimoji="1" lang="zh-CN" altLang="en-US" sz="1600" dirty="0">
              <a:solidFill>
                <a:sysClr val="windowText" lastClr="000000"/>
              </a:solidFill>
            </a:endParaRPr>
          </a:p>
        </p:txBody>
      </p:sp>
      <p:cxnSp>
        <p:nvCxnSpPr>
          <p:cNvPr id="10" name="直接连接符 9">
            <a:extLst>
              <a:ext uri="{FF2B5EF4-FFF2-40B4-BE49-F238E27FC236}">
                <a16:creationId xmlns:a16="http://schemas.microsoft.com/office/drawing/2014/main" id="{1F5E8536-CDA6-4D62-8ACF-BF34E8310C81}"/>
              </a:ext>
            </a:extLst>
          </p:cNvPr>
          <p:cNvCxnSpPr>
            <a:cxnSpLocks/>
          </p:cNvCxnSpPr>
          <p:nvPr/>
        </p:nvCxnSpPr>
        <p:spPr>
          <a:xfrm>
            <a:off x="7672145" y="2510649"/>
            <a:ext cx="3725743" cy="0"/>
          </a:xfrm>
          <a:prstGeom prst="line">
            <a:avLst/>
          </a:prstGeom>
          <a:ln cmpd="sng">
            <a:gradFill flip="none" rotWithShape="1">
              <a:gsLst>
                <a:gs pos="0">
                  <a:schemeClr val="accent1">
                    <a:lumMod val="5000"/>
                    <a:lumOff val="95000"/>
                    <a:alpha val="0"/>
                  </a:schemeClr>
                </a:gs>
                <a:gs pos="66000">
                  <a:schemeClr val="tx1">
                    <a:lumMod val="75000"/>
                    <a:lumOff val="25000"/>
                  </a:schemeClr>
                </a:gs>
              </a:gsLst>
              <a:lin ang="10800000" scaled="1"/>
              <a:tileRect/>
            </a:gradFill>
          </a:ln>
        </p:spPr>
        <p:style>
          <a:lnRef idx="1">
            <a:schemeClr val="accent1"/>
          </a:lnRef>
          <a:fillRef idx="0">
            <a:schemeClr val="accent1"/>
          </a:fillRef>
          <a:effectRef idx="0">
            <a:schemeClr val="accent1"/>
          </a:effectRef>
          <a:fontRef idx="minor">
            <a:schemeClr val="tx1"/>
          </a:fontRef>
        </p:style>
      </p:cxnSp>
      <p:sp>
        <p:nvSpPr>
          <p:cNvPr id="11" name="文本框 10">
            <a:extLst>
              <a:ext uri="{FF2B5EF4-FFF2-40B4-BE49-F238E27FC236}">
                <a16:creationId xmlns:a16="http://schemas.microsoft.com/office/drawing/2014/main" id="{4354D642-6BD0-453F-82D6-C4C86AB7F728}"/>
              </a:ext>
            </a:extLst>
          </p:cNvPr>
          <p:cNvSpPr txBox="1"/>
          <p:nvPr/>
        </p:nvSpPr>
        <p:spPr>
          <a:xfrm>
            <a:off x="7600844" y="2062995"/>
            <a:ext cx="3797044" cy="369332"/>
          </a:xfrm>
          <a:prstGeom prst="rect">
            <a:avLst/>
          </a:prstGeom>
          <a:gradFill>
            <a:gsLst>
              <a:gs pos="0">
                <a:schemeClr val="bg1">
                  <a:alpha val="0"/>
                </a:schemeClr>
              </a:gs>
              <a:gs pos="100000">
                <a:schemeClr val="bg1">
                  <a:lumMod val="95000"/>
                </a:schemeClr>
              </a:gs>
            </a:gsLst>
            <a:lin ang="10800000" scaled="1"/>
          </a:gradFill>
        </p:spPr>
        <p:txBody>
          <a:bodyPr wrap="square">
            <a:spAutoFit/>
          </a:bodyPr>
          <a:lstStyle/>
          <a:p>
            <a:r>
              <a:rPr kumimoji="1" lang="zh-CN" altLang="en-US" dirty="0">
                <a:solidFill>
                  <a:schemeClr val="tx1">
                    <a:lumMod val="85000"/>
                    <a:lumOff val="15000"/>
                  </a:schemeClr>
                </a:solidFill>
              </a:rPr>
              <a:t>解决</a:t>
            </a:r>
            <a:r>
              <a:rPr lang="zh-CN" altLang="en-US" dirty="0"/>
              <a:t>行业痛点（脏污类）</a:t>
            </a:r>
            <a:endParaRPr kumimoji="1" lang="en-US" altLang="zh-CN" sz="1800" dirty="0">
              <a:solidFill>
                <a:schemeClr val="tx1">
                  <a:lumMod val="85000"/>
                  <a:lumOff val="15000"/>
                </a:schemeClr>
              </a:solidFill>
            </a:endParaRPr>
          </a:p>
        </p:txBody>
      </p:sp>
      <p:sp>
        <p:nvSpPr>
          <p:cNvPr id="12" name="文本框 11">
            <a:extLst>
              <a:ext uri="{FF2B5EF4-FFF2-40B4-BE49-F238E27FC236}">
                <a16:creationId xmlns:a16="http://schemas.microsoft.com/office/drawing/2014/main" id="{DC33BC7E-816D-42EE-8FA1-154AF1C9ED99}"/>
              </a:ext>
            </a:extLst>
          </p:cNvPr>
          <p:cNvSpPr txBox="1"/>
          <p:nvPr/>
        </p:nvSpPr>
        <p:spPr>
          <a:xfrm>
            <a:off x="2734573" y="5459271"/>
            <a:ext cx="7846352" cy="646331"/>
          </a:xfrm>
          <a:prstGeom prst="rect">
            <a:avLst/>
          </a:prstGeom>
          <a:noFill/>
        </p:spPr>
        <p:txBody>
          <a:bodyPr wrap="square">
            <a:spAutoFit/>
          </a:bodyPr>
          <a:lstStyle/>
          <a:p>
            <a:pPr marL="285750" indent="-285750">
              <a:buFont typeface="Arial" panose="020B0604020202020204" pitchFamily="34" charset="0"/>
              <a:buChar char="•"/>
            </a:pPr>
            <a:r>
              <a:rPr kumimoji="1" lang="zh-CN" altLang="en-US" sz="1800" dirty="0">
                <a:solidFill>
                  <a:sysClr val="windowText" lastClr="000000"/>
                </a:solidFill>
              </a:rPr>
              <a:t>复杂背景下</a:t>
            </a:r>
            <a:r>
              <a:rPr kumimoji="1" lang="zh-CN" altLang="en-US" sz="3600" dirty="0">
                <a:solidFill>
                  <a:sysClr val="windowText" lastClr="000000"/>
                </a:solidFill>
              </a:rPr>
              <a:t>强鲁棒性</a:t>
            </a:r>
            <a:r>
              <a:rPr kumimoji="1" lang="zh-CN" altLang="en-US" sz="1800" dirty="0">
                <a:solidFill>
                  <a:sysClr val="windowText" lastClr="000000"/>
                </a:solidFill>
              </a:rPr>
              <a:t>为客户提供稳定的缺陷检测能力</a:t>
            </a:r>
          </a:p>
        </p:txBody>
      </p:sp>
      <p:sp>
        <p:nvSpPr>
          <p:cNvPr id="13" name="文本框 12">
            <a:extLst>
              <a:ext uri="{FF2B5EF4-FFF2-40B4-BE49-F238E27FC236}">
                <a16:creationId xmlns:a16="http://schemas.microsoft.com/office/drawing/2014/main" id="{A11E52D4-D26E-481D-969F-3632CB25778F}"/>
              </a:ext>
            </a:extLst>
          </p:cNvPr>
          <p:cNvSpPr txBox="1"/>
          <p:nvPr/>
        </p:nvSpPr>
        <p:spPr>
          <a:xfrm>
            <a:off x="482600" y="226853"/>
            <a:ext cx="9358086" cy="461665"/>
          </a:xfrm>
          <a:prstGeom prst="rect">
            <a:avLst/>
          </a:prstGeom>
          <a:noFill/>
        </p:spPr>
        <p:txBody>
          <a:bodyPr wrap="square">
            <a:spAutoFit/>
          </a:bodyPr>
          <a:lstStyle>
            <a:defPPr>
              <a:defRPr lang="zh-CN"/>
            </a:defPPr>
            <a:lvl1pPr>
              <a:defRPr sz="2000">
                <a:solidFill>
                  <a:schemeClr val="tx1">
                    <a:lumMod val="50000"/>
                    <a:lumOff val="50000"/>
                  </a:schemeClr>
                </a:solidFill>
                <a:latin typeface="+mn-ea"/>
              </a:defRPr>
            </a:lvl1pPr>
          </a:lstStyle>
          <a:p>
            <a:pPr>
              <a:defRPr/>
            </a:pPr>
            <a:r>
              <a:rPr lang="zh-CN" altLang="en-US" sz="2400" b="1" spc="100" dirty="0">
                <a:solidFill>
                  <a:srgbClr val="043E6F"/>
                </a:solidFill>
                <a:latin typeface="等线" panose="02010600030101010101" pitchFamily="2" charset="-122"/>
                <a:ea typeface="等线" panose="02010600030101010101" pitchFamily="2" charset="-122"/>
                <a:cs typeface="Arial" panose="020B0604020202020204" pitchFamily="34" charset="0"/>
              </a:rPr>
              <a:t>算法特性 </a:t>
            </a:r>
            <a:r>
              <a:rPr lang="en-US" altLang="zh-CN" sz="2400" b="1" spc="100" dirty="0">
                <a:solidFill>
                  <a:srgbClr val="043E6F"/>
                </a:solidFill>
                <a:latin typeface="等线" panose="02010600030101010101" pitchFamily="2" charset="-122"/>
                <a:ea typeface="等线" panose="02010600030101010101" pitchFamily="2" charset="-122"/>
                <a:cs typeface="Arial" panose="020B0604020202020204" pitchFamily="34" charset="0"/>
                <a:sym typeface="+mn-ea"/>
              </a:rPr>
              <a:t>· </a:t>
            </a:r>
            <a:r>
              <a:rPr lang="zh-CN" altLang="en-US" sz="2400" b="1" spc="100" dirty="0">
                <a:solidFill>
                  <a:srgbClr val="043E6F"/>
                </a:solidFill>
                <a:latin typeface="等线" panose="02010600030101010101" pitchFamily="2" charset="-122"/>
                <a:ea typeface="等线" panose="02010600030101010101" pitchFamily="2" charset="-122"/>
                <a:cs typeface="Arial" panose="020B0604020202020204" pitchFamily="34" charset="0"/>
                <a:sym typeface="+mn-ea"/>
              </a:rPr>
              <a:t>超强鲁棒性分割能力</a:t>
            </a:r>
            <a:endParaRPr lang="zh-CN" altLang="en-US" sz="2400" b="1" spc="100" dirty="0">
              <a:solidFill>
                <a:srgbClr val="043E6F"/>
              </a:solidFill>
              <a:latin typeface="等线" panose="02010600030101010101" pitchFamily="2" charset="-122"/>
              <a:ea typeface="等线" panose="02010600030101010101" pitchFamily="2" charset="-122"/>
              <a:cs typeface="Arial" panose="020B0604020202020204" pitchFamily="34" charset="0"/>
            </a:endParaRPr>
          </a:p>
        </p:txBody>
      </p:sp>
    </p:spTree>
    <p:extLst>
      <p:ext uri="{BB962C8B-B14F-4D97-AF65-F5344CB8AC3E}">
        <p14:creationId xmlns:p14="http://schemas.microsoft.com/office/powerpoint/2010/main" val="37145697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图片包含 建筑, 户外, 人行道, 街道&#10;&#10;描述已自动生成">
            <a:extLst>
              <a:ext uri="{FF2B5EF4-FFF2-40B4-BE49-F238E27FC236}">
                <a16:creationId xmlns:a16="http://schemas.microsoft.com/office/drawing/2014/main" id="{CA8E7E90-F6AA-41B9-AFD5-16B92283747D}"/>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23849" y="1473749"/>
            <a:ext cx="1714739" cy="5249008"/>
          </a:xfrm>
          <a:prstGeom prst="rect">
            <a:avLst/>
          </a:prstGeom>
        </p:spPr>
      </p:pic>
      <p:pic>
        <p:nvPicPr>
          <p:cNvPr id="6" name="图片 5" descr="图片包含 户外, 建筑, 绿色, 电脑&#10;&#10;描述已自动生成">
            <a:extLst>
              <a:ext uri="{FF2B5EF4-FFF2-40B4-BE49-F238E27FC236}">
                <a16:creationId xmlns:a16="http://schemas.microsoft.com/office/drawing/2014/main" id="{0118412E-2A1F-49A3-BCD6-31CCB56DBBF2}"/>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344939" y="1473749"/>
            <a:ext cx="1812715" cy="5282450"/>
          </a:xfrm>
          <a:prstGeom prst="rect">
            <a:avLst/>
          </a:prstGeom>
        </p:spPr>
      </p:pic>
      <p:sp>
        <p:nvSpPr>
          <p:cNvPr id="7" name="矩形: 圆角 11">
            <a:extLst>
              <a:ext uri="{FF2B5EF4-FFF2-40B4-BE49-F238E27FC236}">
                <a16:creationId xmlns:a16="http://schemas.microsoft.com/office/drawing/2014/main" id="{D68777E3-9C6F-4D45-A9A6-5A9D050C0D1F}"/>
              </a:ext>
            </a:extLst>
          </p:cNvPr>
          <p:cNvSpPr/>
          <p:nvPr/>
        </p:nvSpPr>
        <p:spPr>
          <a:xfrm>
            <a:off x="323849" y="993356"/>
            <a:ext cx="1714738" cy="369332"/>
          </a:xfrm>
          <a:prstGeom prst="roundRect">
            <a:avLst>
              <a:gd name="adj" fmla="val 0"/>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原图</a:t>
            </a:r>
          </a:p>
        </p:txBody>
      </p:sp>
      <p:sp>
        <p:nvSpPr>
          <p:cNvPr id="8" name="矩形: 圆角 12">
            <a:extLst>
              <a:ext uri="{FF2B5EF4-FFF2-40B4-BE49-F238E27FC236}">
                <a16:creationId xmlns:a16="http://schemas.microsoft.com/office/drawing/2014/main" id="{2323C062-BBAD-4544-A8CF-551BFF85DD54}"/>
              </a:ext>
            </a:extLst>
          </p:cNvPr>
          <p:cNvSpPr/>
          <p:nvPr/>
        </p:nvSpPr>
        <p:spPr>
          <a:xfrm>
            <a:off x="2344938" y="993356"/>
            <a:ext cx="1812715" cy="369332"/>
          </a:xfrm>
          <a:prstGeom prst="roundRect">
            <a:avLst>
              <a:gd name="adj" fmla="val 0"/>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solidFill>
                  <a:schemeClr val="tx1"/>
                </a:solidFill>
              </a:rPr>
              <a:t>DeepLab</a:t>
            </a:r>
            <a:endParaRPr lang="zh-CN" altLang="en-US" dirty="0">
              <a:solidFill>
                <a:schemeClr val="tx1"/>
              </a:solidFill>
            </a:endParaRPr>
          </a:p>
        </p:txBody>
      </p:sp>
      <p:sp>
        <p:nvSpPr>
          <p:cNvPr id="9" name="矩形: 圆角 18">
            <a:extLst>
              <a:ext uri="{FF2B5EF4-FFF2-40B4-BE49-F238E27FC236}">
                <a16:creationId xmlns:a16="http://schemas.microsoft.com/office/drawing/2014/main" id="{FF19BB95-2B6B-42E0-8B13-F0FE7E86B10C}"/>
              </a:ext>
            </a:extLst>
          </p:cNvPr>
          <p:cNvSpPr/>
          <p:nvPr/>
        </p:nvSpPr>
        <p:spPr>
          <a:xfrm>
            <a:off x="4464004" y="993356"/>
            <a:ext cx="1812714" cy="369332"/>
          </a:xfrm>
          <a:prstGeom prst="roundRect">
            <a:avLst>
              <a:gd name="adj" fmla="val 0"/>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solidFill>
                  <a:schemeClr val="tx1"/>
                </a:solidFill>
              </a:rPr>
              <a:t>PSPNet</a:t>
            </a:r>
            <a:endParaRPr lang="zh-CN" altLang="en-US" dirty="0">
              <a:solidFill>
                <a:schemeClr val="tx1"/>
              </a:solidFill>
            </a:endParaRPr>
          </a:p>
        </p:txBody>
      </p:sp>
      <p:pic>
        <p:nvPicPr>
          <p:cNvPr id="11" name="图片 10" descr="图片包含 电脑, 窗户, 建筑, 游戏机&#10;&#10;描述已自动生成">
            <a:extLst>
              <a:ext uri="{FF2B5EF4-FFF2-40B4-BE49-F238E27FC236}">
                <a16:creationId xmlns:a16="http://schemas.microsoft.com/office/drawing/2014/main" id="{2302CEFA-5B3C-4167-884B-73E3A5659CF4}"/>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464004" y="1485707"/>
            <a:ext cx="1812715" cy="5258534"/>
          </a:xfrm>
          <a:prstGeom prst="rect">
            <a:avLst/>
          </a:prstGeom>
        </p:spPr>
      </p:pic>
      <p:pic>
        <p:nvPicPr>
          <p:cNvPr id="13" name="图片 12" descr="图片包含 建筑, 绿色, 电脑, 小&#10;&#10;描述已自动生成">
            <a:extLst>
              <a:ext uri="{FF2B5EF4-FFF2-40B4-BE49-F238E27FC236}">
                <a16:creationId xmlns:a16="http://schemas.microsoft.com/office/drawing/2014/main" id="{3965B333-C8BF-4DC5-B35B-5E5B14E25AF4}"/>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583068" y="1495233"/>
            <a:ext cx="1812715" cy="5227524"/>
          </a:xfrm>
          <a:prstGeom prst="rect">
            <a:avLst/>
          </a:prstGeom>
        </p:spPr>
      </p:pic>
      <p:sp>
        <p:nvSpPr>
          <p:cNvPr id="14" name="矩形: 圆角 18">
            <a:extLst>
              <a:ext uri="{FF2B5EF4-FFF2-40B4-BE49-F238E27FC236}">
                <a16:creationId xmlns:a16="http://schemas.microsoft.com/office/drawing/2014/main" id="{F081A2F1-459A-412F-BFDC-FE876F95F0BA}"/>
              </a:ext>
            </a:extLst>
          </p:cNvPr>
          <p:cNvSpPr/>
          <p:nvPr/>
        </p:nvSpPr>
        <p:spPr>
          <a:xfrm>
            <a:off x="6583068" y="998781"/>
            <a:ext cx="1812714" cy="369332"/>
          </a:xfrm>
          <a:prstGeom prst="roundRect">
            <a:avLst>
              <a:gd name="adj" fmla="val 0"/>
            </a:avLst>
          </a:prstGeom>
          <a:solidFill>
            <a:srgbClr val="922B2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bg1"/>
                </a:solidFill>
              </a:rPr>
              <a:t>思谋</a:t>
            </a:r>
          </a:p>
        </p:txBody>
      </p:sp>
      <p:sp>
        <p:nvSpPr>
          <p:cNvPr id="12" name="文本框 11">
            <a:extLst>
              <a:ext uri="{FF2B5EF4-FFF2-40B4-BE49-F238E27FC236}">
                <a16:creationId xmlns:a16="http://schemas.microsoft.com/office/drawing/2014/main" id="{C9DA249C-5052-4583-97EF-A2CA482FC8DC}"/>
              </a:ext>
            </a:extLst>
          </p:cNvPr>
          <p:cNvSpPr txBox="1"/>
          <p:nvPr/>
        </p:nvSpPr>
        <p:spPr>
          <a:xfrm>
            <a:off x="8988061" y="1385220"/>
            <a:ext cx="2908662" cy="5016758"/>
          </a:xfrm>
          <a:prstGeom prst="rect">
            <a:avLst/>
          </a:prstGeom>
          <a:noFill/>
        </p:spPr>
        <p:txBody>
          <a:bodyPr wrap="square">
            <a:spAutoFit/>
          </a:bodyPr>
          <a:lstStyle/>
          <a:p>
            <a:r>
              <a:rPr kumimoji="1" lang="zh-CN" altLang="en-US" sz="4000" dirty="0">
                <a:solidFill>
                  <a:schemeClr val="tx1">
                    <a:lumMod val="85000"/>
                    <a:lumOff val="15000"/>
                  </a:schemeClr>
                </a:solidFill>
              </a:rPr>
              <a:t>高达</a:t>
            </a:r>
            <a:endParaRPr kumimoji="1" lang="en-US" altLang="zh-CN" sz="4000" dirty="0">
              <a:solidFill>
                <a:schemeClr val="tx1">
                  <a:lumMod val="85000"/>
                  <a:lumOff val="15000"/>
                </a:schemeClr>
              </a:solidFill>
            </a:endParaRPr>
          </a:p>
          <a:p>
            <a:endParaRPr kumimoji="1" lang="en-US" altLang="zh-CN" sz="4000" dirty="0">
              <a:solidFill>
                <a:schemeClr val="tx1">
                  <a:lumMod val="85000"/>
                  <a:lumOff val="15000"/>
                </a:schemeClr>
              </a:solidFill>
            </a:endParaRPr>
          </a:p>
          <a:p>
            <a:r>
              <a:rPr kumimoji="1" lang="en-US" altLang="zh-CN" sz="8000" dirty="0">
                <a:solidFill>
                  <a:schemeClr val="tx1">
                    <a:lumMod val="85000"/>
                    <a:lumOff val="15000"/>
                  </a:schemeClr>
                </a:solidFill>
              </a:rPr>
              <a:t>3</a:t>
            </a:r>
            <a:r>
              <a:rPr kumimoji="1" lang="zh-CN" altLang="en-US" sz="8000" dirty="0">
                <a:solidFill>
                  <a:schemeClr val="tx1">
                    <a:lumMod val="85000"/>
                    <a:lumOff val="15000"/>
                  </a:schemeClr>
                </a:solidFill>
              </a:rPr>
              <a:t>像素</a:t>
            </a:r>
            <a:endParaRPr kumimoji="1" lang="en-US" altLang="zh-CN" sz="8000" dirty="0">
              <a:solidFill>
                <a:schemeClr val="tx1">
                  <a:lumMod val="85000"/>
                  <a:lumOff val="15000"/>
                </a:schemeClr>
              </a:solidFill>
            </a:endParaRPr>
          </a:p>
          <a:p>
            <a:endParaRPr kumimoji="1" lang="en-US" altLang="zh-CN" sz="4000" dirty="0">
              <a:solidFill>
                <a:schemeClr val="tx1">
                  <a:lumMod val="85000"/>
                  <a:lumOff val="15000"/>
                </a:schemeClr>
              </a:solidFill>
            </a:endParaRPr>
          </a:p>
          <a:p>
            <a:r>
              <a:rPr kumimoji="1" lang="zh-CN" altLang="en-US" sz="4000" dirty="0">
                <a:solidFill>
                  <a:schemeClr val="tx1">
                    <a:lumMod val="85000"/>
                    <a:lumOff val="15000"/>
                  </a:schemeClr>
                </a:solidFill>
              </a:rPr>
              <a:t>缺陷</a:t>
            </a:r>
            <a:endParaRPr kumimoji="1" lang="en-US" altLang="zh-CN" sz="4000" dirty="0">
              <a:solidFill>
                <a:schemeClr val="tx1">
                  <a:lumMod val="85000"/>
                  <a:lumOff val="15000"/>
                </a:schemeClr>
              </a:solidFill>
            </a:endParaRPr>
          </a:p>
          <a:p>
            <a:r>
              <a:rPr kumimoji="1" lang="zh-CN" altLang="en-US" sz="4000" dirty="0">
                <a:solidFill>
                  <a:schemeClr val="tx1">
                    <a:lumMod val="85000"/>
                    <a:lumOff val="15000"/>
                  </a:schemeClr>
                </a:solidFill>
              </a:rPr>
              <a:t>检出能力</a:t>
            </a:r>
            <a:endParaRPr kumimoji="1" lang="en-US" altLang="zh-CN" sz="4000" dirty="0">
              <a:solidFill>
                <a:schemeClr val="tx1">
                  <a:lumMod val="85000"/>
                  <a:lumOff val="15000"/>
                </a:schemeClr>
              </a:solidFill>
            </a:endParaRPr>
          </a:p>
          <a:p>
            <a:endParaRPr kumimoji="1" lang="en-US" altLang="zh-CN" sz="4000" dirty="0">
              <a:solidFill>
                <a:schemeClr val="tx1">
                  <a:lumMod val="85000"/>
                  <a:lumOff val="15000"/>
                </a:schemeClr>
              </a:solidFill>
            </a:endParaRPr>
          </a:p>
        </p:txBody>
      </p:sp>
      <p:sp>
        <p:nvSpPr>
          <p:cNvPr id="15" name="文本框 14">
            <a:extLst>
              <a:ext uri="{FF2B5EF4-FFF2-40B4-BE49-F238E27FC236}">
                <a16:creationId xmlns:a16="http://schemas.microsoft.com/office/drawing/2014/main" id="{C1A856F2-2C3D-4373-876C-B79A078129E1}"/>
              </a:ext>
            </a:extLst>
          </p:cNvPr>
          <p:cNvSpPr txBox="1"/>
          <p:nvPr/>
        </p:nvSpPr>
        <p:spPr>
          <a:xfrm>
            <a:off x="482600" y="226853"/>
            <a:ext cx="9358086" cy="461665"/>
          </a:xfrm>
          <a:prstGeom prst="rect">
            <a:avLst/>
          </a:prstGeom>
          <a:noFill/>
        </p:spPr>
        <p:txBody>
          <a:bodyPr wrap="square">
            <a:spAutoFit/>
          </a:bodyPr>
          <a:lstStyle>
            <a:defPPr>
              <a:defRPr lang="zh-CN"/>
            </a:defPPr>
            <a:lvl1pPr>
              <a:defRPr sz="2000">
                <a:solidFill>
                  <a:schemeClr val="tx1">
                    <a:lumMod val="50000"/>
                    <a:lumOff val="50000"/>
                  </a:schemeClr>
                </a:solidFill>
                <a:latin typeface="+mn-ea"/>
              </a:defRPr>
            </a:lvl1pPr>
          </a:lstStyle>
          <a:p>
            <a:pPr marR="0" lvl="0" indent="0" fontAlgn="auto">
              <a:lnSpc>
                <a:spcPct val="100000"/>
              </a:lnSpc>
              <a:spcBef>
                <a:spcPts val="0"/>
              </a:spcBef>
              <a:spcAft>
                <a:spcPts val="0"/>
              </a:spcAft>
              <a:buClrTx/>
              <a:buSzTx/>
              <a:buFontTx/>
              <a:buNone/>
              <a:tabLst/>
              <a:defRPr/>
            </a:pPr>
            <a:r>
              <a:rPr lang="zh-CN" altLang="en-US" sz="2400" b="1" spc="100" dirty="0">
                <a:solidFill>
                  <a:srgbClr val="043E6F"/>
                </a:solidFill>
                <a:latin typeface="等线" panose="02010600030101010101" pitchFamily="2" charset="-122"/>
                <a:ea typeface="等线" panose="02010600030101010101" pitchFamily="2" charset="-122"/>
                <a:cs typeface="Arial" panose="020B0604020202020204" pitchFamily="34" charset="0"/>
              </a:rPr>
              <a:t>算法对比 </a:t>
            </a:r>
            <a:r>
              <a:rPr lang="en-US" altLang="zh-CN" sz="2400" b="1" spc="100" dirty="0">
                <a:solidFill>
                  <a:srgbClr val="043E6F"/>
                </a:solidFill>
                <a:latin typeface="等线" panose="02010600030101010101" pitchFamily="2" charset="-122"/>
                <a:ea typeface="等线" panose="02010600030101010101" pitchFamily="2" charset="-122"/>
                <a:cs typeface="Arial" panose="020B0604020202020204" pitchFamily="34" charset="0"/>
                <a:sym typeface="+mn-ea"/>
              </a:rPr>
              <a:t>· </a:t>
            </a:r>
            <a:r>
              <a:rPr lang="zh-CN" altLang="en-US" sz="2400" b="1" spc="100" dirty="0">
                <a:solidFill>
                  <a:srgbClr val="043E6F"/>
                </a:solidFill>
                <a:latin typeface="等线" panose="02010600030101010101" pitchFamily="2" charset="-122"/>
                <a:ea typeface="等线" panose="02010600030101010101" pitchFamily="2" charset="-122"/>
                <a:cs typeface="Arial" panose="020B0604020202020204" pitchFamily="34" charset="0"/>
                <a:sym typeface="+mn-ea"/>
              </a:rPr>
              <a:t>开源</a:t>
            </a:r>
            <a:r>
              <a:rPr lang="en-US" altLang="zh-CN" sz="2400" b="1" spc="100" dirty="0">
                <a:solidFill>
                  <a:srgbClr val="043E6F"/>
                </a:solidFill>
                <a:latin typeface="等线" panose="02010600030101010101" pitchFamily="2" charset="-122"/>
                <a:ea typeface="等线" panose="02010600030101010101" pitchFamily="2" charset="-122"/>
                <a:cs typeface="Arial" panose="020B0604020202020204" pitchFamily="34" charset="0"/>
                <a:sym typeface="+mn-ea"/>
              </a:rPr>
              <a:t>AI</a:t>
            </a:r>
            <a:r>
              <a:rPr lang="zh-CN" altLang="en-US" sz="2400" b="1" spc="100" dirty="0">
                <a:solidFill>
                  <a:srgbClr val="043E6F"/>
                </a:solidFill>
                <a:latin typeface="等线" panose="02010600030101010101" pitchFamily="2" charset="-122"/>
                <a:ea typeface="等线" panose="02010600030101010101" pitchFamily="2" charset="-122"/>
                <a:cs typeface="Arial" panose="020B0604020202020204" pitchFamily="34" charset="0"/>
                <a:sym typeface="+mn-ea"/>
              </a:rPr>
              <a:t>算法 </a:t>
            </a:r>
            <a:r>
              <a:rPr lang="en-US" altLang="zh-CN" sz="2400" b="1" spc="100" dirty="0">
                <a:solidFill>
                  <a:srgbClr val="043E6F"/>
                </a:solidFill>
                <a:latin typeface="等线" panose="02010600030101010101" pitchFamily="2" charset="-122"/>
                <a:ea typeface="等线" panose="02010600030101010101" pitchFamily="2" charset="-122"/>
                <a:cs typeface="Arial" panose="020B0604020202020204" pitchFamily="34" charset="0"/>
                <a:sym typeface="+mn-ea"/>
              </a:rPr>
              <a:t>VS </a:t>
            </a:r>
            <a:r>
              <a:rPr lang="zh-CN" altLang="en-US" sz="2400" b="1" spc="100" dirty="0">
                <a:solidFill>
                  <a:srgbClr val="043E6F"/>
                </a:solidFill>
                <a:latin typeface="等线" panose="02010600030101010101" pitchFamily="2" charset="-122"/>
                <a:ea typeface="等线" panose="02010600030101010101" pitchFamily="2" charset="-122"/>
                <a:cs typeface="Arial" panose="020B0604020202020204" pitchFamily="34" charset="0"/>
                <a:sym typeface="+mn-ea"/>
              </a:rPr>
              <a:t>思谋</a:t>
            </a:r>
            <a:r>
              <a:rPr lang="en-US" altLang="zh-CN" sz="2400" b="1" spc="100" dirty="0">
                <a:solidFill>
                  <a:srgbClr val="043E6F"/>
                </a:solidFill>
                <a:latin typeface="等线" panose="02010600030101010101" pitchFamily="2" charset="-122"/>
                <a:ea typeface="等线" panose="02010600030101010101" pitchFamily="2" charset="-122"/>
                <a:cs typeface="Arial" panose="020B0604020202020204" pitchFamily="34" charset="0"/>
                <a:sym typeface="+mn-ea"/>
              </a:rPr>
              <a:t>AI</a:t>
            </a:r>
            <a:r>
              <a:rPr lang="zh-CN" altLang="en-US" sz="2400" b="1" spc="100" dirty="0">
                <a:solidFill>
                  <a:srgbClr val="043E6F"/>
                </a:solidFill>
                <a:latin typeface="等线" panose="02010600030101010101" pitchFamily="2" charset="-122"/>
                <a:ea typeface="等线" panose="02010600030101010101" pitchFamily="2" charset="-122"/>
                <a:cs typeface="Arial" panose="020B0604020202020204" pitchFamily="34" charset="0"/>
                <a:sym typeface="+mn-ea"/>
              </a:rPr>
              <a:t>算法</a:t>
            </a:r>
            <a:endParaRPr lang="zh-CN" altLang="en-US" sz="2400" b="1" spc="100" dirty="0">
              <a:solidFill>
                <a:srgbClr val="043E6F"/>
              </a:solidFill>
              <a:latin typeface="等线" panose="02010600030101010101" pitchFamily="2" charset="-122"/>
              <a:ea typeface="等线" panose="02010600030101010101" pitchFamily="2" charset="-122"/>
              <a:cs typeface="Arial" panose="020B0604020202020204" pitchFamily="34" charset="0"/>
            </a:endParaRPr>
          </a:p>
        </p:txBody>
      </p:sp>
    </p:spTree>
    <p:extLst>
      <p:ext uri="{BB962C8B-B14F-4D97-AF65-F5344CB8AC3E}">
        <p14:creationId xmlns:p14="http://schemas.microsoft.com/office/powerpoint/2010/main" val="349724092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a:extLst>
              <a:ext uri="{FF2B5EF4-FFF2-40B4-BE49-F238E27FC236}">
                <a16:creationId xmlns:a16="http://schemas.microsoft.com/office/drawing/2014/main" id="{F0EC902E-93E9-47DB-9AAC-2AF56C3D9D2D}"/>
              </a:ext>
            </a:extLst>
          </p:cNvPr>
          <p:cNvSpPr txBox="1"/>
          <p:nvPr/>
        </p:nvSpPr>
        <p:spPr>
          <a:xfrm>
            <a:off x="1759127" y="5444727"/>
            <a:ext cx="8639073" cy="923330"/>
          </a:xfrm>
          <a:prstGeom prst="rect">
            <a:avLst/>
          </a:prstGeom>
          <a:noFill/>
        </p:spPr>
        <p:txBody>
          <a:bodyPr wrap="square">
            <a:spAutoFit/>
          </a:bodyPr>
          <a:lstStyle/>
          <a:p>
            <a:pPr algn="ctr"/>
            <a:r>
              <a:rPr kumimoji="1" lang="zh-CN" altLang="en-US" sz="2800" dirty="0">
                <a:solidFill>
                  <a:schemeClr val="tx1">
                    <a:lumMod val="85000"/>
                    <a:lumOff val="15000"/>
                  </a:schemeClr>
                </a:solidFill>
              </a:rPr>
              <a:t>在</a:t>
            </a:r>
            <a:r>
              <a:rPr kumimoji="1" lang="zh-CN" altLang="en-US" sz="5400" dirty="0">
                <a:solidFill>
                  <a:schemeClr val="tx1">
                    <a:lumMod val="85000"/>
                    <a:lumOff val="15000"/>
                  </a:schemeClr>
                </a:solidFill>
              </a:rPr>
              <a:t>细微缺陷</a:t>
            </a:r>
            <a:r>
              <a:rPr kumimoji="1" lang="zh-CN" altLang="en-US" sz="2800" dirty="0">
                <a:solidFill>
                  <a:schemeClr val="tx1">
                    <a:lumMod val="85000"/>
                    <a:lumOff val="15000"/>
                  </a:schemeClr>
                </a:solidFill>
              </a:rPr>
              <a:t>的精细化分割上，思谋明显胜出！</a:t>
            </a:r>
            <a:endParaRPr kumimoji="1" lang="en-US" altLang="zh-CN" sz="2800" dirty="0">
              <a:solidFill>
                <a:schemeClr val="tx1">
                  <a:lumMod val="85000"/>
                  <a:lumOff val="15000"/>
                </a:schemeClr>
              </a:solidFill>
            </a:endParaRPr>
          </a:p>
        </p:txBody>
      </p:sp>
      <p:grpSp>
        <p:nvGrpSpPr>
          <p:cNvPr id="2" name="组合 1">
            <a:extLst>
              <a:ext uri="{FF2B5EF4-FFF2-40B4-BE49-F238E27FC236}">
                <a16:creationId xmlns:a16="http://schemas.microsoft.com/office/drawing/2014/main" id="{B17D6CD9-43D3-4BDA-B1AA-836A0FA15A94}"/>
              </a:ext>
            </a:extLst>
          </p:cNvPr>
          <p:cNvGrpSpPr/>
          <p:nvPr/>
        </p:nvGrpSpPr>
        <p:grpSpPr>
          <a:xfrm>
            <a:off x="739952" y="1038654"/>
            <a:ext cx="10432873" cy="4155346"/>
            <a:chOff x="1759127" y="1635854"/>
            <a:chExt cx="8639073" cy="3094065"/>
          </a:xfrm>
        </p:grpSpPr>
        <p:pic>
          <p:nvPicPr>
            <p:cNvPr id="3" name="图片 2">
              <a:extLst>
                <a:ext uri="{FF2B5EF4-FFF2-40B4-BE49-F238E27FC236}">
                  <a16:creationId xmlns:a16="http://schemas.microsoft.com/office/drawing/2014/main" id="{AF25C1E6-8590-4DD2-8543-14033D351EBC}"/>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759127" y="2153588"/>
              <a:ext cx="1787236" cy="2550823"/>
            </a:xfrm>
            <a:prstGeom prst="rect">
              <a:avLst/>
            </a:prstGeom>
          </p:spPr>
        </p:pic>
        <p:pic>
          <p:nvPicPr>
            <p:cNvPr id="6" name="图片 5">
              <a:extLst>
                <a:ext uri="{FF2B5EF4-FFF2-40B4-BE49-F238E27FC236}">
                  <a16:creationId xmlns:a16="http://schemas.microsoft.com/office/drawing/2014/main" id="{2A244F91-F5FD-4388-B2E0-0D1781CC686B}"/>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8477129" y="2128080"/>
              <a:ext cx="1921071" cy="2601839"/>
            </a:xfrm>
            <a:prstGeom prst="rect">
              <a:avLst/>
            </a:prstGeom>
          </p:spPr>
        </p:pic>
        <p:pic>
          <p:nvPicPr>
            <p:cNvPr id="12" name="图片 11" descr="图片包含 电脑, 灯光, 站, 街道&#10;&#10;描述已自动生成">
              <a:extLst>
                <a:ext uri="{FF2B5EF4-FFF2-40B4-BE49-F238E27FC236}">
                  <a16:creationId xmlns:a16="http://schemas.microsoft.com/office/drawing/2014/main" id="{9C7433C0-4C9C-447D-BC16-DB337590D5FC}"/>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3909238" y="2153588"/>
              <a:ext cx="1921071" cy="2550823"/>
            </a:xfrm>
            <a:prstGeom prst="rect">
              <a:avLst/>
            </a:prstGeom>
          </p:spPr>
        </p:pic>
        <p:pic>
          <p:nvPicPr>
            <p:cNvPr id="14" name="图片 13" descr="图片包含 电脑, 游戏机, 街道, 站&#10;&#10;描述已自动生成">
              <a:extLst>
                <a:ext uri="{FF2B5EF4-FFF2-40B4-BE49-F238E27FC236}">
                  <a16:creationId xmlns:a16="http://schemas.microsoft.com/office/drawing/2014/main" id="{D79AAA95-B84A-4BF3-89FB-41B92FF498C0}"/>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193184" y="2128080"/>
              <a:ext cx="1921071" cy="2601839"/>
            </a:xfrm>
            <a:prstGeom prst="rect">
              <a:avLst/>
            </a:prstGeom>
          </p:spPr>
        </p:pic>
        <p:sp>
          <p:nvSpPr>
            <p:cNvPr id="15" name="矩形: 圆角 11">
              <a:extLst>
                <a:ext uri="{FF2B5EF4-FFF2-40B4-BE49-F238E27FC236}">
                  <a16:creationId xmlns:a16="http://schemas.microsoft.com/office/drawing/2014/main" id="{58CC93FC-AFB0-4E73-B236-63C33F19A850}"/>
                </a:ext>
              </a:extLst>
            </p:cNvPr>
            <p:cNvSpPr/>
            <p:nvPr/>
          </p:nvSpPr>
          <p:spPr>
            <a:xfrm>
              <a:off x="1759127" y="1635854"/>
              <a:ext cx="1714738" cy="369332"/>
            </a:xfrm>
            <a:prstGeom prst="roundRect">
              <a:avLst>
                <a:gd name="adj" fmla="val 0"/>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原图</a:t>
              </a:r>
            </a:p>
          </p:txBody>
        </p:sp>
        <p:sp>
          <p:nvSpPr>
            <p:cNvPr id="16" name="矩形: 圆角 12">
              <a:extLst>
                <a:ext uri="{FF2B5EF4-FFF2-40B4-BE49-F238E27FC236}">
                  <a16:creationId xmlns:a16="http://schemas.microsoft.com/office/drawing/2014/main" id="{29D5E331-032D-4BAE-8588-8D73CF83CCE7}"/>
                </a:ext>
              </a:extLst>
            </p:cNvPr>
            <p:cNvSpPr/>
            <p:nvPr/>
          </p:nvSpPr>
          <p:spPr>
            <a:xfrm>
              <a:off x="3945850" y="1635854"/>
              <a:ext cx="1812715" cy="369332"/>
            </a:xfrm>
            <a:prstGeom prst="roundRect">
              <a:avLst>
                <a:gd name="adj" fmla="val 0"/>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solidFill>
                    <a:schemeClr val="tx1"/>
                  </a:solidFill>
                </a:rPr>
                <a:t>DeepLab</a:t>
              </a:r>
              <a:endParaRPr lang="zh-CN" altLang="en-US" dirty="0">
                <a:solidFill>
                  <a:schemeClr val="tx1"/>
                </a:solidFill>
              </a:endParaRPr>
            </a:p>
          </p:txBody>
        </p:sp>
        <p:sp>
          <p:nvSpPr>
            <p:cNvPr id="17" name="矩形: 圆角 18">
              <a:extLst>
                <a:ext uri="{FF2B5EF4-FFF2-40B4-BE49-F238E27FC236}">
                  <a16:creationId xmlns:a16="http://schemas.microsoft.com/office/drawing/2014/main" id="{05A9468E-507D-470F-A750-85B9A8B5B433}"/>
                </a:ext>
              </a:extLst>
            </p:cNvPr>
            <p:cNvSpPr/>
            <p:nvPr/>
          </p:nvSpPr>
          <p:spPr>
            <a:xfrm>
              <a:off x="6230550" y="1635854"/>
              <a:ext cx="1812714" cy="369332"/>
            </a:xfrm>
            <a:prstGeom prst="roundRect">
              <a:avLst>
                <a:gd name="adj" fmla="val 0"/>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solidFill>
                    <a:schemeClr val="tx1"/>
                  </a:solidFill>
                </a:rPr>
                <a:t>PSPNet</a:t>
              </a:r>
              <a:endParaRPr lang="zh-CN" altLang="en-US" dirty="0">
                <a:solidFill>
                  <a:schemeClr val="tx1"/>
                </a:solidFill>
              </a:endParaRPr>
            </a:p>
          </p:txBody>
        </p:sp>
        <p:sp>
          <p:nvSpPr>
            <p:cNvPr id="18" name="矩形: 圆角 18">
              <a:extLst>
                <a:ext uri="{FF2B5EF4-FFF2-40B4-BE49-F238E27FC236}">
                  <a16:creationId xmlns:a16="http://schemas.microsoft.com/office/drawing/2014/main" id="{7F6E3F00-0728-41F8-AF71-3ECD5EA407C8}"/>
                </a:ext>
              </a:extLst>
            </p:cNvPr>
            <p:cNvSpPr/>
            <p:nvPr/>
          </p:nvSpPr>
          <p:spPr>
            <a:xfrm>
              <a:off x="8477129" y="1641279"/>
              <a:ext cx="1812714" cy="369332"/>
            </a:xfrm>
            <a:prstGeom prst="roundRect">
              <a:avLst>
                <a:gd name="adj" fmla="val 0"/>
              </a:avLst>
            </a:prstGeom>
            <a:solidFill>
              <a:srgbClr val="922B2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bg1"/>
                  </a:solidFill>
                </a:rPr>
                <a:t>思谋</a:t>
              </a:r>
            </a:p>
          </p:txBody>
        </p:sp>
      </p:grpSp>
      <p:sp>
        <p:nvSpPr>
          <p:cNvPr id="19" name="文本框 18">
            <a:extLst>
              <a:ext uri="{FF2B5EF4-FFF2-40B4-BE49-F238E27FC236}">
                <a16:creationId xmlns:a16="http://schemas.microsoft.com/office/drawing/2014/main" id="{2C48236F-62FC-4F4F-9CAD-F00E6A54036B}"/>
              </a:ext>
            </a:extLst>
          </p:cNvPr>
          <p:cNvSpPr txBox="1"/>
          <p:nvPr/>
        </p:nvSpPr>
        <p:spPr>
          <a:xfrm>
            <a:off x="482600" y="226853"/>
            <a:ext cx="9358086" cy="461665"/>
          </a:xfrm>
          <a:prstGeom prst="rect">
            <a:avLst/>
          </a:prstGeom>
          <a:noFill/>
        </p:spPr>
        <p:txBody>
          <a:bodyPr wrap="square">
            <a:spAutoFit/>
          </a:bodyPr>
          <a:lstStyle>
            <a:defPPr>
              <a:defRPr lang="zh-CN"/>
            </a:defPPr>
            <a:lvl1pPr>
              <a:defRPr sz="2000">
                <a:solidFill>
                  <a:schemeClr val="tx1">
                    <a:lumMod val="50000"/>
                    <a:lumOff val="50000"/>
                  </a:schemeClr>
                </a:solidFill>
                <a:latin typeface="+mn-ea"/>
              </a:defRPr>
            </a:lvl1pPr>
          </a:lstStyle>
          <a:p>
            <a:pPr>
              <a:defRPr/>
            </a:pPr>
            <a:r>
              <a:rPr lang="zh-CN" altLang="en-US" sz="2400" b="1" spc="100" dirty="0">
                <a:solidFill>
                  <a:srgbClr val="043E6F"/>
                </a:solidFill>
                <a:latin typeface="等线" panose="02010600030101010101" pitchFamily="2" charset="-122"/>
                <a:ea typeface="等线" panose="02010600030101010101" pitchFamily="2" charset="-122"/>
                <a:cs typeface="Arial" panose="020B0604020202020204" pitchFamily="34" charset="0"/>
              </a:rPr>
              <a:t>算法对比 </a:t>
            </a:r>
            <a:r>
              <a:rPr lang="en-US" altLang="zh-CN" sz="2400" b="1" spc="100" dirty="0">
                <a:solidFill>
                  <a:srgbClr val="043E6F"/>
                </a:solidFill>
                <a:latin typeface="等线" panose="02010600030101010101" pitchFamily="2" charset="-122"/>
                <a:ea typeface="等线" panose="02010600030101010101" pitchFamily="2" charset="-122"/>
                <a:cs typeface="Arial" panose="020B0604020202020204" pitchFamily="34" charset="0"/>
                <a:sym typeface="+mn-ea"/>
              </a:rPr>
              <a:t>· </a:t>
            </a:r>
            <a:r>
              <a:rPr lang="zh-CN" altLang="en-US" sz="2400" b="1" spc="100" dirty="0">
                <a:solidFill>
                  <a:srgbClr val="043E6F"/>
                </a:solidFill>
                <a:latin typeface="等线" panose="02010600030101010101" pitchFamily="2" charset="-122"/>
                <a:ea typeface="等线" panose="02010600030101010101" pitchFamily="2" charset="-122"/>
                <a:cs typeface="Arial" panose="020B0604020202020204" pitchFamily="34" charset="0"/>
                <a:sym typeface="+mn-ea"/>
              </a:rPr>
              <a:t>开源</a:t>
            </a:r>
            <a:r>
              <a:rPr lang="en-US" altLang="zh-CN" sz="2400" b="1" spc="100" dirty="0">
                <a:solidFill>
                  <a:srgbClr val="043E6F"/>
                </a:solidFill>
                <a:latin typeface="等线" panose="02010600030101010101" pitchFamily="2" charset="-122"/>
                <a:ea typeface="等线" panose="02010600030101010101" pitchFamily="2" charset="-122"/>
                <a:cs typeface="Arial" panose="020B0604020202020204" pitchFamily="34" charset="0"/>
                <a:sym typeface="+mn-ea"/>
              </a:rPr>
              <a:t>AI</a:t>
            </a:r>
            <a:r>
              <a:rPr lang="zh-CN" altLang="en-US" sz="2400" b="1" spc="100" dirty="0">
                <a:solidFill>
                  <a:srgbClr val="043E6F"/>
                </a:solidFill>
                <a:latin typeface="等线" panose="02010600030101010101" pitchFamily="2" charset="-122"/>
                <a:ea typeface="等线" panose="02010600030101010101" pitchFamily="2" charset="-122"/>
                <a:cs typeface="Arial" panose="020B0604020202020204" pitchFamily="34" charset="0"/>
                <a:sym typeface="+mn-ea"/>
              </a:rPr>
              <a:t>算法 </a:t>
            </a:r>
            <a:r>
              <a:rPr lang="en-US" altLang="zh-CN" sz="2400" b="1" spc="100" dirty="0">
                <a:solidFill>
                  <a:srgbClr val="043E6F"/>
                </a:solidFill>
                <a:latin typeface="等线" panose="02010600030101010101" pitchFamily="2" charset="-122"/>
                <a:ea typeface="等线" panose="02010600030101010101" pitchFamily="2" charset="-122"/>
                <a:cs typeface="Arial" panose="020B0604020202020204" pitchFamily="34" charset="0"/>
                <a:sym typeface="+mn-ea"/>
              </a:rPr>
              <a:t>VS </a:t>
            </a:r>
            <a:r>
              <a:rPr lang="zh-CN" altLang="en-US" sz="2400" b="1" spc="100" dirty="0">
                <a:solidFill>
                  <a:srgbClr val="043E6F"/>
                </a:solidFill>
                <a:latin typeface="等线" panose="02010600030101010101" pitchFamily="2" charset="-122"/>
                <a:ea typeface="等线" panose="02010600030101010101" pitchFamily="2" charset="-122"/>
                <a:cs typeface="Arial" panose="020B0604020202020204" pitchFamily="34" charset="0"/>
                <a:sym typeface="+mn-ea"/>
              </a:rPr>
              <a:t>思谋</a:t>
            </a:r>
            <a:r>
              <a:rPr lang="en-US" altLang="zh-CN" sz="2400" b="1" spc="100" dirty="0">
                <a:solidFill>
                  <a:srgbClr val="043E6F"/>
                </a:solidFill>
                <a:latin typeface="等线" panose="02010600030101010101" pitchFamily="2" charset="-122"/>
                <a:ea typeface="等线" panose="02010600030101010101" pitchFamily="2" charset="-122"/>
                <a:cs typeface="Arial" panose="020B0604020202020204" pitchFamily="34" charset="0"/>
                <a:sym typeface="+mn-ea"/>
              </a:rPr>
              <a:t>AI</a:t>
            </a:r>
            <a:r>
              <a:rPr lang="zh-CN" altLang="en-US" sz="2400" b="1" spc="100" dirty="0">
                <a:solidFill>
                  <a:srgbClr val="043E6F"/>
                </a:solidFill>
                <a:latin typeface="等线" panose="02010600030101010101" pitchFamily="2" charset="-122"/>
                <a:ea typeface="等线" panose="02010600030101010101" pitchFamily="2" charset="-122"/>
                <a:cs typeface="Arial" panose="020B0604020202020204" pitchFamily="34" charset="0"/>
                <a:sym typeface="+mn-ea"/>
              </a:rPr>
              <a:t>算法</a:t>
            </a:r>
            <a:endParaRPr lang="zh-CN" altLang="en-US" sz="2400" b="1" spc="100" dirty="0">
              <a:solidFill>
                <a:srgbClr val="043E6F"/>
              </a:solidFill>
              <a:latin typeface="等线" panose="02010600030101010101" pitchFamily="2" charset="-122"/>
              <a:ea typeface="等线" panose="02010600030101010101" pitchFamily="2" charset="-122"/>
              <a:cs typeface="Arial" panose="020B0604020202020204" pitchFamily="34" charset="0"/>
            </a:endParaRPr>
          </a:p>
        </p:txBody>
      </p:sp>
    </p:spTree>
    <p:extLst>
      <p:ext uri="{BB962C8B-B14F-4D97-AF65-F5344CB8AC3E}">
        <p14:creationId xmlns:p14="http://schemas.microsoft.com/office/powerpoint/2010/main" val="176568343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在门上&#10;&#10;中度可信度描述已自动生成">
            <a:extLst>
              <a:ext uri="{FF2B5EF4-FFF2-40B4-BE49-F238E27FC236}">
                <a16:creationId xmlns:a16="http://schemas.microsoft.com/office/drawing/2014/main" id="{16E27139-327B-7247-96CA-8FF58D80AC66}"/>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34721" y="1766495"/>
            <a:ext cx="1264098" cy="2031390"/>
          </a:xfrm>
          <a:prstGeom prst="rect">
            <a:avLst/>
          </a:prstGeom>
        </p:spPr>
      </p:pic>
      <p:pic>
        <p:nvPicPr>
          <p:cNvPr id="5" name="图片 4" descr="在门上&#10;&#10;中度可信度描述已自动生成">
            <a:extLst>
              <a:ext uri="{FF2B5EF4-FFF2-40B4-BE49-F238E27FC236}">
                <a16:creationId xmlns:a16="http://schemas.microsoft.com/office/drawing/2014/main" id="{E4822421-ED80-AD40-91C1-51251077BA6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863677" y="1736501"/>
            <a:ext cx="1410542" cy="2061384"/>
          </a:xfrm>
          <a:prstGeom prst="rect">
            <a:avLst/>
          </a:prstGeom>
        </p:spPr>
      </p:pic>
      <p:pic>
        <p:nvPicPr>
          <p:cNvPr id="6" name="图片 5" descr="砖墙上&#10;&#10;中度可信度描述已自动生成">
            <a:extLst>
              <a:ext uri="{FF2B5EF4-FFF2-40B4-BE49-F238E27FC236}">
                <a16:creationId xmlns:a16="http://schemas.microsoft.com/office/drawing/2014/main" id="{1FC980F2-F28B-C445-99B2-FBF5B3CE2616}"/>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040628" y="1766495"/>
            <a:ext cx="1264098" cy="2031390"/>
          </a:xfrm>
          <a:prstGeom prst="rect">
            <a:avLst/>
          </a:prstGeom>
        </p:spPr>
      </p:pic>
      <p:pic>
        <p:nvPicPr>
          <p:cNvPr id="7" name="图片 6" descr="墙上有涂鸦&#10;&#10;描述已自动生成">
            <a:extLst>
              <a:ext uri="{FF2B5EF4-FFF2-40B4-BE49-F238E27FC236}">
                <a16:creationId xmlns:a16="http://schemas.microsoft.com/office/drawing/2014/main" id="{E107536C-F956-5841-B3AD-5F98EA80D9E1}"/>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439078" y="1736501"/>
            <a:ext cx="1285064" cy="2061384"/>
          </a:xfrm>
          <a:prstGeom prst="rect">
            <a:avLst/>
          </a:prstGeom>
        </p:spPr>
      </p:pic>
      <p:pic>
        <p:nvPicPr>
          <p:cNvPr id="11" name="图片 10">
            <a:extLst>
              <a:ext uri="{FF2B5EF4-FFF2-40B4-BE49-F238E27FC236}">
                <a16:creationId xmlns:a16="http://schemas.microsoft.com/office/drawing/2014/main" id="{6B753DE4-81B0-4D36-96CA-2D399BDA4D0C}"/>
              </a:ext>
            </a:extLst>
          </p:cNvPr>
          <p:cNvPicPr/>
          <p:nvPr/>
        </p:nvPicPr>
        <p:blipFill>
          <a:blip r:embed="rId6" cstate="email">
            <a:extLst>
              <a:ext uri="{28A0092B-C50C-407E-A947-70E740481C1C}">
                <a14:useLocalDpi xmlns:a14="http://schemas.microsoft.com/office/drawing/2010/main"/>
              </a:ext>
            </a:extLst>
          </a:blip>
          <a:stretch>
            <a:fillRect/>
          </a:stretch>
        </p:blipFill>
        <p:spPr>
          <a:xfrm>
            <a:off x="434721" y="4132000"/>
            <a:ext cx="1264098" cy="1933589"/>
          </a:xfrm>
          <a:prstGeom prst="rect">
            <a:avLst/>
          </a:prstGeom>
        </p:spPr>
      </p:pic>
      <p:pic>
        <p:nvPicPr>
          <p:cNvPr id="12" name="图片 11">
            <a:extLst>
              <a:ext uri="{FF2B5EF4-FFF2-40B4-BE49-F238E27FC236}">
                <a16:creationId xmlns:a16="http://schemas.microsoft.com/office/drawing/2014/main" id="{0AB96352-D46D-4F58-869E-A782C53E8B9C}"/>
              </a:ext>
            </a:extLst>
          </p:cNvPr>
          <p:cNvPicPr/>
          <p:nvPr/>
        </p:nvPicPr>
        <p:blipFill>
          <a:blip r:embed="rId7" cstate="email">
            <a:extLst>
              <a:ext uri="{28A0092B-C50C-407E-A947-70E740481C1C}">
                <a14:useLocalDpi xmlns:a14="http://schemas.microsoft.com/office/drawing/2010/main"/>
              </a:ext>
            </a:extLst>
          </a:blip>
          <a:stretch>
            <a:fillRect/>
          </a:stretch>
        </p:blipFill>
        <p:spPr>
          <a:xfrm>
            <a:off x="5439079" y="4132000"/>
            <a:ext cx="1285064" cy="1933591"/>
          </a:xfrm>
          <a:prstGeom prst="rect">
            <a:avLst/>
          </a:prstGeom>
        </p:spPr>
      </p:pic>
      <p:pic>
        <p:nvPicPr>
          <p:cNvPr id="13" name="图片 12">
            <a:extLst>
              <a:ext uri="{FF2B5EF4-FFF2-40B4-BE49-F238E27FC236}">
                <a16:creationId xmlns:a16="http://schemas.microsoft.com/office/drawing/2014/main" id="{D4A6A821-6C3F-4901-BF57-8E2D5FFFCAE1}"/>
              </a:ext>
            </a:extLst>
          </p:cNvPr>
          <p:cNvPicPr/>
          <p:nvPr/>
        </p:nvPicPr>
        <p:blipFill>
          <a:blip r:embed="rId8" cstate="email">
            <a:extLst>
              <a:ext uri="{28A0092B-C50C-407E-A947-70E740481C1C}">
                <a14:useLocalDpi xmlns:a14="http://schemas.microsoft.com/office/drawing/2010/main"/>
              </a:ext>
            </a:extLst>
          </a:blip>
          <a:stretch>
            <a:fillRect/>
          </a:stretch>
        </p:blipFill>
        <p:spPr>
          <a:xfrm>
            <a:off x="8040628" y="4132000"/>
            <a:ext cx="1264098" cy="1933595"/>
          </a:xfrm>
          <a:prstGeom prst="rect">
            <a:avLst/>
          </a:prstGeom>
        </p:spPr>
      </p:pic>
      <p:cxnSp>
        <p:nvCxnSpPr>
          <p:cNvPr id="8" name="直接连接符 7">
            <a:extLst>
              <a:ext uri="{FF2B5EF4-FFF2-40B4-BE49-F238E27FC236}">
                <a16:creationId xmlns:a16="http://schemas.microsoft.com/office/drawing/2014/main" id="{808E013B-5346-4F90-B027-6A6ECB33D61C}"/>
              </a:ext>
            </a:extLst>
          </p:cNvPr>
          <p:cNvCxnSpPr/>
          <p:nvPr/>
        </p:nvCxnSpPr>
        <p:spPr>
          <a:xfrm>
            <a:off x="41529" y="3925901"/>
            <a:ext cx="9464040" cy="0"/>
          </a:xfrm>
          <a:prstGeom prst="line">
            <a:avLst/>
          </a:prstGeom>
        </p:spPr>
        <p:style>
          <a:lnRef idx="1">
            <a:schemeClr val="accent1"/>
          </a:lnRef>
          <a:fillRef idx="0">
            <a:schemeClr val="accent1"/>
          </a:fillRef>
          <a:effectRef idx="0">
            <a:schemeClr val="accent1"/>
          </a:effectRef>
          <a:fontRef idx="minor">
            <a:schemeClr val="tx1"/>
          </a:fontRef>
        </p:style>
      </p:cxnSp>
      <p:pic>
        <p:nvPicPr>
          <p:cNvPr id="10" name="图片 9" descr="图片包含 建筑, 前, 雨, 消防栓&#10;&#10;描述已自动生成">
            <a:extLst>
              <a:ext uri="{FF2B5EF4-FFF2-40B4-BE49-F238E27FC236}">
                <a16:creationId xmlns:a16="http://schemas.microsoft.com/office/drawing/2014/main" id="{0899E6FE-4E63-4527-B409-35999C0D1EB6}"/>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2863677" y="4131994"/>
            <a:ext cx="1410542" cy="1933595"/>
          </a:xfrm>
          <a:prstGeom prst="rect">
            <a:avLst/>
          </a:prstGeom>
        </p:spPr>
      </p:pic>
      <p:sp>
        <p:nvSpPr>
          <p:cNvPr id="20" name="矩形: 圆角 11">
            <a:extLst>
              <a:ext uri="{FF2B5EF4-FFF2-40B4-BE49-F238E27FC236}">
                <a16:creationId xmlns:a16="http://schemas.microsoft.com/office/drawing/2014/main" id="{7EB829BA-3DD3-4423-9D05-83A426BC9757}"/>
              </a:ext>
            </a:extLst>
          </p:cNvPr>
          <p:cNvSpPr/>
          <p:nvPr/>
        </p:nvSpPr>
        <p:spPr>
          <a:xfrm>
            <a:off x="142874" y="1090836"/>
            <a:ext cx="1714738" cy="369332"/>
          </a:xfrm>
          <a:prstGeom prst="roundRect">
            <a:avLst>
              <a:gd name="adj" fmla="val 0"/>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原图</a:t>
            </a:r>
          </a:p>
        </p:txBody>
      </p:sp>
      <p:sp>
        <p:nvSpPr>
          <p:cNvPr id="21" name="矩形: 圆角 12">
            <a:extLst>
              <a:ext uri="{FF2B5EF4-FFF2-40B4-BE49-F238E27FC236}">
                <a16:creationId xmlns:a16="http://schemas.microsoft.com/office/drawing/2014/main" id="{0C7F1ED5-0BDE-4A34-82C2-FA8A1EB58452}"/>
              </a:ext>
            </a:extLst>
          </p:cNvPr>
          <p:cNvSpPr/>
          <p:nvPr/>
        </p:nvSpPr>
        <p:spPr>
          <a:xfrm>
            <a:off x="2662590" y="1090836"/>
            <a:ext cx="1812715" cy="369332"/>
          </a:xfrm>
          <a:prstGeom prst="roundRect">
            <a:avLst>
              <a:gd name="adj" fmla="val 0"/>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Ground truth</a:t>
            </a:r>
            <a:endParaRPr lang="zh-CN" altLang="en-US" dirty="0">
              <a:solidFill>
                <a:schemeClr val="tx1"/>
              </a:solidFill>
            </a:endParaRPr>
          </a:p>
        </p:txBody>
      </p:sp>
      <p:sp>
        <p:nvSpPr>
          <p:cNvPr id="22" name="矩形: 圆角 18">
            <a:extLst>
              <a:ext uri="{FF2B5EF4-FFF2-40B4-BE49-F238E27FC236}">
                <a16:creationId xmlns:a16="http://schemas.microsoft.com/office/drawing/2014/main" id="{AC77555E-F8A9-462B-957B-6F0093AE00A2}"/>
              </a:ext>
            </a:extLst>
          </p:cNvPr>
          <p:cNvSpPr/>
          <p:nvPr/>
        </p:nvSpPr>
        <p:spPr>
          <a:xfrm>
            <a:off x="5175253" y="1090836"/>
            <a:ext cx="1812714" cy="369332"/>
          </a:xfrm>
          <a:prstGeom prst="roundRect">
            <a:avLst>
              <a:gd name="adj" fmla="val 0"/>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solidFill>
                  <a:schemeClr val="tx1"/>
                </a:solidFill>
              </a:rPr>
              <a:t>PSPNet</a:t>
            </a:r>
            <a:endParaRPr lang="zh-CN" altLang="en-US" dirty="0">
              <a:solidFill>
                <a:schemeClr val="tx1"/>
              </a:solidFill>
            </a:endParaRPr>
          </a:p>
        </p:txBody>
      </p:sp>
      <p:sp>
        <p:nvSpPr>
          <p:cNvPr id="23" name="矩形: 圆角 18">
            <a:extLst>
              <a:ext uri="{FF2B5EF4-FFF2-40B4-BE49-F238E27FC236}">
                <a16:creationId xmlns:a16="http://schemas.microsoft.com/office/drawing/2014/main" id="{F482758C-9780-4865-911E-1AC0E7A81BD0}"/>
              </a:ext>
            </a:extLst>
          </p:cNvPr>
          <p:cNvSpPr/>
          <p:nvPr/>
        </p:nvSpPr>
        <p:spPr>
          <a:xfrm>
            <a:off x="7766320" y="1096261"/>
            <a:ext cx="1812714" cy="369332"/>
          </a:xfrm>
          <a:prstGeom prst="roundRect">
            <a:avLst>
              <a:gd name="adj" fmla="val 0"/>
            </a:avLst>
          </a:prstGeom>
          <a:solidFill>
            <a:srgbClr val="922B2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bg1"/>
                </a:solidFill>
              </a:rPr>
              <a:t>思谋</a:t>
            </a:r>
          </a:p>
        </p:txBody>
      </p:sp>
      <p:sp>
        <p:nvSpPr>
          <p:cNvPr id="16" name="文本框 15">
            <a:extLst>
              <a:ext uri="{FF2B5EF4-FFF2-40B4-BE49-F238E27FC236}">
                <a16:creationId xmlns:a16="http://schemas.microsoft.com/office/drawing/2014/main" id="{CF42389E-FDF3-47A2-9FF7-963EA08B2594}"/>
              </a:ext>
            </a:extLst>
          </p:cNvPr>
          <p:cNvSpPr txBox="1"/>
          <p:nvPr/>
        </p:nvSpPr>
        <p:spPr>
          <a:xfrm>
            <a:off x="9612244" y="2124681"/>
            <a:ext cx="2793941" cy="2800767"/>
          </a:xfrm>
          <a:prstGeom prst="rect">
            <a:avLst/>
          </a:prstGeom>
          <a:noFill/>
        </p:spPr>
        <p:txBody>
          <a:bodyPr wrap="square">
            <a:spAutoFit/>
          </a:bodyPr>
          <a:lstStyle/>
          <a:p>
            <a:r>
              <a:rPr kumimoji="1" lang="zh-CN" altLang="en-US" sz="2000" dirty="0">
                <a:solidFill>
                  <a:schemeClr val="tx1">
                    <a:lumMod val="85000"/>
                    <a:lumOff val="15000"/>
                  </a:schemeClr>
                </a:solidFill>
              </a:rPr>
              <a:t>自研优异</a:t>
            </a:r>
            <a:endParaRPr kumimoji="1" lang="en-US" altLang="zh-CN" sz="2000" dirty="0">
              <a:solidFill>
                <a:schemeClr val="tx1">
                  <a:lumMod val="85000"/>
                  <a:lumOff val="15000"/>
                </a:schemeClr>
              </a:solidFill>
            </a:endParaRPr>
          </a:p>
          <a:p>
            <a:endParaRPr kumimoji="1" lang="en-US" altLang="zh-CN" sz="2000" dirty="0">
              <a:solidFill>
                <a:schemeClr val="tx1">
                  <a:lumMod val="85000"/>
                  <a:lumOff val="15000"/>
                </a:schemeClr>
              </a:solidFill>
            </a:endParaRPr>
          </a:p>
          <a:p>
            <a:r>
              <a:rPr kumimoji="1" lang="zh-CN" altLang="en-US" sz="4800" dirty="0">
                <a:solidFill>
                  <a:schemeClr val="tx1">
                    <a:lumMod val="85000"/>
                    <a:lumOff val="15000"/>
                  </a:schemeClr>
                </a:solidFill>
              </a:rPr>
              <a:t>强鲁棒</a:t>
            </a:r>
            <a:endParaRPr kumimoji="1" lang="en-US" altLang="zh-CN" sz="4800" dirty="0">
              <a:solidFill>
                <a:schemeClr val="tx1">
                  <a:lumMod val="85000"/>
                  <a:lumOff val="15000"/>
                </a:schemeClr>
              </a:solidFill>
            </a:endParaRPr>
          </a:p>
          <a:p>
            <a:r>
              <a:rPr kumimoji="1" lang="zh-CN" altLang="en-US" sz="4800" dirty="0">
                <a:solidFill>
                  <a:schemeClr val="tx1">
                    <a:lumMod val="85000"/>
                    <a:lumOff val="15000"/>
                  </a:schemeClr>
                </a:solidFill>
              </a:rPr>
              <a:t>边缘分割</a:t>
            </a:r>
            <a:endParaRPr kumimoji="1" lang="en-US" altLang="zh-CN" sz="4800" dirty="0">
              <a:solidFill>
                <a:schemeClr val="tx1">
                  <a:lumMod val="85000"/>
                  <a:lumOff val="15000"/>
                </a:schemeClr>
              </a:solidFill>
            </a:endParaRPr>
          </a:p>
          <a:p>
            <a:endParaRPr kumimoji="1" lang="en-US" altLang="zh-CN" sz="2000" dirty="0">
              <a:solidFill>
                <a:schemeClr val="tx1">
                  <a:lumMod val="85000"/>
                  <a:lumOff val="15000"/>
                </a:schemeClr>
              </a:solidFill>
            </a:endParaRPr>
          </a:p>
          <a:p>
            <a:r>
              <a:rPr kumimoji="1" lang="zh-CN" altLang="en-US" sz="2000" dirty="0">
                <a:solidFill>
                  <a:schemeClr val="tx1">
                    <a:lumMod val="85000"/>
                    <a:lumOff val="15000"/>
                  </a:schemeClr>
                </a:solidFill>
              </a:rPr>
              <a:t>缺陷检出</a:t>
            </a:r>
            <a:endParaRPr kumimoji="1" lang="en-US" altLang="zh-CN" sz="2000" dirty="0">
              <a:solidFill>
                <a:schemeClr val="tx1">
                  <a:lumMod val="85000"/>
                  <a:lumOff val="15000"/>
                </a:schemeClr>
              </a:solidFill>
            </a:endParaRPr>
          </a:p>
        </p:txBody>
      </p:sp>
      <p:sp>
        <p:nvSpPr>
          <p:cNvPr id="17" name="矩形 16">
            <a:extLst>
              <a:ext uri="{FF2B5EF4-FFF2-40B4-BE49-F238E27FC236}">
                <a16:creationId xmlns:a16="http://schemas.microsoft.com/office/drawing/2014/main" id="{86633AA5-E6BA-486E-AB65-40D14F3BD65A}"/>
              </a:ext>
            </a:extLst>
          </p:cNvPr>
          <p:cNvSpPr/>
          <p:nvPr/>
        </p:nvSpPr>
        <p:spPr>
          <a:xfrm>
            <a:off x="9731434" y="1600436"/>
            <a:ext cx="2400328" cy="332117"/>
          </a:xfrm>
          <a:prstGeom prst="rect">
            <a:avLst/>
          </a:prstGeom>
          <a:gradFill>
            <a:gsLst>
              <a:gs pos="0">
                <a:schemeClr val="bg1">
                  <a:alpha val="0"/>
                  <a:lumMod val="5000"/>
                  <a:lumOff val="95000"/>
                </a:schemeClr>
              </a:gs>
              <a:gs pos="99000">
                <a:schemeClr val="bg1">
                  <a:lumMod val="95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a:solidFill>
                  <a:schemeClr val="tx1"/>
                </a:solidFill>
              </a:rPr>
              <a:t>AI</a:t>
            </a:r>
            <a:r>
              <a:rPr lang="zh-CN" altLang="en-US" dirty="0">
                <a:solidFill>
                  <a:schemeClr val="tx1"/>
                </a:solidFill>
              </a:rPr>
              <a:t>算法特性</a:t>
            </a:r>
          </a:p>
        </p:txBody>
      </p:sp>
      <p:cxnSp>
        <p:nvCxnSpPr>
          <p:cNvPr id="18" name="直接连接符 17">
            <a:extLst>
              <a:ext uri="{FF2B5EF4-FFF2-40B4-BE49-F238E27FC236}">
                <a16:creationId xmlns:a16="http://schemas.microsoft.com/office/drawing/2014/main" id="{A334A2EC-97E5-41B2-AE8A-7C5F67E23203}"/>
              </a:ext>
            </a:extLst>
          </p:cNvPr>
          <p:cNvCxnSpPr>
            <a:cxnSpLocks/>
          </p:cNvCxnSpPr>
          <p:nvPr/>
        </p:nvCxnSpPr>
        <p:spPr>
          <a:xfrm>
            <a:off x="9727191" y="1984312"/>
            <a:ext cx="2288875" cy="0"/>
          </a:xfrm>
          <a:prstGeom prst="line">
            <a:avLst/>
          </a:prstGeom>
          <a:ln>
            <a:gradFill>
              <a:gsLst>
                <a:gs pos="0">
                  <a:schemeClr val="bg1"/>
                </a:gs>
                <a:gs pos="53000">
                  <a:schemeClr val="tx1"/>
                </a:gs>
              </a:gsLst>
              <a:lin ang="10800000" scaled="0"/>
            </a:gradFill>
          </a:ln>
        </p:spPr>
        <p:style>
          <a:lnRef idx="1">
            <a:schemeClr val="accent1"/>
          </a:lnRef>
          <a:fillRef idx="0">
            <a:schemeClr val="accent1"/>
          </a:fillRef>
          <a:effectRef idx="0">
            <a:schemeClr val="accent1"/>
          </a:effectRef>
          <a:fontRef idx="minor">
            <a:schemeClr val="tx1"/>
          </a:fontRef>
        </p:style>
      </p:cxnSp>
      <p:sp>
        <p:nvSpPr>
          <p:cNvPr id="25" name="文本框 24">
            <a:extLst>
              <a:ext uri="{FF2B5EF4-FFF2-40B4-BE49-F238E27FC236}">
                <a16:creationId xmlns:a16="http://schemas.microsoft.com/office/drawing/2014/main" id="{BAD4E8B8-A017-48B6-841C-CA45314335EA}"/>
              </a:ext>
            </a:extLst>
          </p:cNvPr>
          <p:cNvSpPr txBox="1"/>
          <p:nvPr/>
        </p:nvSpPr>
        <p:spPr>
          <a:xfrm>
            <a:off x="482600" y="226853"/>
            <a:ext cx="9358086" cy="461665"/>
          </a:xfrm>
          <a:prstGeom prst="rect">
            <a:avLst/>
          </a:prstGeom>
          <a:noFill/>
        </p:spPr>
        <p:txBody>
          <a:bodyPr wrap="square">
            <a:spAutoFit/>
          </a:bodyPr>
          <a:lstStyle>
            <a:defPPr>
              <a:defRPr lang="zh-CN"/>
            </a:defPPr>
            <a:lvl1pPr>
              <a:defRPr sz="2000">
                <a:solidFill>
                  <a:schemeClr val="tx1">
                    <a:lumMod val="50000"/>
                    <a:lumOff val="50000"/>
                  </a:schemeClr>
                </a:solidFill>
                <a:latin typeface="+mn-ea"/>
              </a:defRPr>
            </a:lvl1pPr>
          </a:lstStyle>
          <a:p>
            <a:pPr marR="0" lvl="0" indent="0" fontAlgn="auto">
              <a:lnSpc>
                <a:spcPct val="100000"/>
              </a:lnSpc>
              <a:spcBef>
                <a:spcPts val="0"/>
              </a:spcBef>
              <a:spcAft>
                <a:spcPts val="0"/>
              </a:spcAft>
              <a:buClrTx/>
              <a:buSzTx/>
              <a:buFontTx/>
              <a:buNone/>
              <a:tabLst/>
              <a:defRPr/>
            </a:pPr>
            <a:r>
              <a:rPr lang="zh-CN" altLang="en-US" sz="2400" b="1" spc="100" dirty="0">
                <a:solidFill>
                  <a:srgbClr val="043E6F"/>
                </a:solidFill>
                <a:latin typeface="等线" panose="02010600030101010101" pitchFamily="2" charset="-122"/>
                <a:ea typeface="等线" panose="02010600030101010101" pitchFamily="2" charset="-122"/>
                <a:cs typeface="Arial" panose="020B0604020202020204" pitchFamily="34" charset="0"/>
              </a:rPr>
              <a:t>算法对比 </a:t>
            </a:r>
            <a:r>
              <a:rPr lang="en-US" altLang="zh-CN" sz="2400" b="1" spc="100" dirty="0">
                <a:solidFill>
                  <a:srgbClr val="043E6F"/>
                </a:solidFill>
                <a:latin typeface="等线" panose="02010600030101010101" pitchFamily="2" charset="-122"/>
                <a:ea typeface="等线" panose="02010600030101010101" pitchFamily="2" charset="-122"/>
                <a:cs typeface="Arial" panose="020B0604020202020204" pitchFamily="34" charset="0"/>
                <a:sym typeface="+mn-ea"/>
              </a:rPr>
              <a:t>· </a:t>
            </a:r>
            <a:r>
              <a:rPr lang="zh-CN" altLang="en-US" sz="2400" b="1" spc="100" dirty="0">
                <a:solidFill>
                  <a:srgbClr val="043E6F"/>
                </a:solidFill>
                <a:latin typeface="等线" panose="02010600030101010101" pitchFamily="2" charset="-122"/>
                <a:ea typeface="等线" panose="02010600030101010101" pitchFamily="2" charset="-122"/>
                <a:cs typeface="Arial" panose="020B0604020202020204" pitchFamily="34" charset="0"/>
                <a:sym typeface="+mn-ea"/>
              </a:rPr>
              <a:t>开源</a:t>
            </a:r>
            <a:r>
              <a:rPr lang="en-US" altLang="zh-CN" sz="2400" b="1" spc="100" dirty="0">
                <a:solidFill>
                  <a:srgbClr val="043E6F"/>
                </a:solidFill>
                <a:latin typeface="等线" panose="02010600030101010101" pitchFamily="2" charset="-122"/>
                <a:ea typeface="等线" panose="02010600030101010101" pitchFamily="2" charset="-122"/>
                <a:cs typeface="Arial" panose="020B0604020202020204" pitchFamily="34" charset="0"/>
                <a:sym typeface="+mn-ea"/>
              </a:rPr>
              <a:t>AI</a:t>
            </a:r>
            <a:r>
              <a:rPr lang="zh-CN" altLang="en-US" sz="2400" b="1" spc="100" dirty="0">
                <a:solidFill>
                  <a:srgbClr val="043E6F"/>
                </a:solidFill>
                <a:latin typeface="等线" panose="02010600030101010101" pitchFamily="2" charset="-122"/>
                <a:ea typeface="等线" panose="02010600030101010101" pitchFamily="2" charset="-122"/>
                <a:cs typeface="Arial" panose="020B0604020202020204" pitchFamily="34" charset="0"/>
                <a:sym typeface="+mn-ea"/>
              </a:rPr>
              <a:t>算法 </a:t>
            </a:r>
            <a:r>
              <a:rPr lang="en-US" altLang="zh-CN" sz="2400" b="1" spc="100" dirty="0">
                <a:solidFill>
                  <a:srgbClr val="043E6F"/>
                </a:solidFill>
                <a:latin typeface="等线" panose="02010600030101010101" pitchFamily="2" charset="-122"/>
                <a:ea typeface="等线" panose="02010600030101010101" pitchFamily="2" charset="-122"/>
                <a:cs typeface="Arial" panose="020B0604020202020204" pitchFamily="34" charset="0"/>
                <a:sym typeface="+mn-ea"/>
              </a:rPr>
              <a:t>VS </a:t>
            </a:r>
            <a:r>
              <a:rPr lang="zh-CN" altLang="en-US" sz="2400" b="1" spc="100" dirty="0">
                <a:solidFill>
                  <a:srgbClr val="043E6F"/>
                </a:solidFill>
                <a:latin typeface="等线" panose="02010600030101010101" pitchFamily="2" charset="-122"/>
                <a:ea typeface="等线" panose="02010600030101010101" pitchFamily="2" charset="-122"/>
                <a:cs typeface="Arial" panose="020B0604020202020204" pitchFamily="34" charset="0"/>
                <a:sym typeface="+mn-ea"/>
              </a:rPr>
              <a:t>思谋</a:t>
            </a:r>
            <a:r>
              <a:rPr lang="en-US" altLang="zh-CN" sz="2400" b="1" spc="100" dirty="0">
                <a:solidFill>
                  <a:srgbClr val="043E6F"/>
                </a:solidFill>
                <a:latin typeface="等线" panose="02010600030101010101" pitchFamily="2" charset="-122"/>
                <a:ea typeface="等线" panose="02010600030101010101" pitchFamily="2" charset="-122"/>
                <a:cs typeface="Arial" panose="020B0604020202020204" pitchFamily="34" charset="0"/>
                <a:sym typeface="+mn-ea"/>
              </a:rPr>
              <a:t>AI</a:t>
            </a:r>
            <a:r>
              <a:rPr lang="zh-CN" altLang="en-US" sz="2400" b="1" spc="100" dirty="0">
                <a:solidFill>
                  <a:srgbClr val="043E6F"/>
                </a:solidFill>
                <a:latin typeface="等线" panose="02010600030101010101" pitchFamily="2" charset="-122"/>
                <a:ea typeface="等线" panose="02010600030101010101" pitchFamily="2" charset="-122"/>
                <a:cs typeface="Arial" panose="020B0604020202020204" pitchFamily="34" charset="0"/>
                <a:sym typeface="+mn-ea"/>
              </a:rPr>
              <a:t>算法</a:t>
            </a:r>
            <a:endParaRPr lang="zh-CN" altLang="en-US" sz="2400" b="1" spc="100" dirty="0">
              <a:solidFill>
                <a:srgbClr val="043E6F"/>
              </a:solidFill>
              <a:latin typeface="等线" panose="02010600030101010101" pitchFamily="2" charset="-122"/>
              <a:ea typeface="等线" panose="02010600030101010101" pitchFamily="2" charset="-122"/>
              <a:cs typeface="Arial" panose="020B0604020202020204" pitchFamily="34" charset="0"/>
            </a:endParaRPr>
          </a:p>
        </p:txBody>
      </p:sp>
    </p:spTree>
    <p:extLst>
      <p:ext uri="{BB962C8B-B14F-4D97-AF65-F5344CB8AC3E}">
        <p14:creationId xmlns:p14="http://schemas.microsoft.com/office/powerpoint/2010/main" val="353229792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77875" y="3809365"/>
            <a:ext cx="4786630" cy="2521585"/>
          </a:xfrm>
          <a:prstGeom prst="rect">
            <a:avLst/>
          </a:prstGeom>
        </p:spPr>
      </p:pic>
      <p:pic>
        <p:nvPicPr>
          <p:cNvPr id="6" name="图片 5" descr="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77875" y="1047115"/>
            <a:ext cx="4786630" cy="2503170"/>
          </a:xfrm>
          <a:prstGeom prst="rect">
            <a:avLst/>
          </a:prstGeom>
        </p:spPr>
      </p:pic>
      <p:sp>
        <p:nvSpPr>
          <p:cNvPr id="10" name="文本框 9"/>
          <p:cNvSpPr txBox="1"/>
          <p:nvPr/>
        </p:nvSpPr>
        <p:spPr>
          <a:xfrm>
            <a:off x="6110286" y="1573092"/>
            <a:ext cx="5303838" cy="830997"/>
          </a:xfrm>
          <a:prstGeom prst="rect">
            <a:avLst/>
          </a:prstGeom>
          <a:solidFill>
            <a:schemeClr val="bg1"/>
          </a:solidFill>
          <a:ln>
            <a:noFill/>
          </a:ln>
        </p:spPr>
        <p:txBody>
          <a:bodyPr wrap="square" rtlCol="0">
            <a:spAutoFit/>
          </a:bodyPr>
          <a:lstStyle/>
          <a:p>
            <a:pPr marL="285750" indent="-285750">
              <a:buFont typeface="Arial" panose="020B0604020202020204" pitchFamily="34" charset="0"/>
              <a:buChar char="•"/>
            </a:pPr>
            <a:r>
              <a:rPr lang="zh-CN" altLang="en-US" sz="1600" dirty="0"/>
              <a:t>高精度</a:t>
            </a:r>
          </a:p>
          <a:p>
            <a:pPr marL="285750" indent="-285750">
              <a:buFont typeface="Arial" panose="020B0604020202020204" pitchFamily="34" charset="0"/>
              <a:buChar char="•"/>
            </a:pPr>
            <a:r>
              <a:rPr lang="zh-CN" altLang="en-US" sz="1600" dirty="0"/>
              <a:t>高速度</a:t>
            </a:r>
          </a:p>
          <a:p>
            <a:pPr marL="285750" indent="-285750">
              <a:buFont typeface="Arial" panose="020B0604020202020204" pitchFamily="34" charset="0"/>
              <a:buChar char="•"/>
            </a:pPr>
            <a:r>
              <a:rPr lang="zh-CN" altLang="en-US" sz="1600" dirty="0"/>
              <a:t>高重复性</a:t>
            </a:r>
          </a:p>
        </p:txBody>
      </p:sp>
      <p:cxnSp>
        <p:nvCxnSpPr>
          <p:cNvPr id="4" name="直接连接符 3">
            <a:extLst>
              <a:ext uri="{FF2B5EF4-FFF2-40B4-BE49-F238E27FC236}">
                <a16:creationId xmlns:a16="http://schemas.microsoft.com/office/drawing/2014/main" id="{1BC62EF4-7843-4F83-9ADA-A436222709F4}"/>
              </a:ext>
            </a:extLst>
          </p:cNvPr>
          <p:cNvCxnSpPr>
            <a:cxnSpLocks/>
          </p:cNvCxnSpPr>
          <p:nvPr/>
        </p:nvCxnSpPr>
        <p:spPr>
          <a:xfrm>
            <a:off x="6181588" y="1494769"/>
            <a:ext cx="4983547" cy="0"/>
          </a:xfrm>
          <a:prstGeom prst="line">
            <a:avLst/>
          </a:prstGeom>
          <a:ln cmpd="sng">
            <a:gradFill flip="none" rotWithShape="1">
              <a:gsLst>
                <a:gs pos="0">
                  <a:schemeClr val="accent1">
                    <a:lumMod val="5000"/>
                    <a:lumOff val="95000"/>
                    <a:alpha val="0"/>
                  </a:schemeClr>
                </a:gs>
                <a:gs pos="66000">
                  <a:schemeClr val="tx1">
                    <a:lumMod val="75000"/>
                    <a:lumOff val="25000"/>
                  </a:schemeClr>
                </a:gs>
              </a:gsLst>
              <a:lin ang="10800000" scaled="1"/>
              <a:tileRect/>
            </a:gradFill>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3DC2A80E-F2BE-4F96-AD94-12C9D636B6FE}"/>
              </a:ext>
            </a:extLst>
          </p:cNvPr>
          <p:cNvSpPr txBox="1"/>
          <p:nvPr/>
        </p:nvSpPr>
        <p:spPr>
          <a:xfrm>
            <a:off x="6110287" y="1047115"/>
            <a:ext cx="5303838" cy="369332"/>
          </a:xfrm>
          <a:prstGeom prst="rect">
            <a:avLst/>
          </a:prstGeom>
          <a:gradFill>
            <a:gsLst>
              <a:gs pos="0">
                <a:schemeClr val="accent1">
                  <a:lumMod val="5000"/>
                  <a:lumOff val="95000"/>
                  <a:alpha val="0"/>
                </a:schemeClr>
              </a:gs>
              <a:gs pos="100000">
                <a:schemeClr val="bg1">
                  <a:lumMod val="95000"/>
                </a:schemeClr>
              </a:gs>
            </a:gsLst>
            <a:lin ang="10800000" scaled="1"/>
          </a:gradFill>
        </p:spPr>
        <p:txBody>
          <a:bodyPr wrap="square">
            <a:spAutoFit/>
          </a:bodyPr>
          <a:lstStyle>
            <a:defPPr>
              <a:defRPr lang="zh-CN"/>
            </a:defPPr>
            <a:lvl1pPr>
              <a:defRPr kumimoji="1">
                <a:solidFill>
                  <a:schemeClr val="tx1">
                    <a:lumMod val="85000"/>
                    <a:lumOff val="15000"/>
                  </a:schemeClr>
                </a:solidFill>
              </a:defRPr>
            </a:lvl1pPr>
          </a:lstStyle>
          <a:p>
            <a:r>
              <a:rPr lang="zh-CN" altLang="en-US" sz="1800" dirty="0"/>
              <a:t>在不同场景下</a:t>
            </a:r>
            <a:r>
              <a:rPr lang="zh-CN" altLang="en-US" dirty="0"/>
              <a:t>能实现</a:t>
            </a:r>
            <a:endParaRPr lang="en-US" altLang="zh-CN" dirty="0"/>
          </a:p>
        </p:txBody>
      </p:sp>
      <p:sp>
        <p:nvSpPr>
          <p:cNvPr id="12" name="文本框 11">
            <a:extLst>
              <a:ext uri="{FF2B5EF4-FFF2-40B4-BE49-F238E27FC236}">
                <a16:creationId xmlns:a16="http://schemas.microsoft.com/office/drawing/2014/main" id="{5323A437-1014-4A68-A96D-9D269F402EFE}"/>
              </a:ext>
            </a:extLst>
          </p:cNvPr>
          <p:cNvSpPr txBox="1"/>
          <p:nvPr/>
        </p:nvSpPr>
        <p:spPr>
          <a:xfrm>
            <a:off x="6096000" y="4988876"/>
            <a:ext cx="5706358" cy="1342074"/>
          </a:xfrm>
          <a:prstGeom prst="rect">
            <a:avLst/>
          </a:prstGeom>
          <a:gradFill flip="none" rotWithShape="1">
            <a:gsLst>
              <a:gs pos="0">
                <a:schemeClr val="accent1">
                  <a:lumMod val="5000"/>
                  <a:lumOff val="95000"/>
                  <a:alpha val="0"/>
                </a:schemeClr>
              </a:gs>
              <a:gs pos="100000">
                <a:srgbClr val="043E6F">
                  <a:alpha val="22000"/>
                </a:srgbClr>
              </a:gs>
            </a:gsLst>
            <a:lin ang="10800000" scaled="1"/>
            <a:tileRect/>
          </a:gradFill>
        </p:spPr>
        <p:txBody>
          <a:bodyPr wrap="square" anchor="ctr">
            <a:noAutofit/>
          </a:bodyPr>
          <a:lstStyle/>
          <a:p>
            <a:pPr indent="0">
              <a:buFont typeface="Arial" panose="020B0604020202020204" pitchFamily="34" charset="0"/>
              <a:buNone/>
            </a:pPr>
            <a:r>
              <a:rPr lang="zh-CN" altLang="en-US" sz="1600" dirty="0"/>
              <a:t>在某汽车</a:t>
            </a:r>
            <a:r>
              <a:rPr lang="en-US" altLang="zh-CN" sz="1600" dirty="0"/>
              <a:t>500</a:t>
            </a:r>
            <a:r>
              <a:rPr lang="zh-CN" altLang="en-US" sz="1600" dirty="0"/>
              <a:t>强客户的轴承平面度测量项目中，被检测产品在设备传送带高速运行，工件无装夹的条件下，测量结果的</a:t>
            </a:r>
            <a:r>
              <a:rPr lang="zh-CN" altLang="en-US" sz="2800" dirty="0"/>
              <a:t>重复性精度优于其他厂商达</a:t>
            </a:r>
            <a:r>
              <a:rPr lang="en-US" altLang="zh-CN" sz="2800" dirty="0"/>
              <a:t>50%</a:t>
            </a:r>
            <a:r>
              <a:rPr lang="zh-CN" altLang="en-US" sz="1600" dirty="0"/>
              <a:t>。</a:t>
            </a:r>
          </a:p>
        </p:txBody>
      </p:sp>
      <p:sp>
        <p:nvSpPr>
          <p:cNvPr id="14" name="文本框 13">
            <a:extLst>
              <a:ext uri="{FF2B5EF4-FFF2-40B4-BE49-F238E27FC236}">
                <a16:creationId xmlns:a16="http://schemas.microsoft.com/office/drawing/2014/main" id="{0F852E3D-5E77-4F3A-A4AB-36C12ADAF5DD}"/>
              </a:ext>
            </a:extLst>
          </p:cNvPr>
          <p:cNvSpPr txBox="1"/>
          <p:nvPr/>
        </p:nvSpPr>
        <p:spPr>
          <a:xfrm>
            <a:off x="6096000" y="3248560"/>
            <a:ext cx="6108714" cy="830997"/>
          </a:xfrm>
          <a:prstGeom prst="rect">
            <a:avLst/>
          </a:prstGeom>
          <a:noFill/>
        </p:spPr>
        <p:txBody>
          <a:bodyPr wrap="square">
            <a:spAutoFit/>
          </a:bodyPr>
          <a:lstStyle/>
          <a:p>
            <a:pPr marL="285750" indent="-285750">
              <a:buFont typeface="Arial" panose="020B0604020202020204" pitchFamily="34" charset="0"/>
              <a:buChar char="•"/>
            </a:pPr>
            <a:r>
              <a:rPr lang="zh-CN" altLang="en-US" sz="1600" dirty="0">
                <a:sym typeface="+mn-ea"/>
              </a:rPr>
              <a:t>基于高精度</a:t>
            </a:r>
            <a:r>
              <a:rPr lang="en-US" altLang="zh-CN" sz="1600" dirty="0">
                <a:sym typeface="+mn-ea"/>
              </a:rPr>
              <a:t>3D</a:t>
            </a:r>
            <a:r>
              <a:rPr lang="zh-CN" altLang="en-US" sz="1600" dirty="0">
                <a:sym typeface="+mn-ea"/>
              </a:rPr>
              <a:t>传感器</a:t>
            </a:r>
            <a:br>
              <a:rPr lang="en-US" altLang="zh-CN" sz="1600" dirty="0">
                <a:sym typeface="+mn-ea"/>
              </a:rPr>
            </a:br>
            <a:r>
              <a:rPr lang="zh-CN" altLang="en-US" sz="1600" dirty="0">
                <a:sym typeface="+mn-ea"/>
              </a:rPr>
              <a:t>实现微米级别的高精度</a:t>
            </a:r>
            <a:r>
              <a:rPr lang="en-US" altLang="zh-CN" sz="1600" dirty="0">
                <a:sym typeface="+mn-ea"/>
              </a:rPr>
              <a:t>3D</a:t>
            </a:r>
            <a:r>
              <a:rPr lang="zh-CN" altLang="en-US" sz="1600" dirty="0">
                <a:sym typeface="+mn-ea"/>
              </a:rPr>
              <a:t>测量。</a:t>
            </a:r>
            <a:endParaRPr lang="zh-CN" altLang="en-US" sz="1600" dirty="0"/>
          </a:p>
          <a:p>
            <a:pPr marL="285750" indent="-285750">
              <a:buFont typeface="Arial" panose="020B0604020202020204" pitchFamily="34" charset="0"/>
              <a:buChar char="•"/>
            </a:pPr>
            <a:r>
              <a:rPr lang="zh-CN" altLang="en-US" sz="1600" dirty="0"/>
              <a:t>最大程度减少复杂环境对测量结果的影响。</a:t>
            </a:r>
            <a:endParaRPr lang="en-US" altLang="zh-CN" sz="1600" dirty="0"/>
          </a:p>
        </p:txBody>
      </p:sp>
      <p:cxnSp>
        <p:nvCxnSpPr>
          <p:cNvPr id="15" name="直接连接符 14">
            <a:extLst>
              <a:ext uri="{FF2B5EF4-FFF2-40B4-BE49-F238E27FC236}">
                <a16:creationId xmlns:a16="http://schemas.microsoft.com/office/drawing/2014/main" id="{84D09577-F32D-49B9-8CBC-4836892451CE}"/>
              </a:ext>
            </a:extLst>
          </p:cNvPr>
          <p:cNvCxnSpPr>
            <a:cxnSpLocks/>
          </p:cNvCxnSpPr>
          <p:nvPr/>
        </p:nvCxnSpPr>
        <p:spPr>
          <a:xfrm>
            <a:off x="6167301" y="3170237"/>
            <a:ext cx="4983547" cy="0"/>
          </a:xfrm>
          <a:prstGeom prst="line">
            <a:avLst/>
          </a:prstGeom>
          <a:ln cmpd="sng">
            <a:gradFill flip="none" rotWithShape="1">
              <a:gsLst>
                <a:gs pos="0">
                  <a:schemeClr val="accent1">
                    <a:lumMod val="5000"/>
                    <a:lumOff val="95000"/>
                    <a:alpha val="0"/>
                  </a:schemeClr>
                </a:gs>
                <a:gs pos="66000">
                  <a:schemeClr val="tx1">
                    <a:lumMod val="75000"/>
                    <a:lumOff val="25000"/>
                  </a:schemeClr>
                </a:gs>
              </a:gsLst>
              <a:lin ang="10800000" scaled="1"/>
              <a:tileRect/>
            </a:gradFill>
          </a:ln>
        </p:spPr>
        <p:style>
          <a:lnRef idx="1">
            <a:schemeClr val="accent1"/>
          </a:lnRef>
          <a:fillRef idx="0">
            <a:schemeClr val="accent1"/>
          </a:fillRef>
          <a:effectRef idx="0">
            <a:schemeClr val="accent1"/>
          </a:effectRef>
          <a:fontRef idx="minor">
            <a:schemeClr val="tx1"/>
          </a:fontRef>
        </p:style>
      </p:cxnSp>
      <p:sp>
        <p:nvSpPr>
          <p:cNvPr id="16" name="文本框 15">
            <a:extLst>
              <a:ext uri="{FF2B5EF4-FFF2-40B4-BE49-F238E27FC236}">
                <a16:creationId xmlns:a16="http://schemas.microsoft.com/office/drawing/2014/main" id="{4A3FC7E7-4690-431A-976E-297C49EA3809}"/>
              </a:ext>
            </a:extLst>
          </p:cNvPr>
          <p:cNvSpPr txBox="1"/>
          <p:nvPr/>
        </p:nvSpPr>
        <p:spPr>
          <a:xfrm>
            <a:off x="6096000" y="2722583"/>
            <a:ext cx="5318124" cy="369332"/>
          </a:xfrm>
          <a:prstGeom prst="rect">
            <a:avLst/>
          </a:prstGeom>
          <a:gradFill>
            <a:gsLst>
              <a:gs pos="0">
                <a:schemeClr val="accent1">
                  <a:lumMod val="5000"/>
                  <a:lumOff val="95000"/>
                  <a:alpha val="0"/>
                </a:schemeClr>
              </a:gs>
              <a:gs pos="100000">
                <a:schemeClr val="bg1">
                  <a:lumMod val="95000"/>
                </a:schemeClr>
              </a:gs>
            </a:gsLst>
            <a:lin ang="10800000" scaled="1"/>
          </a:gradFill>
        </p:spPr>
        <p:txBody>
          <a:bodyPr wrap="square">
            <a:spAutoFit/>
          </a:bodyPr>
          <a:lstStyle/>
          <a:p>
            <a:r>
              <a:rPr kumimoji="1" lang="zh-CN" altLang="en-US" sz="1800" dirty="0">
                <a:solidFill>
                  <a:schemeClr val="tx1">
                    <a:lumMod val="85000"/>
                    <a:lumOff val="15000"/>
                  </a:schemeClr>
                </a:solidFill>
              </a:rPr>
              <a:t>噪声抑制和环境干扰补偿</a:t>
            </a:r>
            <a:r>
              <a:rPr kumimoji="1" lang="zh-CN" altLang="en-US" dirty="0">
                <a:solidFill>
                  <a:schemeClr val="tx1">
                    <a:lumMod val="85000"/>
                    <a:lumOff val="15000"/>
                  </a:schemeClr>
                </a:solidFill>
              </a:rPr>
              <a:t>算法</a:t>
            </a:r>
            <a:endParaRPr kumimoji="1" lang="en-US" altLang="zh-CN" sz="1800" dirty="0">
              <a:solidFill>
                <a:schemeClr val="tx1">
                  <a:lumMod val="85000"/>
                  <a:lumOff val="15000"/>
                </a:schemeClr>
              </a:solidFill>
            </a:endParaRPr>
          </a:p>
        </p:txBody>
      </p:sp>
      <p:sp>
        <p:nvSpPr>
          <p:cNvPr id="13" name="文本框 12">
            <a:extLst>
              <a:ext uri="{FF2B5EF4-FFF2-40B4-BE49-F238E27FC236}">
                <a16:creationId xmlns:a16="http://schemas.microsoft.com/office/drawing/2014/main" id="{E7A1D503-53D9-4D70-85C4-C93361DA4BEE}"/>
              </a:ext>
            </a:extLst>
          </p:cNvPr>
          <p:cNvSpPr txBox="1"/>
          <p:nvPr/>
        </p:nvSpPr>
        <p:spPr>
          <a:xfrm>
            <a:off x="482600" y="226853"/>
            <a:ext cx="9358086" cy="461665"/>
          </a:xfrm>
          <a:prstGeom prst="rect">
            <a:avLst/>
          </a:prstGeom>
          <a:noFill/>
        </p:spPr>
        <p:txBody>
          <a:bodyPr wrap="square">
            <a:spAutoFit/>
          </a:bodyPr>
          <a:lstStyle>
            <a:defPPr>
              <a:defRPr lang="zh-CN"/>
            </a:defPPr>
            <a:lvl1pPr>
              <a:defRPr sz="2000">
                <a:solidFill>
                  <a:schemeClr val="tx1">
                    <a:lumMod val="50000"/>
                    <a:lumOff val="50000"/>
                  </a:schemeClr>
                </a:solidFill>
                <a:latin typeface="+mn-ea"/>
              </a:defRPr>
            </a:lvl1pPr>
          </a:lstStyle>
          <a:p>
            <a:pPr>
              <a:defRPr/>
            </a:pPr>
            <a:r>
              <a:rPr lang="zh-CN" altLang="en-US" sz="2400" b="1" spc="100" dirty="0">
                <a:solidFill>
                  <a:srgbClr val="043E6F"/>
                </a:solidFill>
                <a:latin typeface="等线" panose="02010600030101010101" pitchFamily="2" charset="-122"/>
                <a:ea typeface="等线" panose="02010600030101010101" pitchFamily="2" charset="-122"/>
                <a:cs typeface="Arial" panose="020B0604020202020204" pitchFamily="34" charset="0"/>
              </a:rPr>
              <a:t>算法特性 </a:t>
            </a:r>
            <a:r>
              <a:rPr lang="en-US" altLang="zh-CN" sz="2400" b="1" spc="100" dirty="0">
                <a:solidFill>
                  <a:srgbClr val="043E6F"/>
                </a:solidFill>
                <a:latin typeface="等线" panose="02010600030101010101" pitchFamily="2" charset="-122"/>
                <a:ea typeface="等线" panose="02010600030101010101" pitchFamily="2" charset="-122"/>
                <a:cs typeface="Arial" panose="020B0604020202020204" pitchFamily="34" charset="0"/>
                <a:sym typeface="+mn-ea"/>
              </a:rPr>
              <a:t>· </a:t>
            </a:r>
            <a:r>
              <a:rPr lang="zh-CN" altLang="en-US" sz="2400" b="1" spc="100" dirty="0">
                <a:solidFill>
                  <a:srgbClr val="043E6F"/>
                </a:solidFill>
                <a:latin typeface="等线" panose="02010600030101010101" pitchFamily="2" charset="-122"/>
                <a:ea typeface="等线" panose="02010600030101010101" pitchFamily="2" charset="-122"/>
                <a:cs typeface="Arial" panose="020B0604020202020204" pitchFamily="34" charset="0"/>
                <a:sym typeface="+mn-ea"/>
              </a:rPr>
              <a:t>高精度</a:t>
            </a:r>
            <a:r>
              <a:rPr lang="en-US" altLang="zh-CN" sz="2400" b="1" spc="100" dirty="0">
                <a:solidFill>
                  <a:srgbClr val="043E6F"/>
                </a:solidFill>
                <a:latin typeface="等线" panose="02010600030101010101" pitchFamily="2" charset="-122"/>
                <a:ea typeface="等线" panose="02010600030101010101" pitchFamily="2" charset="-122"/>
                <a:cs typeface="Arial" panose="020B0604020202020204" pitchFamily="34" charset="0"/>
                <a:sym typeface="+mn-ea"/>
              </a:rPr>
              <a:t>3D</a:t>
            </a:r>
            <a:r>
              <a:rPr lang="zh-CN" altLang="en-US" sz="2400" b="1" spc="100" dirty="0">
                <a:solidFill>
                  <a:srgbClr val="043E6F"/>
                </a:solidFill>
                <a:latin typeface="等线" panose="02010600030101010101" pitchFamily="2" charset="-122"/>
                <a:ea typeface="等线" panose="02010600030101010101" pitchFamily="2" charset="-122"/>
                <a:cs typeface="Arial" panose="020B0604020202020204" pitchFamily="34" charset="0"/>
                <a:sym typeface="+mn-ea"/>
              </a:rPr>
              <a:t>算法</a:t>
            </a:r>
            <a:endParaRPr lang="zh-CN" altLang="en-US" sz="2400" b="1" spc="100" dirty="0">
              <a:solidFill>
                <a:srgbClr val="043E6F"/>
              </a:solidFill>
              <a:latin typeface="等线" panose="02010600030101010101" pitchFamily="2" charset="-122"/>
              <a:ea typeface="等线" panose="02010600030101010101" pitchFamily="2" charset="-122"/>
              <a:cs typeface="Arial" panose="020B0604020202020204" pitchFamily="34" charset="0"/>
            </a:endParaRPr>
          </a:p>
        </p:txBody>
      </p:sp>
    </p:spTree>
    <p:extLst>
      <p:ext uri="{BB962C8B-B14F-4D97-AF65-F5344CB8AC3E}">
        <p14:creationId xmlns:p14="http://schemas.microsoft.com/office/powerpoint/2010/main" val="1334177104"/>
      </p:ext>
    </p:extLst>
  </p:cSld>
  <p:clrMapOvr>
    <a:masterClrMapping/>
  </p:clrMapOvr>
  <mc:AlternateContent xmlns:mc="http://schemas.openxmlformats.org/markup-compatibility/2006" xmlns:p14="http://schemas.microsoft.com/office/powerpoint/2010/main">
    <mc:Choice Requires="p14">
      <p:transition p14:dur="250" advClick="0">
        <p:fade/>
      </p:transition>
    </mc:Choice>
    <mc:Fallback xmlns="">
      <p:transition advClick="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标题 23">
            <a:extLst>
              <a:ext uri="{FF2B5EF4-FFF2-40B4-BE49-F238E27FC236}">
                <a16:creationId xmlns:a16="http://schemas.microsoft.com/office/drawing/2014/main" id="{A097592F-AF10-4E48-ABF4-E0D27D270963}"/>
              </a:ext>
            </a:extLst>
          </p:cNvPr>
          <p:cNvSpPr>
            <a:spLocks noGrp="1"/>
          </p:cNvSpPr>
          <p:nvPr>
            <p:ph type="title"/>
          </p:nvPr>
        </p:nvSpPr>
        <p:spPr>
          <a:xfrm>
            <a:off x="323849" y="400129"/>
            <a:ext cx="11572874" cy="332399"/>
          </a:xfrm>
        </p:spPr>
        <p:txBody>
          <a:bodyPr/>
          <a:lstStyle/>
          <a:p>
            <a:r>
              <a:rPr lang="zh-CN" altLang="en-US" sz="2400" spc="100" dirty="0">
                <a:latin typeface="等线" panose="02010600030101010101" pitchFamily="2" charset="-122"/>
                <a:ea typeface="等线" panose="02010600030101010101" pitchFamily="2" charset="-122"/>
              </a:rPr>
              <a:t>思谋集团</a:t>
            </a:r>
          </a:p>
        </p:txBody>
      </p:sp>
      <p:grpSp>
        <p:nvGrpSpPr>
          <p:cNvPr id="25" name="组合 24">
            <a:extLst>
              <a:ext uri="{FF2B5EF4-FFF2-40B4-BE49-F238E27FC236}">
                <a16:creationId xmlns:a16="http://schemas.microsoft.com/office/drawing/2014/main" id="{DB076396-568C-43B4-8F29-B4C2E4CF47A6}"/>
              </a:ext>
            </a:extLst>
          </p:cNvPr>
          <p:cNvGrpSpPr/>
          <p:nvPr/>
        </p:nvGrpSpPr>
        <p:grpSpPr>
          <a:xfrm>
            <a:off x="8258172" y="1264503"/>
            <a:ext cx="3638547" cy="3560292"/>
            <a:chOff x="8258172" y="1264503"/>
            <a:chExt cx="3638547" cy="4507032"/>
          </a:xfrm>
        </p:grpSpPr>
        <p:sp>
          <p:nvSpPr>
            <p:cNvPr id="28" name="矩形: 圆顶角 67">
              <a:extLst>
                <a:ext uri="{FF2B5EF4-FFF2-40B4-BE49-F238E27FC236}">
                  <a16:creationId xmlns:a16="http://schemas.microsoft.com/office/drawing/2014/main" id="{825C3DB5-EB8F-4F81-8169-4BEBDC931C12}"/>
                </a:ext>
              </a:extLst>
            </p:cNvPr>
            <p:cNvSpPr/>
            <p:nvPr/>
          </p:nvSpPr>
          <p:spPr>
            <a:xfrm rot="10800000" flipV="1">
              <a:off x="8258172" y="1264503"/>
              <a:ext cx="3638547" cy="4507023"/>
            </a:xfrm>
            <a:prstGeom prst="round2SameRect">
              <a:avLst>
                <a:gd name="adj1" fmla="val 0"/>
                <a:gd name="adj2" fmla="val 0"/>
              </a:avLst>
            </a:prstGeom>
            <a:gradFill flip="none" rotWithShape="1">
              <a:gsLst>
                <a:gs pos="0">
                  <a:schemeClr val="bg1">
                    <a:alpha val="0"/>
                  </a:schemeClr>
                </a:gs>
                <a:gs pos="100000">
                  <a:schemeClr val="bg1">
                    <a:lumMod val="85000"/>
                  </a:schemeClr>
                </a:gs>
              </a:gsLst>
              <a:lin ang="16200000" scaled="1"/>
              <a:tileRect/>
            </a:gradFill>
            <a:ln w="3175" cap="sq" cmpd="sng">
              <a:gradFill flip="none" rotWithShape="1">
                <a:gsLst>
                  <a:gs pos="0">
                    <a:srgbClr val="043E6F">
                      <a:alpha val="50000"/>
                    </a:srgbClr>
                  </a:gs>
                  <a:gs pos="100000">
                    <a:schemeClr val="bg1">
                      <a:alpha val="11000"/>
                    </a:schemeClr>
                  </a:gs>
                </a:gsLst>
                <a:lin ang="5400000" scaled="1"/>
                <a:tileRect/>
              </a:gradFill>
              <a:round/>
              <a:extLst>
                <a:ext uri="{C807C97D-BFC1-408E-A445-0C87EB9F89A2}">
                  <ask:lineSketchStyleProps xmlns="" xmlns:ask="http://schemas.microsoft.com/office/drawing/2018/sketchyshapes" sd="1219033472">
                    <a:custGeom>
                      <a:avLst/>
                      <a:gdLst>
                        <a:gd name="connsiteX0" fmla="*/ 0 w 3638547"/>
                        <a:gd name="connsiteY0" fmla="*/ 0 h 4812447"/>
                        <a:gd name="connsiteX1" fmla="*/ 3638547 w 3638547"/>
                        <a:gd name="connsiteY1" fmla="*/ 0 h 4812447"/>
                        <a:gd name="connsiteX2" fmla="*/ 3638547 w 3638547"/>
                        <a:gd name="connsiteY2" fmla="*/ 0 h 4812447"/>
                        <a:gd name="connsiteX3" fmla="*/ 3638547 w 3638547"/>
                        <a:gd name="connsiteY3" fmla="*/ 4812447 h 4812447"/>
                        <a:gd name="connsiteX4" fmla="*/ 3638547 w 3638547"/>
                        <a:gd name="connsiteY4" fmla="*/ 4812447 h 4812447"/>
                        <a:gd name="connsiteX5" fmla="*/ 0 w 3638547"/>
                        <a:gd name="connsiteY5" fmla="*/ 4812447 h 4812447"/>
                        <a:gd name="connsiteX6" fmla="*/ 0 w 3638547"/>
                        <a:gd name="connsiteY6" fmla="*/ 4812447 h 4812447"/>
                        <a:gd name="connsiteX7" fmla="*/ 0 w 3638547"/>
                        <a:gd name="connsiteY7" fmla="*/ 0 h 4812447"/>
                        <a:gd name="connsiteX8" fmla="*/ 0 w 3638547"/>
                        <a:gd name="connsiteY8" fmla="*/ 0 h 4812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38547" h="4812447" fill="none" extrusionOk="0">
                          <a:moveTo>
                            <a:pt x="0" y="0"/>
                          </a:moveTo>
                          <a:cubicBezTo>
                            <a:pt x="1716812" y="-49533"/>
                            <a:pt x="3034736" y="-14809"/>
                            <a:pt x="3638547" y="0"/>
                          </a:cubicBezTo>
                          <a:lnTo>
                            <a:pt x="3638547" y="0"/>
                          </a:lnTo>
                          <a:cubicBezTo>
                            <a:pt x="3726186" y="1691157"/>
                            <a:pt x="3565868" y="4216514"/>
                            <a:pt x="3638547" y="4812447"/>
                          </a:cubicBezTo>
                          <a:lnTo>
                            <a:pt x="3638547" y="4812447"/>
                          </a:lnTo>
                          <a:cubicBezTo>
                            <a:pt x="2601474" y="4764216"/>
                            <a:pt x="449120" y="4896902"/>
                            <a:pt x="0" y="4812447"/>
                          </a:cubicBezTo>
                          <a:lnTo>
                            <a:pt x="0" y="4812447"/>
                          </a:lnTo>
                          <a:cubicBezTo>
                            <a:pt x="-38581" y="2979364"/>
                            <a:pt x="63341" y="2061623"/>
                            <a:pt x="0" y="0"/>
                          </a:cubicBezTo>
                          <a:lnTo>
                            <a:pt x="0" y="0"/>
                          </a:lnTo>
                          <a:close/>
                        </a:path>
                        <a:path w="3638547" h="4812447" stroke="0" extrusionOk="0">
                          <a:moveTo>
                            <a:pt x="0" y="0"/>
                          </a:moveTo>
                          <a:cubicBezTo>
                            <a:pt x="920309" y="118645"/>
                            <a:pt x="1981944" y="116012"/>
                            <a:pt x="3638547" y="0"/>
                          </a:cubicBezTo>
                          <a:lnTo>
                            <a:pt x="3638547" y="0"/>
                          </a:lnTo>
                          <a:cubicBezTo>
                            <a:pt x="3505665" y="1257729"/>
                            <a:pt x="3723498" y="3953339"/>
                            <a:pt x="3638547" y="4812447"/>
                          </a:cubicBezTo>
                          <a:lnTo>
                            <a:pt x="3638547" y="4812447"/>
                          </a:lnTo>
                          <a:cubicBezTo>
                            <a:pt x="2822333" y="4947047"/>
                            <a:pt x="897826" y="4655251"/>
                            <a:pt x="0" y="4812447"/>
                          </a:cubicBezTo>
                          <a:lnTo>
                            <a:pt x="0" y="4812447"/>
                          </a:lnTo>
                          <a:cubicBezTo>
                            <a:pt x="-20187" y="2758152"/>
                            <a:pt x="-152480" y="2015624"/>
                            <a:pt x="0" y="0"/>
                          </a:cubicBezTo>
                          <a:lnTo>
                            <a:pt x="0" y="0"/>
                          </a:ln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503" b="0" i="0" u="none" strike="noStrike" kern="1200" cap="none" spc="0" normalizeH="0" baseline="0" noProof="0" dirty="0">
                <a:ln>
                  <a:noFill/>
                </a:ln>
                <a:solidFill>
                  <a:schemeClr val="tx1"/>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26" name="Text Placeholder 16">
              <a:extLst>
                <a:ext uri="{FF2B5EF4-FFF2-40B4-BE49-F238E27FC236}">
                  <a16:creationId xmlns:a16="http://schemas.microsoft.com/office/drawing/2014/main" id="{5A111639-AB51-45E0-B5A2-5374FC774173}"/>
                </a:ext>
              </a:extLst>
            </p:cNvPr>
            <p:cNvSpPr txBox="1">
              <a:spLocks/>
            </p:cNvSpPr>
            <p:nvPr/>
          </p:nvSpPr>
          <p:spPr>
            <a:xfrm>
              <a:off x="8258173" y="2158512"/>
              <a:ext cx="3616327" cy="3613023"/>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lang="zh-CN" altLang="en-US" sz="2800" kern="1200" dirty="0" smtClean="0">
                  <a:solidFill>
                    <a:schemeClr val="bg1"/>
                  </a:solidFill>
                  <a:latin typeface="Arial" panose="020B0604020202020204" pitchFamily="34" charset="0"/>
                  <a:ea typeface="黑体" panose="02010609060101010101" pitchFamily="49" charset="-122"/>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Arial" panose="020B0604020202020204" pitchFamily="34" charset="0"/>
                  <a:ea typeface="黑体" panose="02010609060101010101" pitchFamily="49" charset="-122"/>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Arial" panose="020B0604020202020204" pitchFamily="34" charset="0"/>
                  <a:ea typeface="黑体" panose="02010609060101010101" pitchFamily="49" charset="-122"/>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Arial" panose="020B0604020202020204" pitchFamily="34" charset="0"/>
                  <a:ea typeface="黑体" panose="02010609060101010101" pitchFamily="49" charset="-122"/>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Arial" panose="020B0604020202020204" pitchFamily="34" charset="0"/>
                  <a:ea typeface="黑体" panose="02010609060101010101" pitchFamily="49" charset="-122"/>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82563" indent="-182563">
                <a:lnSpc>
                  <a:spcPct val="100000"/>
                </a:lnSpc>
                <a:buSzPct val="80000"/>
              </a:pPr>
              <a:r>
                <a:rPr lang="zh-CN" altLang="en-US" sz="1600" b="1" spc="100" dirty="0">
                  <a:solidFill>
                    <a:schemeClr val="tx1"/>
                  </a:solidFill>
                </a:rPr>
                <a:t>亚洲最大的</a:t>
              </a:r>
              <a:r>
                <a:rPr lang="zh-CN" altLang="en-US" sz="1600" b="1" spc="100" dirty="0">
                  <a:solidFill>
                    <a:schemeClr val="accent2"/>
                  </a:solidFill>
                </a:rPr>
                <a:t>工业</a:t>
              </a:r>
              <a:r>
                <a:rPr lang="en-US" altLang="zh-CN" sz="1600" b="1" spc="100" dirty="0">
                  <a:solidFill>
                    <a:schemeClr val="accent2"/>
                  </a:solidFill>
                </a:rPr>
                <a:t>AI</a:t>
              </a:r>
              <a:r>
                <a:rPr lang="zh-CN" altLang="en-US" sz="1600" b="1" spc="100" dirty="0">
                  <a:solidFill>
                    <a:schemeClr val="tx1"/>
                  </a:solidFill>
                </a:rPr>
                <a:t>独角兽企业</a:t>
              </a:r>
              <a:endParaRPr lang="en-US" altLang="zh-CN" sz="1600" b="1" spc="100" dirty="0">
                <a:solidFill>
                  <a:schemeClr val="tx1"/>
                </a:solidFill>
              </a:endParaRPr>
            </a:p>
            <a:p>
              <a:pPr marL="182563" indent="-182563">
                <a:lnSpc>
                  <a:spcPct val="100000"/>
                </a:lnSpc>
                <a:buSzPct val="80000"/>
              </a:pPr>
              <a:r>
                <a:rPr lang="zh-CN" altLang="en-US" sz="1600" b="1" spc="100" dirty="0">
                  <a:solidFill>
                    <a:schemeClr val="tx1"/>
                  </a:solidFill>
                </a:rPr>
                <a:t>持续发展实力：</a:t>
              </a:r>
              <a:br>
                <a:rPr lang="zh-CN" altLang="en-US" sz="1600" b="1" spc="100" dirty="0">
                  <a:solidFill>
                    <a:schemeClr val="tx1"/>
                  </a:solidFill>
                </a:rPr>
              </a:br>
              <a:r>
                <a:rPr lang="zh-CN" altLang="en-US" sz="1200" spc="100" dirty="0">
                  <a:solidFill>
                    <a:schemeClr val="tx1"/>
                  </a:solidFill>
                </a:rPr>
                <a:t>天使	数千万美元</a:t>
              </a:r>
              <a:r>
                <a:rPr lang="en-US" altLang="zh-CN" sz="1200" spc="100" dirty="0">
                  <a:solidFill>
                    <a:schemeClr val="tx1"/>
                  </a:solidFill>
                </a:rPr>
                <a:t>(2019/12)</a:t>
              </a:r>
              <a:br>
                <a:rPr lang="zh-CN" altLang="en-US" sz="1200" spc="100" dirty="0">
                  <a:solidFill>
                    <a:schemeClr val="tx1"/>
                  </a:solidFill>
                </a:rPr>
              </a:br>
              <a:r>
                <a:rPr lang="en-US" altLang="zh-CN" sz="1200" spc="100" dirty="0">
                  <a:solidFill>
                    <a:schemeClr val="tx1"/>
                  </a:solidFill>
                </a:rPr>
                <a:t>Pre-A	</a:t>
              </a:r>
              <a:r>
                <a:rPr lang="zh-CN" altLang="en-US" sz="1200" spc="100" dirty="0">
                  <a:solidFill>
                    <a:schemeClr val="tx1"/>
                  </a:solidFill>
                </a:rPr>
                <a:t>数千万美元</a:t>
              </a:r>
              <a:br>
                <a:rPr lang="zh-CN" altLang="en-US" sz="1200" spc="100" dirty="0">
                  <a:solidFill>
                    <a:schemeClr val="tx1"/>
                  </a:solidFill>
                </a:rPr>
              </a:br>
              <a:r>
                <a:rPr lang="en-US" altLang="zh-CN" sz="1200" spc="100" dirty="0">
                  <a:solidFill>
                    <a:schemeClr val="tx1"/>
                  </a:solidFill>
                </a:rPr>
                <a:t>A</a:t>
              </a:r>
              <a:r>
                <a:rPr lang="zh-CN" altLang="en-US" sz="1200" spc="100" dirty="0">
                  <a:solidFill>
                    <a:schemeClr val="tx1"/>
                  </a:solidFill>
                </a:rPr>
                <a:t>轮	</a:t>
              </a:r>
              <a:r>
                <a:rPr lang="en-US" altLang="zh-CN" sz="1200" spc="100" dirty="0">
                  <a:solidFill>
                    <a:schemeClr val="tx1"/>
                  </a:solidFill>
                </a:rPr>
                <a:t>1</a:t>
              </a:r>
              <a:r>
                <a:rPr lang="zh-CN" altLang="en-US" sz="1200" spc="100" dirty="0">
                  <a:solidFill>
                    <a:schemeClr val="tx1"/>
                  </a:solidFill>
                </a:rPr>
                <a:t>亿</a:t>
              </a:r>
              <a:r>
                <a:rPr lang="en-US" altLang="zh-CN" sz="1200" spc="100" dirty="0">
                  <a:solidFill>
                    <a:schemeClr val="tx1"/>
                  </a:solidFill>
                </a:rPr>
                <a:t>+</a:t>
              </a:r>
              <a:r>
                <a:rPr lang="zh-CN" altLang="en-US" sz="1200" spc="100" dirty="0">
                  <a:solidFill>
                    <a:schemeClr val="tx1"/>
                  </a:solidFill>
                </a:rPr>
                <a:t>美元</a:t>
              </a:r>
              <a:r>
                <a:rPr lang="en-US" altLang="zh-CN" sz="1200" spc="100" dirty="0">
                  <a:solidFill>
                    <a:schemeClr val="tx1"/>
                  </a:solidFill>
                </a:rPr>
                <a:t>(2020/11)</a:t>
              </a:r>
              <a:br>
                <a:rPr lang="en-US" altLang="zh-CN" sz="1200" spc="100" dirty="0">
                  <a:solidFill>
                    <a:schemeClr val="tx1"/>
                  </a:solidFill>
                </a:rPr>
              </a:br>
              <a:r>
                <a:rPr lang="en-US" altLang="zh-CN" sz="1200" spc="100" dirty="0">
                  <a:solidFill>
                    <a:schemeClr val="tx1"/>
                  </a:solidFill>
                </a:rPr>
                <a:t>B</a:t>
              </a:r>
              <a:r>
                <a:rPr lang="zh-CN" altLang="en-US" sz="1200" spc="100" dirty="0">
                  <a:solidFill>
                    <a:schemeClr val="tx1"/>
                  </a:solidFill>
                </a:rPr>
                <a:t>轮	</a:t>
              </a:r>
              <a:r>
                <a:rPr lang="en-US" altLang="zh-CN" sz="1200" spc="100" dirty="0">
                  <a:solidFill>
                    <a:schemeClr val="tx1"/>
                  </a:solidFill>
                </a:rPr>
                <a:t>2</a:t>
              </a:r>
              <a:r>
                <a:rPr lang="zh-CN" altLang="en-US" sz="1200" spc="100" dirty="0">
                  <a:solidFill>
                    <a:schemeClr val="tx1"/>
                  </a:solidFill>
                </a:rPr>
                <a:t>亿</a:t>
              </a:r>
              <a:r>
                <a:rPr lang="en-US" altLang="zh-CN" sz="1200" spc="100" dirty="0">
                  <a:solidFill>
                    <a:schemeClr val="tx1"/>
                  </a:solidFill>
                </a:rPr>
                <a:t>+</a:t>
              </a:r>
              <a:r>
                <a:rPr lang="zh-CN" altLang="en-US" sz="1200" spc="100" dirty="0">
                  <a:solidFill>
                    <a:schemeClr val="tx1"/>
                  </a:solidFill>
                </a:rPr>
                <a:t>美元</a:t>
              </a:r>
              <a:r>
                <a:rPr lang="en-US" altLang="zh-CN" sz="1200" spc="100" dirty="0">
                  <a:solidFill>
                    <a:schemeClr val="tx1"/>
                  </a:solidFill>
                </a:rPr>
                <a:t>(2021/06)</a:t>
              </a:r>
              <a:br>
                <a:rPr lang="zh-CN" altLang="en-US" sz="1200" spc="100" dirty="0">
                  <a:solidFill>
                    <a:schemeClr val="tx1"/>
                  </a:solidFill>
                </a:rPr>
              </a:br>
              <a:endParaRPr lang="zh-CN" altLang="en-US" sz="1200" spc="100" dirty="0">
                <a:solidFill>
                  <a:schemeClr val="tx1"/>
                </a:solidFill>
              </a:endParaRPr>
            </a:p>
          </p:txBody>
        </p:sp>
        <p:sp>
          <p:nvSpPr>
            <p:cNvPr id="29" name="Content Placeholder 15">
              <a:extLst>
                <a:ext uri="{FF2B5EF4-FFF2-40B4-BE49-F238E27FC236}">
                  <a16:creationId xmlns:a16="http://schemas.microsoft.com/office/drawing/2014/main" id="{0455C079-FECF-44F3-88B2-854C926EC2E4}"/>
                </a:ext>
              </a:extLst>
            </p:cNvPr>
            <p:cNvSpPr txBox="1">
              <a:spLocks/>
            </p:cNvSpPr>
            <p:nvPr/>
          </p:nvSpPr>
          <p:spPr>
            <a:xfrm>
              <a:off x="8258173" y="1544820"/>
              <a:ext cx="3616327" cy="333375"/>
            </a:xfrm>
            <a:prstGeom prst="rect">
              <a:avLst/>
            </a:prstGeom>
          </p:spPr>
          <p:txBody>
            <a:bodyPr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lang="zh-CN" altLang="en-US" sz="2800" kern="1200" dirty="0" smtClean="0">
                  <a:solidFill>
                    <a:schemeClr val="bg1"/>
                  </a:solidFill>
                  <a:latin typeface="Arial" panose="020B0604020202020204" pitchFamily="34" charset="0"/>
                  <a:ea typeface="黑体" panose="02010609060101010101" pitchFamily="49" charset="-122"/>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Arial" panose="020B0604020202020204" pitchFamily="34" charset="0"/>
                  <a:ea typeface="黑体" panose="02010609060101010101" pitchFamily="49" charset="-122"/>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Arial" panose="020B0604020202020204" pitchFamily="34" charset="0"/>
                  <a:ea typeface="黑体" panose="02010609060101010101" pitchFamily="49" charset="-122"/>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Arial" panose="020B0604020202020204" pitchFamily="34" charset="0"/>
                  <a:ea typeface="黑体" panose="02010609060101010101" pitchFamily="49" charset="-122"/>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Arial" panose="020B0604020202020204" pitchFamily="34" charset="0"/>
                  <a:ea typeface="黑体" panose="02010609060101010101" pitchFamily="49" charset="-122"/>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zh-CN" altLang="en-US" b="1" dirty="0">
                  <a:solidFill>
                    <a:srgbClr val="043E6F"/>
                  </a:solidFill>
                  <a:latin typeface="黑体" panose="02010609060101010101" pitchFamily="49" charset="-122"/>
                </a:rPr>
                <a:t>规模和持续发展</a:t>
              </a:r>
            </a:p>
          </p:txBody>
        </p:sp>
      </p:grpSp>
      <p:grpSp>
        <p:nvGrpSpPr>
          <p:cNvPr id="31" name="组合 30">
            <a:extLst>
              <a:ext uri="{FF2B5EF4-FFF2-40B4-BE49-F238E27FC236}">
                <a16:creationId xmlns:a16="http://schemas.microsoft.com/office/drawing/2014/main" id="{078A1BB8-123A-4BE2-946E-0E48D6C0F3F4}"/>
              </a:ext>
            </a:extLst>
          </p:cNvPr>
          <p:cNvGrpSpPr/>
          <p:nvPr/>
        </p:nvGrpSpPr>
        <p:grpSpPr>
          <a:xfrm>
            <a:off x="352424" y="1264503"/>
            <a:ext cx="3638547" cy="3898464"/>
            <a:chOff x="8258172" y="1264503"/>
            <a:chExt cx="3638547" cy="4507032"/>
          </a:xfrm>
        </p:grpSpPr>
        <p:sp>
          <p:nvSpPr>
            <p:cNvPr id="32" name="矩形: 圆顶角 67">
              <a:extLst>
                <a:ext uri="{FF2B5EF4-FFF2-40B4-BE49-F238E27FC236}">
                  <a16:creationId xmlns:a16="http://schemas.microsoft.com/office/drawing/2014/main" id="{DD85B204-A7C4-41C5-B71B-3FE43FB60527}"/>
                </a:ext>
              </a:extLst>
            </p:cNvPr>
            <p:cNvSpPr/>
            <p:nvPr/>
          </p:nvSpPr>
          <p:spPr>
            <a:xfrm rot="10800000" flipV="1">
              <a:off x="8258172" y="1264503"/>
              <a:ext cx="3638547" cy="4116069"/>
            </a:xfrm>
            <a:prstGeom prst="round2SameRect">
              <a:avLst>
                <a:gd name="adj1" fmla="val 0"/>
                <a:gd name="adj2" fmla="val 0"/>
              </a:avLst>
            </a:prstGeom>
            <a:gradFill flip="none" rotWithShape="1">
              <a:gsLst>
                <a:gs pos="0">
                  <a:schemeClr val="bg1">
                    <a:alpha val="0"/>
                  </a:schemeClr>
                </a:gs>
                <a:gs pos="100000">
                  <a:schemeClr val="bg1">
                    <a:lumMod val="85000"/>
                  </a:schemeClr>
                </a:gs>
              </a:gsLst>
              <a:lin ang="16200000" scaled="1"/>
              <a:tileRect/>
            </a:gradFill>
            <a:ln w="3175" cap="sq" cmpd="sng">
              <a:gradFill flip="none" rotWithShape="1">
                <a:gsLst>
                  <a:gs pos="0">
                    <a:srgbClr val="043E6F">
                      <a:alpha val="49000"/>
                    </a:srgbClr>
                  </a:gs>
                  <a:gs pos="100000">
                    <a:schemeClr val="bg1">
                      <a:alpha val="11000"/>
                    </a:schemeClr>
                  </a:gs>
                </a:gsLst>
                <a:lin ang="5400000" scaled="1"/>
                <a:tileRect/>
              </a:gradFill>
              <a:round/>
              <a:extLst>
                <a:ext uri="{C807C97D-BFC1-408E-A445-0C87EB9F89A2}">
                  <ask:lineSketchStyleProps xmlns="" xmlns:ask="http://schemas.microsoft.com/office/drawing/2018/sketchyshapes" sd="1219033472">
                    <a:custGeom>
                      <a:avLst/>
                      <a:gdLst>
                        <a:gd name="connsiteX0" fmla="*/ 0 w 3638547"/>
                        <a:gd name="connsiteY0" fmla="*/ 0 h 4812447"/>
                        <a:gd name="connsiteX1" fmla="*/ 3638547 w 3638547"/>
                        <a:gd name="connsiteY1" fmla="*/ 0 h 4812447"/>
                        <a:gd name="connsiteX2" fmla="*/ 3638547 w 3638547"/>
                        <a:gd name="connsiteY2" fmla="*/ 0 h 4812447"/>
                        <a:gd name="connsiteX3" fmla="*/ 3638547 w 3638547"/>
                        <a:gd name="connsiteY3" fmla="*/ 4812447 h 4812447"/>
                        <a:gd name="connsiteX4" fmla="*/ 3638547 w 3638547"/>
                        <a:gd name="connsiteY4" fmla="*/ 4812447 h 4812447"/>
                        <a:gd name="connsiteX5" fmla="*/ 0 w 3638547"/>
                        <a:gd name="connsiteY5" fmla="*/ 4812447 h 4812447"/>
                        <a:gd name="connsiteX6" fmla="*/ 0 w 3638547"/>
                        <a:gd name="connsiteY6" fmla="*/ 4812447 h 4812447"/>
                        <a:gd name="connsiteX7" fmla="*/ 0 w 3638547"/>
                        <a:gd name="connsiteY7" fmla="*/ 0 h 4812447"/>
                        <a:gd name="connsiteX8" fmla="*/ 0 w 3638547"/>
                        <a:gd name="connsiteY8" fmla="*/ 0 h 4812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38547" h="4812447" fill="none" extrusionOk="0">
                          <a:moveTo>
                            <a:pt x="0" y="0"/>
                          </a:moveTo>
                          <a:cubicBezTo>
                            <a:pt x="1716812" y="-49533"/>
                            <a:pt x="3034736" y="-14809"/>
                            <a:pt x="3638547" y="0"/>
                          </a:cubicBezTo>
                          <a:lnTo>
                            <a:pt x="3638547" y="0"/>
                          </a:lnTo>
                          <a:cubicBezTo>
                            <a:pt x="3726186" y="1691157"/>
                            <a:pt x="3565868" y="4216514"/>
                            <a:pt x="3638547" y="4812447"/>
                          </a:cubicBezTo>
                          <a:lnTo>
                            <a:pt x="3638547" y="4812447"/>
                          </a:lnTo>
                          <a:cubicBezTo>
                            <a:pt x="2601474" y="4764216"/>
                            <a:pt x="449120" y="4896902"/>
                            <a:pt x="0" y="4812447"/>
                          </a:cubicBezTo>
                          <a:lnTo>
                            <a:pt x="0" y="4812447"/>
                          </a:lnTo>
                          <a:cubicBezTo>
                            <a:pt x="-38581" y="2979364"/>
                            <a:pt x="63341" y="2061623"/>
                            <a:pt x="0" y="0"/>
                          </a:cubicBezTo>
                          <a:lnTo>
                            <a:pt x="0" y="0"/>
                          </a:lnTo>
                          <a:close/>
                        </a:path>
                        <a:path w="3638547" h="4812447" stroke="0" extrusionOk="0">
                          <a:moveTo>
                            <a:pt x="0" y="0"/>
                          </a:moveTo>
                          <a:cubicBezTo>
                            <a:pt x="920309" y="118645"/>
                            <a:pt x="1981944" y="116012"/>
                            <a:pt x="3638547" y="0"/>
                          </a:cubicBezTo>
                          <a:lnTo>
                            <a:pt x="3638547" y="0"/>
                          </a:lnTo>
                          <a:cubicBezTo>
                            <a:pt x="3505665" y="1257729"/>
                            <a:pt x="3723498" y="3953339"/>
                            <a:pt x="3638547" y="4812447"/>
                          </a:cubicBezTo>
                          <a:lnTo>
                            <a:pt x="3638547" y="4812447"/>
                          </a:lnTo>
                          <a:cubicBezTo>
                            <a:pt x="2822333" y="4947047"/>
                            <a:pt x="897826" y="4655251"/>
                            <a:pt x="0" y="4812447"/>
                          </a:cubicBezTo>
                          <a:lnTo>
                            <a:pt x="0" y="4812447"/>
                          </a:lnTo>
                          <a:cubicBezTo>
                            <a:pt x="-20187" y="2758152"/>
                            <a:pt x="-152480" y="2015624"/>
                            <a:pt x="0" y="0"/>
                          </a:cubicBezTo>
                          <a:lnTo>
                            <a:pt x="0" y="0"/>
                          </a:ln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503" b="0" i="0" u="none" strike="noStrike" kern="1200" cap="none" spc="0" normalizeH="0" baseline="0" noProof="0" dirty="0">
                <a:ln>
                  <a:noFill/>
                </a:ln>
                <a:solidFill>
                  <a:schemeClr val="tx1"/>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33" name="Text Placeholder 16">
              <a:extLst>
                <a:ext uri="{FF2B5EF4-FFF2-40B4-BE49-F238E27FC236}">
                  <a16:creationId xmlns:a16="http://schemas.microsoft.com/office/drawing/2014/main" id="{FA66EF6C-CB48-4F34-9CC9-FC2F9FFA81C4}"/>
                </a:ext>
              </a:extLst>
            </p:cNvPr>
            <p:cNvSpPr txBox="1">
              <a:spLocks/>
            </p:cNvSpPr>
            <p:nvPr/>
          </p:nvSpPr>
          <p:spPr>
            <a:xfrm>
              <a:off x="8258173" y="2158512"/>
              <a:ext cx="3616327" cy="3613023"/>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lang="zh-CN" altLang="en-US" sz="2800" kern="1200" dirty="0" smtClean="0">
                  <a:solidFill>
                    <a:schemeClr val="bg1"/>
                  </a:solidFill>
                  <a:latin typeface="Arial" panose="020B0604020202020204" pitchFamily="34" charset="0"/>
                  <a:ea typeface="黑体" panose="02010609060101010101" pitchFamily="49" charset="-122"/>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Arial" panose="020B0604020202020204" pitchFamily="34" charset="0"/>
                  <a:ea typeface="黑体" panose="02010609060101010101" pitchFamily="49" charset="-122"/>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Arial" panose="020B0604020202020204" pitchFamily="34" charset="0"/>
                  <a:ea typeface="黑体" panose="02010609060101010101" pitchFamily="49" charset="-122"/>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Arial" panose="020B0604020202020204" pitchFamily="34" charset="0"/>
                  <a:ea typeface="黑体" panose="02010609060101010101" pitchFamily="49" charset="-122"/>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Arial" panose="020B0604020202020204" pitchFamily="34" charset="0"/>
                  <a:ea typeface="黑体" panose="02010609060101010101" pitchFamily="49" charset="-122"/>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82563" indent="-182563">
                <a:lnSpc>
                  <a:spcPct val="110000"/>
                </a:lnSpc>
                <a:buSzPct val="80000"/>
                <a:buFont typeface="Arial" panose="020B0604020202020204" pitchFamily="34" charset="0"/>
                <a:buChar char="•"/>
              </a:pPr>
              <a:r>
                <a:rPr lang="en-US" altLang="zh-CN" sz="1200" spc="100" dirty="0">
                  <a:solidFill>
                    <a:srgbClr val="474646"/>
                  </a:solidFill>
                </a:rPr>
                <a:t>600</a:t>
              </a:r>
              <a:r>
                <a:rPr lang="zh-CN" altLang="en-US" sz="1200" spc="100" dirty="0">
                  <a:solidFill>
                    <a:srgbClr val="474646"/>
                  </a:solidFill>
                </a:rPr>
                <a:t>人</a:t>
              </a:r>
              <a:r>
                <a:rPr lang="en-US" altLang="zh-CN" sz="1200" spc="100" dirty="0">
                  <a:solidFill>
                    <a:srgbClr val="474646"/>
                  </a:solidFill>
                </a:rPr>
                <a:t>/2021</a:t>
              </a:r>
              <a:r>
                <a:rPr lang="zh-CN" altLang="en-US" sz="1200" spc="100" dirty="0">
                  <a:solidFill>
                    <a:srgbClr val="474646"/>
                  </a:solidFill>
                </a:rPr>
                <a:t>年（成立</a:t>
              </a:r>
              <a:r>
                <a:rPr lang="en-US" altLang="zh-CN" sz="1200" spc="100" dirty="0">
                  <a:solidFill>
                    <a:srgbClr val="474646"/>
                  </a:solidFill>
                </a:rPr>
                <a:t>20</a:t>
              </a:r>
              <a:r>
                <a:rPr lang="zh-CN" altLang="en-US" sz="1200" spc="100" dirty="0">
                  <a:solidFill>
                    <a:srgbClr val="474646"/>
                  </a:solidFill>
                </a:rPr>
                <a:t>个月）</a:t>
              </a:r>
              <a:br>
                <a:rPr lang="en-US" altLang="zh-CN" sz="1200" spc="100" dirty="0">
                  <a:solidFill>
                    <a:srgbClr val="474646"/>
                  </a:solidFill>
                </a:rPr>
              </a:br>
              <a:r>
                <a:rPr lang="en-US" altLang="zh-CN" sz="1200" spc="100" dirty="0">
                  <a:solidFill>
                    <a:srgbClr val="474646"/>
                  </a:solidFill>
                </a:rPr>
                <a:t>1500</a:t>
              </a:r>
              <a:r>
                <a:rPr lang="zh-CN" altLang="en-US" sz="1200" spc="100" dirty="0">
                  <a:solidFill>
                    <a:srgbClr val="474646"/>
                  </a:solidFill>
                </a:rPr>
                <a:t>人</a:t>
              </a:r>
              <a:r>
                <a:rPr lang="en-US" altLang="zh-CN" sz="1200" spc="100" dirty="0">
                  <a:solidFill>
                    <a:srgbClr val="474646"/>
                  </a:solidFill>
                </a:rPr>
                <a:t>/2022</a:t>
              </a:r>
              <a:r>
                <a:rPr lang="zh-CN" altLang="en-US" sz="1200" spc="100" dirty="0">
                  <a:solidFill>
                    <a:srgbClr val="474646"/>
                  </a:solidFill>
                </a:rPr>
                <a:t>年</a:t>
              </a:r>
              <a:endParaRPr lang="en-US" altLang="zh-CN" sz="1200" spc="100" dirty="0">
                <a:solidFill>
                  <a:srgbClr val="474646"/>
                </a:solidFill>
              </a:endParaRPr>
            </a:p>
            <a:p>
              <a:pPr marL="182563" indent="-182563">
                <a:lnSpc>
                  <a:spcPct val="110000"/>
                </a:lnSpc>
                <a:buSzPct val="80000"/>
                <a:buFont typeface="Arial" panose="020B0604020202020204" pitchFamily="34" charset="0"/>
                <a:buChar char="•"/>
              </a:pPr>
              <a:r>
                <a:rPr lang="zh-CN" altLang="en-US" sz="1200" spc="100" dirty="0">
                  <a:solidFill>
                    <a:srgbClr val="474646"/>
                  </a:solidFill>
                </a:rPr>
                <a:t>国际专利</a:t>
              </a:r>
              <a:r>
                <a:rPr lang="en-US" altLang="zh-CN" sz="1200" spc="100" dirty="0">
                  <a:solidFill>
                    <a:srgbClr val="474646"/>
                  </a:solidFill>
                </a:rPr>
                <a:t>300+</a:t>
              </a:r>
              <a:r>
                <a:rPr lang="zh-CN" altLang="en-US" sz="1200" spc="100" dirty="0">
                  <a:solidFill>
                    <a:srgbClr val="474646"/>
                  </a:solidFill>
                </a:rPr>
                <a:t>、国内</a:t>
              </a:r>
              <a:r>
                <a:rPr lang="en-US" altLang="zh-CN" sz="1200" spc="100" dirty="0">
                  <a:solidFill>
                    <a:srgbClr val="474646"/>
                  </a:solidFill>
                </a:rPr>
                <a:t>100+</a:t>
              </a:r>
            </a:p>
            <a:p>
              <a:pPr marL="182563" indent="-182563">
                <a:lnSpc>
                  <a:spcPct val="110000"/>
                </a:lnSpc>
                <a:buSzPct val="80000"/>
                <a:buFont typeface="Arial" panose="020B0604020202020204" pitchFamily="34" charset="0"/>
                <a:buChar char="•"/>
              </a:pPr>
              <a:r>
                <a:rPr lang="en-US" altLang="zh-CN" sz="1200" spc="100" dirty="0">
                  <a:solidFill>
                    <a:srgbClr val="474646"/>
                  </a:solidFill>
                </a:rPr>
                <a:t>L4-</a:t>
              </a:r>
              <a:r>
                <a:rPr lang="zh-CN" altLang="en-US" sz="1200" spc="100" dirty="0">
                  <a:solidFill>
                    <a:srgbClr val="474646"/>
                  </a:solidFill>
                </a:rPr>
                <a:t>自动驾驶系统研发经验</a:t>
              </a:r>
            </a:p>
            <a:p>
              <a:pPr marL="182563" indent="-182563">
                <a:lnSpc>
                  <a:spcPct val="110000"/>
                </a:lnSpc>
                <a:buSzPct val="80000"/>
                <a:buFont typeface="Arial" panose="020B0604020202020204" pitchFamily="34" charset="0"/>
                <a:buChar char="•"/>
              </a:pPr>
              <a:r>
                <a:rPr lang="en-US" altLang="zh-CN" sz="1200" spc="100" dirty="0">
                  <a:solidFill>
                    <a:srgbClr val="474646"/>
                  </a:solidFill>
                </a:rPr>
                <a:t>2016</a:t>
              </a:r>
              <a:r>
                <a:rPr lang="zh-CN" altLang="en-US" sz="1200" spc="100" dirty="0">
                  <a:solidFill>
                    <a:srgbClr val="474646"/>
                  </a:solidFill>
                </a:rPr>
                <a:t>、</a:t>
              </a:r>
              <a:r>
                <a:rPr lang="en-US" altLang="zh-CN" sz="1200" spc="100" dirty="0">
                  <a:solidFill>
                    <a:srgbClr val="474646"/>
                  </a:solidFill>
                </a:rPr>
                <a:t>2017</a:t>
              </a:r>
              <a:r>
                <a:rPr lang="zh-CN" altLang="en-US" sz="1200" spc="100" dirty="0">
                  <a:solidFill>
                    <a:srgbClr val="474646"/>
                  </a:solidFill>
                </a:rPr>
                <a:t>全世界</a:t>
              </a:r>
              <a:r>
                <a:rPr lang="en-US" altLang="zh-CN" sz="1200" spc="100" dirty="0">
                  <a:solidFill>
                    <a:srgbClr val="474646"/>
                  </a:solidFill>
                </a:rPr>
                <a:t>ImageNet</a:t>
              </a:r>
              <a:r>
                <a:rPr lang="zh-CN" altLang="en-US" sz="1200" spc="100" dirty="0">
                  <a:solidFill>
                    <a:srgbClr val="474646"/>
                  </a:solidFill>
                </a:rPr>
                <a:t>、</a:t>
              </a:r>
              <a:r>
                <a:rPr lang="en-US" altLang="zh-CN" sz="1200" spc="100" dirty="0">
                  <a:solidFill>
                    <a:srgbClr val="474646"/>
                  </a:solidFill>
                </a:rPr>
                <a:t>COCO</a:t>
              </a:r>
              <a:r>
                <a:rPr lang="zh-CN" altLang="en-US" sz="1200" spc="100" dirty="0">
                  <a:solidFill>
                    <a:srgbClr val="474646"/>
                  </a:solidFill>
                </a:rPr>
                <a:t>图像分割冠军</a:t>
              </a:r>
            </a:p>
            <a:p>
              <a:pPr marL="182563" indent="-182563">
                <a:lnSpc>
                  <a:spcPct val="110000"/>
                </a:lnSpc>
                <a:buSzPct val="80000"/>
                <a:buFont typeface="Arial" panose="020B0604020202020204" pitchFamily="34" charset="0"/>
                <a:buChar char="•"/>
              </a:pPr>
              <a:r>
                <a:rPr lang="en-US" altLang="zh-CN" sz="1200" spc="100" dirty="0">
                  <a:solidFill>
                    <a:srgbClr val="474646"/>
                  </a:solidFill>
                </a:rPr>
                <a:t>WAD 3D</a:t>
              </a:r>
              <a:r>
                <a:rPr lang="zh-CN" altLang="en-US" sz="1200" spc="100" dirty="0">
                  <a:solidFill>
                    <a:srgbClr val="474646"/>
                  </a:solidFill>
                </a:rPr>
                <a:t>物体检测冠军</a:t>
              </a:r>
            </a:p>
            <a:p>
              <a:pPr marL="182563" indent="-182563">
                <a:lnSpc>
                  <a:spcPct val="110000"/>
                </a:lnSpc>
                <a:buSzPct val="80000"/>
                <a:buFont typeface="Arial" panose="020B0604020202020204" pitchFamily="34" charset="0"/>
                <a:buChar char="•"/>
              </a:pPr>
              <a:r>
                <a:rPr lang="zh-CN" altLang="en-US" sz="1200" spc="100" dirty="0">
                  <a:solidFill>
                    <a:srgbClr val="474646"/>
                  </a:solidFill>
                </a:rPr>
                <a:t>国际最大图像算法库收录思谋</a:t>
              </a:r>
              <a:r>
                <a:rPr lang="en-US" altLang="zh-CN" sz="1200" spc="100" dirty="0">
                  <a:solidFill>
                    <a:srgbClr val="474646"/>
                  </a:solidFill>
                </a:rPr>
                <a:t>10+</a:t>
              </a:r>
              <a:r>
                <a:rPr lang="zh-CN" altLang="en-US" sz="1200" spc="100" dirty="0">
                  <a:solidFill>
                    <a:srgbClr val="474646"/>
                  </a:solidFill>
                </a:rPr>
                <a:t>算法</a:t>
              </a:r>
            </a:p>
            <a:p>
              <a:pPr marL="182563" indent="-182563">
                <a:lnSpc>
                  <a:spcPct val="110000"/>
                </a:lnSpc>
                <a:buSzPct val="80000"/>
                <a:buFont typeface="Arial" panose="020B0604020202020204" pitchFamily="34" charset="0"/>
                <a:buChar char="•"/>
              </a:pPr>
              <a:r>
                <a:rPr lang="en-US" altLang="zh-CN" sz="1200" spc="100" dirty="0">
                  <a:solidFill>
                    <a:srgbClr val="474646"/>
                  </a:solidFill>
                </a:rPr>
                <a:t>120+</a:t>
              </a:r>
              <a:r>
                <a:rPr lang="zh-CN" altLang="en-US" sz="1200" spc="100" dirty="0">
                  <a:solidFill>
                    <a:srgbClr val="474646"/>
                  </a:solidFill>
                </a:rPr>
                <a:t>篇图像视频领域的国际论文</a:t>
              </a:r>
            </a:p>
          </p:txBody>
        </p:sp>
        <p:sp>
          <p:nvSpPr>
            <p:cNvPr id="34" name="Content Placeholder 15">
              <a:extLst>
                <a:ext uri="{FF2B5EF4-FFF2-40B4-BE49-F238E27FC236}">
                  <a16:creationId xmlns:a16="http://schemas.microsoft.com/office/drawing/2014/main" id="{AF4F5661-8007-4DCB-9AB4-4C391657501A}"/>
                </a:ext>
              </a:extLst>
            </p:cNvPr>
            <p:cNvSpPr txBox="1">
              <a:spLocks/>
            </p:cNvSpPr>
            <p:nvPr/>
          </p:nvSpPr>
          <p:spPr>
            <a:xfrm>
              <a:off x="8258173" y="1544820"/>
              <a:ext cx="3616327" cy="333375"/>
            </a:xfrm>
            <a:prstGeom prst="rect">
              <a:avLst/>
            </a:prstGeom>
          </p:spPr>
          <p:txBody>
            <a:bodyPr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lang="zh-CN" altLang="en-US" sz="2800" kern="1200" dirty="0" smtClean="0">
                  <a:solidFill>
                    <a:schemeClr val="bg1"/>
                  </a:solidFill>
                  <a:latin typeface="Arial" panose="020B0604020202020204" pitchFamily="34" charset="0"/>
                  <a:ea typeface="黑体" panose="02010609060101010101" pitchFamily="49" charset="-122"/>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Arial" panose="020B0604020202020204" pitchFamily="34" charset="0"/>
                  <a:ea typeface="黑体" panose="02010609060101010101" pitchFamily="49" charset="-122"/>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Arial" panose="020B0604020202020204" pitchFamily="34" charset="0"/>
                  <a:ea typeface="黑体" panose="02010609060101010101" pitchFamily="49" charset="-122"/>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Arial" panose="020B0604020202020204" pitchFamily="34" charset="0"/>
                  <a:ea typeface="黑体" panose="02010609060101010101" pitchFamily="49" charset="-122"/>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Arial" panose="020B0604020202020204" pitchFamily="34" charset="0"/>
                  <a:ea typeface="黑体" panose="02010609060101010101" pitchFamily="49" charset="-122"/>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zh-CN" altLang="en-US" b="1" dirty="0">
                  <a:solidFill>
                    <a:srgbClr val="043E6F"/>
                  </a:solidFill>
                  <a:latin typeface="黑体" panose="02010609060101010101" pitchFamily="49" charset="-122"/>
                </a:rPr>
                <a:t>技术积累</a:t>
              </a:r>
            </a:p>
          </p:txBody>
        </p:sp>
      </p:grpSp>
      <p:grpSp>
        <p:nvGrpSpPr>
          <p:cNvPr id="35" name="组合 34">
            <a:extLst>
              <a:ext uri="{FF2B5EF4-FFF2-40B4-BE49-F238E27FC236}">
                <a16:creationId xmlns:a16="http://schemas.microsoft.com/office/drawing/2014/main" id="{D49BBF5E-6EAE-4AE6-8236-71094E287C37}"/>
              </a:ext>
            </a:extLst>
          </p:cNvPr>
          <p:cNvGrpSpPr/>
          <p:nvPr/>
        </p:nvGrpSpPr>
        <p:grpSpPr>
          <a:xfrm>
            <a:off x="4291010" y="1264504"/>
            <a:ext cx="3638547" cy="3672689"/>
            <a:chOff x="8258171" y="1264504"/>
            <a:chExt cx="3638547" cy="4507031"/>
          </a:xfrm>
        </p:grpSpPr>
        <p:sp>
          <p:nvSpPr>
            <p:cNvPr id="36" name="矩形: 圆顶角 67">
              <a:extLst>
                <a:ext uri="{FF2B5EF4-FFF2-40B4-BE49-F238E27FC236}">
                  <a16:creationId xmlns:a16="http://schemas.microsoft.com/office/drawing/2014/main" id="{FA95DDDB-2498-469C-8E52-BEAD4B6EEED5}"/>
                </a:ext>
              </a:extLst>
            </p:cNvPr>
            <p:cNvSpPr/>
            <p:nvPr/>
          </p:nvSpPr>
          <p:spPr>
            <a:xfrm rot="10800000" flipV="1">
              <a:off x="8258171" y="1264504"/>
              <a:ext cx="3638547" cy="4369098"/>
            </a:xfrm>
            <a:prstGeom prst="round2SameRect">
              <a:avLst>
                <a:gd name="adj1" fmla="val 0"/>
                <a:gd name="adj2" fmla="val 0"/>
              </a:avLst>
            </a:prstGeom>
            <a:gradFill flip="none" rotWithShape="1">
              <a:gsLst>
                <a:gs pos="0">
                  <a:schemeClr val="bg1">
                    <a:alpha val="0"/>
                  </a:schemeClr>
                </a:gs>
                <a:gs pos="100000">
                  <a:schemeClr val="bg1">
                    <a:lumMod val="85000"/>
                  </a:schemeClr>
                </a:gs>
              </a:gsLst>
              <a:lin ang="16200000" scaled="1"/>
              <a:tileRect/>
            </a:gradFill>
            <a:ln w="3175" cap="sq" cmpd="sng">
              <a:gradFill flip="none" rotWithShape="1">
                <a:gsLst>
                  <a:gs pos="0">
                    <a:srgbClr val="043E6F">
                      <a:alpha val="50000"/>
                    </a:srgbClr>
                  </a:gs>
                  <a:gs pos="100000">
                    <a:schemeClr val="bg1">
                      <a:alpha val="11000"/>
                    </a:schemeClr>
                  </a:gs>
                </a:gsLst>
                <a:lin ang="5400000" scaled="1"/>
                <a:tileRect/>
              </a:gradFill>
              <a:round/>
              <a:extLst>
                <a:ext uri="{C807C97D-BFC1-408E-A445-0C87EB9F89A2}">
                  <ask:lineSketchStyleProps xmlns="" xmlns:ask="http://schemas.microsoft.com/office/drawing/2018/sketchyshapes" sd="1219033472">
                    <a:custGeom>
                      <a:avLst/>
                      <a:gdLst>
                        <a:gd name="connsiteX0" fmla="*/ 0 w 3638547"/>
                        <a:gd name="connsiteY0" fmla="*/ 0 h 4812447"/>
                        <a:gd name="connsiteX1" fmla="*/ 3638547 w 3638547"/>
                        <a:gd name="connsiteY1" fmla="*/ 0 h 4812447"/>
                        <a:gd name="connsiteX2" fmla="*/ 3638547 w 3638547"/>
                        <a:gd name="connsiteY2" fmla="*/ 0 h 4812447"/>
                        <a:gd name="connsiteX3" fmla="*/ 3638547 w 3638547"/>
                        <a:gd name="connsiteY3" fmla="*/ 4812447 h 4812447"/>
                        <a:gd name="connsiteX4" fmla="*/ 3638547 w 3638547"/>
                        <a:gd name="connsiteY4" fmla="*/ 4812447 h 4812447"/>
                        <a:gd name="connsiteX5" fmla="*/ 0 w 3638547"/>
                        <a:gd name="connsiteY5" fmla="*/ 4812447 h 4812447"/>
                        <a:gd name="connsiteX6" fmla="*/ 0 w 3638547"/>
                        <a:gd name="connsiteY6" fmla="*/ 4812447 h 4812447"/>
                        <a:gd name="connsiteX7" fmla="*/ 0 w 3638547"/>
                        <a:gd name="connsiteY7" fmla="*/ 0 h 4812447"/>
                        <a:gd name="connsiteX8" fmla="*/ 0 w 3638547"/>
                        <a:gd name="connsiteY8" fmla="*/ 0 h 4812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38547" h="4812447" fill="none" extrusionOk="0">
                          <a:moveTo>
                            <a:pt x="0" y="0"/>
                          </a:moveTo>
                          <a:cubicBezTo>
                            <a:pt x="1716812" y="-49533"/>
                            <a:pt x="3034736" y="-14809"/>
                            <a:pt x="3638547" y="0"/>
                          </a:cubicBezTo>
                          <a:lnTo>
                            <a:pt x="3638547" y="0"/>
                          </a:lnTo>
                          <a:cubicBezTo>
                            <a:pt x="3726186" y="1691157"/>
                            <a:pt x="3565868" y="4216514"/>
                            <a:pt x="3638547" y="4812447"/>
                          </a:cubicBezTo>
                          <a:lnTo>
                            <a:pt x="3638547" y="4812447"/>
                          </a:lnTo>
                          <a:cubicBezTo>
                            <a:pt x="2601474" y="4764216"/>
                            <a:pt x="449120" y="4896902"/>
                            <a:pt x="0" y="4812447"/>
                          </a:cubicBezTo>
                          <a:lnTo>
                            <a:pt x="0" y="4812447"/>
                          </a:lnTo>
                          <a:cubicBezTo>
                            <a:pt x="-38581" y="2979364"/>
                            <a:pt x="63341" y="2061623"/>
                            <a:pt x="0" y="0"/>
                          </a:cubicBezTo>
                          <a:lnTo>
                            <a:pt x="0" y="0"/>
                          </a:lnTo>
                          <a:close/>
                        </a:path>
                        <a:path w="3638547" h="4812447" stroke="0" extrusionOk="0">
                          <a:moveTo>
                            <a:pt x="0" y="0"/>
                          </a:moveTo>
                          <a:cubicBezTo>
                            <a:pt x="920309" y="118645"/>
                            <a:pt x="1981944" y="116012"/>
                            <a:pt x="3638547" y="0"/>
                          </a:cubicBezTo>
                          <a:lnTo>
                            <a:pt x="3638547" y="0"/>
                          </a:lnTo>
                          <a:cubicBezTo>
                            <a:pt x="3505665" y="1257729"/>
                            <a:pt x="3723498" y="3953339"/>
                            <a:pt x="3638547" y="4812447"/>
                          </a:cubicBezTo>
                          <a:lnTo>
                            <a:pt x="3638547" y="4812447"/>
                          </a:lnTo>
                          <a:cubicBezTo>
                            <a:pt x="2822333" y="4947047"/>
                            <a:pt x="897826" y="4655251"/>
                            <a:pt x="0" y="4812447"/>
                          </a:cubicBezTo>
                          <a:lnTo>
                            <a:pt x="0" y="4812447"/>
                          </a:lnTo>
                          <a:cubicBezTo>
                            <a:pt x="-20187" y="2758152"/>
                            <a:pt x="-152480" y="2015624"/>
                            <a:pt x="0" y="0"/>
                          </a:cubicBezTo>
                          <a:lnTo>
                            <a:pt x="0" y="0"/>
                          </a:ln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503" b="0" i="0" u="none" strike="noStrike" kern="1200" cap="none" spc="0" normalizeH="0" baseline="0" noProof="0" dirty="0">
                <a:ln>
                  <a:noFill/>
                </a:ln>
                <a:solidFill>
                  <a:schemeClr val="tx1"/>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37" name="Text Placeholder 16">
              <a:extLst>
                <a:ext uri="{FF2B5EF4-FFF2-40B4-BE49-F238E27FC236}">
                  <a16:creationId xmlns:a16="http://schemas.microsoft.com/office/drawing/2014/main" id="{06B0E82B-A422-413A-AC53-31F84DE72F89}"/>
                </a:ext>
              </a:extLst>
            </p:cNvPr>
            <p:cNvSpPr txBox="1">
              <a:spLocks/>
            </p:cNvSpPr>
            <p:nvPr/>
          </p:nvSpPr>
          <p:spPr>
            <a:xfrm>
              <a:off x="8258173" y="2158512"/>
              <a:ext cx="3616327" cy="3613023"/>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lang="zh-CN" altLang="en-US" sz="2800" kern="1200" dirty="0" smtClean="0">
                  <a:solidFill>
                    <a:schemeClr val="bg1"/>
                  </a:solidFill>
                  <a:latin typeface="Arial" panose="020B0604020202020204" pitchFamily="34" charset="0"/>
                  <a:ea typeface="黑体" panose="02010609060101010101" pitchFamily="49" charset="-122"/>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Arial" panose="020B0604020202020204" pitchFamily="34" charset="0"/>
                  <a:ea typeface="黑体" panose="02010609060101010101" pitchFamily="49" charset="-122"/>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Arial" panose="020B0604020202020204" pitchFamily="34" charset="0"/>
                  <a:ea typeface="黑体" panose="02010609060101010101" pitchFamily="49" charset="-122"/>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Arial" panose="020B0604020202020204" pitchFamily="34" charset="0"/>
                  <a:ea typeface="黑体" panose="02010609060101010101" pitchFamily="49" charset="-122"/>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Arial" panose="020B0604020202020204" pitchFamily="34" charset="0"/>
                  <a:ea typeface="黑体" panose="02010609060101010101" pitchFamily="49" charset="-122"/>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82563" indent="-182563">
                <a:lnSpc>
                  <a:spcPct val="100000"/>
                </a:lnSpc>
                <a:buSzPct val="80000"/>
                <a:buFont typeface="Arial" panose="020B0604020202020204" pitchFamily="34" charset="0"/>
                <a:buChar char="•"/>
              </a:pPr>
              <a:r>
                <a:rPr lang="zh-CN" altLang="en-US" sz="1200" spc="100" dirty="0">
                  <a:solidFill>
                    <a:srgbClr val="474646"/>
                  </a:solidFill>
                </a:rPr>
                <a:t>全世界最大工业</a:t>
              </a:r>
              <a:r>
                <a:rPr lang="en-US" altLang="zh-CN" sz="1200" spc="100" dirty="0">
                  <a:solidFill>
                    <a:srgbClr val="474646"/>
                  </a:solidFill>
                </a:rPr>
                <a:t>AI</a:t>
              </a:r>
              <a:r>
                <a:rPr lang="zh-CN" altLang="en-US" sz="1200" spc="100" dirty="0">
                  <a:solidFill>
                    <a:srgbClr val="474646"/>
                  </a:solidFill>
                </a:rPr>
                <a:t>项目的成功落地全流程经验</a:t>
              </a:r>
            </a:p>
            <a:p>
              <a:pPr marL="182563" indent="-182563">
                <a:lnSpc>
                  <a:spcPct val="100000"/>
                </a:lnSpc>
                <a:buSzPct val="80000"/>
                <a:buFont typeface="Arial" panose="020B0604020202020204" pitchFamily="34" charset="0"/>
                <a:buChar char="•"/>
              </a:pPr>
              <a:r>
                <a:rPr lang="zh-CN" altLang="en-US" sz="1200" spc="100" dirty="0">
                  <a:solidFill>
                    <a:srgbClr val="474646"/>
                  </a:solidFill>
                </a:rPr>
                <a:t>已服务多个</a:t>
              </a:r>
              <a:r>
                <a:rPr lang="zh-CN" altLang="en-US" sz="1600" spc="100" dirty="0">
                  <a:solidFill>
                    <a:schemeClr val="accent2"/>
                  </a:solidFill>
                </a:rPr>
                <a:t>半导体、电子制造服务、汽车、精密工业、新能源</a:t>
              </a:r>
              <a:br>
                <a:rPr lang="en-US" altLang="zh-CN" sz="1600" spc="100" dirty="0">
                  <a:solidFill>
                    <a:srgbClr val="C00000"/>
                  </a:solidFill>
                </a:rPr>
              </a:br>
              <a:r>
                <a:rPr lang="zh-CN" altLang="en-US" sz="1200" spc="100" dirty="0">
                  <a:solidFill>
                    <a:srgbClr val="474646"/>
                  </a:solidFill>
                </a:rPr>
                <a:t>等的</a:t>
              </a:r>
              <a:r>
                <a:rPr lang="en-US" altLang="zh-CN" sz="1200" spc="100" dirty="0">
                  <a:solidFill>
                    <a:srgbClr val="474646"/>
                  </a:solidFill>
                </a:rPr>
                <a:t>TOP</a:t>
              </a:r>
              <a:r>
                <a:rPr lang="zh-CN" altLang="en-US" sz="1200" spc="100" dirty="0">
                  <a:solidFill>
                    <a:srgbClr val="474646"/>
                  </a:solidFill>
                </a:rPr>
                <a:t>客户。</a:t>
              </a:r>
              <a:endParaRPr lang="en-US" altLang="zh-CN" sz="1200" spc="100" dirty="0">
                <a:solidFill>
                  <a:srgbClr val="474646"/>
                </a:solidFill>
              </a:endParaRPr>
            </a:p>
          </p:txBody>
        </p:sp>
        <p:sp>
          <p:nvSpPr>
            <p:cNvPr id="38" name="Content Placeholder 15">
              <a:extLst>
                <a:ext uri="{FF2B5EF4-FFF2-40B4-BE49-F238E27FC236}">
                  <a16:creationId xmlns:a16="http://schemas.microsoft.com/office/drawing/2014/main" id="{456A9325-076B-4708-A5E5-1965AD817993}"/>
                </a:ext>
              </a:extLst>
            </p:cNvPr>
            <p:cNvSpPr txBox="1">
              <a:spLocks/>
            </p:cNvSpPr>
            <p:nvPr/>
          </p:nvSpPr>
          <p:spPr>
            <a:xfrm>
              <a:off x="8258173" y="1544820"/>
              <a:ext cx="3616327" cy="333375"/>
            </a:xfrm>
            <a:prstGeom prst="rect">
              <a:avLst/>
            </a:prstGeom>
          </p:spPr>
          <p:txBody>
            <a:bodyPr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lang="zh-CN" altLang="en-US" sz="2800" kern="1200" dirty="0" smtClean="0">
                  <a:solidFill>
                    <a:schemeClr val="bg1"/>
                  </a:solidFill>
                  <a:latin typeface="Arial" panose="020B0604020202020204" pitchFamily="34" charset="0"/>
                  <a:ea typeface="黑体" panose="02010609060101010101" pitchFamily="49" charset="-122"/>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Arial" panose="020B0604020202020204" pitchFamily="34" charset="0"/>
                  <a:ea typeface="黑体" panose="02010609060101010101" pitchFamily="49" charset="-122"/>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Arial" panose="020B0604020202020204" pitchFamily="34" charset="0"/>
                  <a:ea typeface="黑体" panose="02010609060101010101" pitchFamily="49" charset="-122"/>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Arial" panose="020B0604020202020204" pitchFamily="34" charset="0"/>
                  <a:ea typeface="黑体" panose="02010609060101010101" pitchFamily="49" charset="-122"/>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Arial" panose="020B0604020202020204" pitchFamily="34" charset="0"/>
                  <a:ea typeface="黑体" panose="02010609060101010101" pitchFamily="49" charset="-122"/>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zh-CN" altLang="en-US" b="1" dirty="0">
                  <a:solidFill>
                    <a:srgbClr val="043E6F"/>
                  </a:solidFill>
                  <a:latin typeface="黑体" panose="02010609060101010101" pitchFamily="49" charset="-122"/>
                </a:rPr>
                <a:t>行业经验</a:t>
              </a:r>
              <a:endParaRPr lang="en-US" altLang="zh-CN" b="1" dirty="0">
                <a:solidFill>
                  <a:srgbClr val="043E6F"/>
                </a:solidFill>
                <a:latin typeface="黑体" panose="02010609060101010101" pitchFamily="49" charset="-122"/>
              </a:endParaRPr>
            </a:p>
          </p:txBody>
        </p:sp>
      </p:grpSp>
      <p:pic>
        <p:nvPicPr>
          <p:cNvPr id="50" name="Picture 4">
            <a:extLst>
              <a:ext uri="{FF2B5EF4-FFF2-40B4-BE49-F238E27FC236}">
                <a16:creationId xmlns:a16="http://schemas.microsoft.com/office/drawing/2014/main" id="{9FFCCF94-2066-4D65-B7BA-28F1F77194B1}"/>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868285" y="5603240"/>
            <a:ext cx="1439181" cy="822099"/>
          </a:xfrm>
          <a:prstGeom prst="rect">
            <a:avLst/>
          </a:prstGeom>
          <a:solidFill>
            <a:schemeClr val="bg1"/>
          </a:solidFill>
        </p:spPr>
      </p:pic>
      <p:pic>
        <p:nvPicPr>
          <p:cNvPr id="51" name="Picture 12" descr="红杉资本中国基金员工、地点、职位| 领英">
            <a:extLst>
              <a:ext uri="{FF2B5EF4-FFF2-40B4-BE49-F238E27FC236}">
                <a16:creationId xmlns:a16="http://schemas.microsoft.com/office/drawing/2014/main" id="{5CC0D415-5E8C-4444-BDF6-C1D03EF6CC41}"/>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5977763" y="5616035"/>
            <a:ext cx="796508" cy="796508"/>
          </a:xfrm>
          <a:prstGeom prst="rect">
            <a:avLst/>
          </a:prstGeom>
          <a:noFill/>
          <a:extLst>
            <a:ext uri="{909E8E84-426E-40DD-AFC4-6F175D3DCCD1}">
              <a14:hiddenFill xmlns:a14="http://schemas.microsoft.com/office/drawing/2010/main">
                <a:solidFill>
                  <a:srgbClr val="FFFFFF"/>
                </a:solidFill>
              </a14:hiddenFill>
            </a:ext>
          </a:extLst>
        </p:spPr>
      </p:pic>
      <p:pic>
        <p:nvPicPr>
          <p:cNvPr id="52" name="图片 51">
            <a:extLst>
              <a:ext uri="{FF2B5EF4-FFF2-40B4-BE49-F238E27FC236}">
                <a16:creationId xmlns:a16="http://schemas.microsoft.com/office/drawing/2014/main" id="{4FEA5DC8-A3D4-49D0-8D89-195F2355A881}"/>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495646" y="5704531"/>
            <a:ext cx="1555070" cy="619516"/>
          </a:xfrm>
          <a:prstGeom prst="rect">
            <a:avLst/>
          </a:prstGeom>
        </p:spPr>
      </p:pic>
      <p:pic>
        <p:nvPicPr>
          <p:cNvPr id="53" name="Picture 8">
            <a:extLst>
              <a:ext uri="{FF2B5EF4-FFF2-40B4-BE49-F238E27FC236}">
                <a16:creationId xmlns:a16="http://schemas.microsoft.com/office/drawing/2014/main" id="{C98CD368-4B0B-4134-81B6-B9087B026D69}"/>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4238896" y="5699777"/>
            <a:ext cx="629024" cy="629024"/>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2">
            <a:extLst>
              <a:ext uri="{FF2B5EF4-FFF2-40B4-BE49-F238E27FC236}">
                <a16:creationId xmlns:a16="http://schemas.microsoft.com/office/drawing/2014/main" id="{BD868A8F-AFFE-4B40-AA44-39543B718178}"/>
              </a:ext>
            </a:extLst>
          </p:cNvPr>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5056100" y="5671821"/>
            <a:ext cx="733483" cy="684936"/>
          </a:xfrm>
          <a:prstGeom prst="rect">
            <a:avLst/>
          </a:prstGeom>
          <a:noFill/>
          <a:extLst>
            <a:ext uri="{909E8E84-426E-40DD-AFC4-6F175D3DCCD1}">
              <a14:hiddenFill xmlns:a14="http://schemas.microsoft.com/office/drawing/2010/main">
                <a:solidFill>
                  <a:srgbClr val="FFFFFF"/>
                </a:solidFill>
              </a14:hiddenFill>
            </a:ext>
          </a:extLst>
        </p:spPr>
      </p:pic>
      <p:pic>
        <p:nvPicPr>
          <p:cNvPr id="55" name="图片 54">
            <a:extLst>
              <a:ext uri="{FF2B5EF4-FFF2-40B4-BE49-F238E27FC236}">
                <a16:creationId xmlns:a16="http://schemas.microsoft.com/office/drawing/2014/main" id="{5205DA6E-C7B5-4BE2-B504-144912FE99FA}"/>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6962451" y="5746583"/>
            <a:ext cx="1181598" cy="535412"/>
          </a:xfrm>
          <a:prstGeom prst="rect">
            <a:avLst/>
          </a:prstGeom>
        </p:spPr>
      </p:pic>
      <p:pic>
        <p:nvPicPr>
          <p:cNvPr id="56" name="Picture 6">
            <a:extLst>
              <a:ext uri="{FF2B5EF4-FFF2-40B4-BE49-F238E27FC236}">
                <a16:creationId xmlns:a16="http://schemas.microsoft.com/office/drawing/2014/main" id="{25EE8176-07F3-4204-8493-D1DC24A17D4B}"/>
              </a:ext>
            </a:extLst>
          </p:cNvPr>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9704948" y="5788232"/>
            <a:ext cx="1577145" cy="452115"/>
          </a:xfrm>
          <a:prstGeom prst="rect">
            <a:avLst/>
          </a:prstGeom>
          <a:solidFill>
            <a:schemeClr val="bg1"/>
          </a:solidFill>
        </p:spPr>
      </p:pic>
      <p:pic>
        <p:nvPicPr>
          <p:cNvPr id="57" name="Picture 10">
            <a:extLst>
              <a:ext uri="{FF2B5EF4-FFF2-40B4-BE49-F238E27FC236}">
                <a16:creationId xmlns:a16="http://schemas.microsoft.com/office/drawing/2014/main" id="{72962BCC-3246-42CF-B9E4-7541037C9A6B}"/>
              </a:ext>
            </a:extLst>
          </p:cNvPr>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8332229" y="5722726"/>
            <a:ext cx="1184539" cy="583126"/>
          </a:xfrm>
          <a:prstGeom prst="rect">
            <a:avLst/>
          </a:prstGeom>
          <a:noFill/>
          <a:extLst>
            <a:ext uri="{909E8E84-426E-40DD-AFC4-6F175D3DCCD1}">
              <a14:hiddenFill xmlns:a14="http://schemas.microsoft.com/office/drawing/2010/main">
                <a:solidFill>
                  <a:srgbClr val="FFFFFF"/>
                </a:solidFill>
              </a14:hiddenFill>
            </a:ext>
          </a:extLst>
        </p:spPr>
      </p:pic>
      <p:sp>
        <p:nvSpPr>
          <p:cNvPr id="59" name="文本框 58">
            <a:extLst>
              <a:ext uri="{FF2B5EF4-FFF2-40B4-BE49-F238E27FC236}">
                <a16:creationId xmlns:a16="http://schemas.microsoft.com/office/drawing/2014/main" id="{F24EB66A-F7C9-42E1-8FCA-ECE9A341A164}"/>
              </a:ext>
            </a:extLst>
          </p:cNvPr>
          <p:cNvSpPr txBox="1"/>
          <p:nvPr/>
        </p:nvSpPr>
        <p:spPr>
          <a:xfrm>
            <a:off x="5221544" y="5232645"/>
            <a:ext cx="2035278" cy="369332"/>
          </a:xfrm>
          <a:prstGeom prst="rect">
            <a:avLst/>
          </a:prstGeom>
          <a:noFill/>
        </p:spPr>
        <p:txBody>
          <a:bodyPr wrap="square">
            <a:spAutoFit/>
          </a:bodyPr>
          <a:lstStyle/>
          <a:p>
            <a:pPr algn="ctr"/>
            <a:r>
              <a:rPr lang="zh-CN" altLang="en-US" sz="1800" b="1" spc="100" dirty="0">
                <a:solidFill>
                  <a:schemeClr val="tx1"/>
                </a:solidFill>
              </a:rPr>
              <a:t>我们的投资机构</a:t>
            </a:r>
            <a:endParaRPr lang="zh-CN" altLang="en-US" dirty="0"/>
          </a:p>
        </p:txBody>
      </p:sp>
      <p:cxnSp>
        <p:nvCxnSpPr>
          <p:cNvPr id="47" name="直接连接符 46">
            <a:extLst>
              <a:ext uri="{FF2B5EF4-FFF2-40B4-BE49-F238E27FC236}">
                <a16:creationId xmlns:a16="http://schemas.microsoft.com/office/drawing/2014/main" id="{169447A9-E506-4173-9024-7F4DFBB7A18E}"/>
              </a:ext>
            </a:extLst>
          </p:cNvPr>
          <p:cNvCxnSpPr>
            <a:cxnSpLocks/>
          </p:cNvCxnSpPr>
          <p:nvPr/>
        </p:nvCxnSpPr>
        <p:spPr>
          <a:xfrm>
            <a:off x="2802808" y="5427143"/>
            <a:ext cx="6902140" cy="0"/>
          </a:xfrm>
          <a:prstGeom prst="line">
            <a:avLst/>
          </a:prstGeom>
          <a:ln>
            <a:gradFill flip="none" rotWithShape="1">
              <a:gsLst>
                <a:gs pos="32000">
                  <a:schemeClr val="accent1">
                    <a:lumMod val="5000"/>
                    <a:lumOff val="95000"/>
                    <a:alpha val="0"/>
                  </a:schemeClr>
                </a:gs>
                <a:gs pos="100000">
                  <a:srgbClr val="043E6F">
                    <a:alpha val="61000"/>
                  </a:srgbClr>
                </a:gs>
              </a:gsLst>
              <a:path path="circle">
                <a:fillToRect l="50000" t="50000" r="50000" b="50000"/>
              </a:path>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39949261"/>
      </p:ext>
    </p:extLst>
  </p:cSld>
  <p:clrMapOvr>
    <a:masterClrMapping/>
  </p:clrMapOvr>
  <mc:AlternateContent xmlns:mc="http://schemas.openxmlformats.org/markup-compatibility/2006" xmlns:p14="http://schemas.microsoft.com/office/powerpoint/2010/main">
    <mc:Choice Requires="p14">
      <p:transition p14:dur="250" advClick="0">
        <p:fade/>
      </p:transition>
    </mc:Choice>
    <mc:Fallback xmlns="">
      <p:transition advClick="0">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D382ED61-21FA-334B-A011-33EBEE5B1EAF}"/>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668496" y="2012200"/>
            <a:ext cx="605427" cy="4518830"/>
          </a:xfrm>
          <a:prstGeom prst="rect">
            <a:avLst/>
          </a:prstGeom>
        </p:spPr>
      </p:pic>
      <p:pic>
        <p:nvPicPr>
          <p:cNvPr id="5" name="内容占位符 18">
            <a:extLst>
              <a:ext uri="{FF2B5EF4-FFF2-40B4-BE49-F238E27FC236}">
                <a16:creationId xmlns:a16="http://schemas.microsoft.com/office/drawing/2014/main" id="{9182564D-05B5-7D45-A0DB-57B1E5251A3C}"/>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rot="16200000">
            <a:off x="1322348" y="3939799"/>
            <a:ext cx="4518829" cy="663632"/>
          </a:xfrm>
          <a:prstGeom prst="rect">
            <a:avLst/>
          </a:prstGeom>
        </p:spPr>
      </p:pic>
      <p:pic>
        <p:nvPicPr>
          <p:cNvPr id="13" name="图片 12" descr="图片包含 站, 男人, 游戏机&#10;&#10;描述已自动生成">
            <a:extLst>
              <a:ext uri="{FF2B5EF4-FFF2-40B4-BE49-F238E27FC236}">
                <a16:creationId xmlns:a16="http://schemas.microsoft.com/office/drawing/2014/main" id="{D8C6877F-01F9-014F-8220-C3FB38810933}"/>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096000" y="2012200"/>
            <a:ext cx="609600" cy="4521200"/>
          </a:xfrm>
          <a:prstGeom prst="rect">
            <a:avLst/>
          </a:prstGeom>
        </p:spPr>
      </p:pic>
      <p:sp>
        <p:nvSpPr>
          <p:cNvPr id="14" name="文本框 13">
            <a:extLst>
              <a:ext uri="{FF2B5EF4-FFF2-40B4-BE49-F238E27FC236}">
                <a16:creationId xmlns:a16="http://schemas.microsoft.com/office/drawing/2014/main" id="{EF2881D5-123A-FD41-82A1-6F7B4F0C23C9}"/>
              </a:ext>
            </a:extLst>
          </p:cNvPr>
          <p:cNvSpPr txBox="1"/>
          <p:nvPr/>
        </p:nvSpPr>
        <p:spPr>
          <a:xfrm>
            <a:off x="4674503" y="1552985"/>
            <a:ext cx="646331" cy="369332"/>
          </a:xfrm>
          <a:prstGeom prst="rect">
            <a:avLst/>
          </a:prstGeom>
          <a:noFill/>
        </p:spPr>
        <p:txBody>
          <a:bodyPr wrap="none" rtlCol="0">
            <a:spAutoFit/>
          </a:bodyPr>
          <a:lstStyle/>
          <a:p>
            <a:r>
              <a:rPr kumimoji="1" lang="zh-CN" altLang="en-US" dirty="0"/>
              <a:t>转换</a:t>
            </a:r>
          </a:p>
        </p:txBody>
      </p:sp>
      <p:sp>
        <p:nvSpPr>
          <p:cNvPr id="15" name="文本框 14">
            <a:extLst>
              <a:ext uri="{FF2B5EF4-FFF2-40B4-BE49-F238E27FC236}">
                <a16:creationId xmlns:a16="http://schemas.microsoft.com/office/drawing/2014/main" id="{B64FC6BA-78E0-2346-B9C3-1467D4E94BD7}"/>
              </a:ext>
            </a:extLst>
          </p:cNvPr>
          <p:cNvSpPr txBox="1"/>
          <p:nvPr/>
        </p:nvSpPr>
        <p:spPr>
          <a:xfrm>
            <a:off x="5846802" y="1552985"/>
            <a:ext cx="1107996" cy="369332"/>
          </a:xfrm>
          <a:prstGeom prst="rect">
            <a:avLst/>
          </a:prstGeom>
          <a:noFill/>
        </p:spPr>
        <p:txBody>
          <a:bodyPr wrap="none" rtlCol="0">
            <a:spAutoFit/>
          </a:bodyPr>
          <a:lstStyle/>
          <a:p>
            <a:r>
              <a:rPr kumimoji="1" lang="zh-CN" altLang="en-US" dirty="0"/>
              <a:t>定位识别</a:t>
            </a:r>
          </a:p>
        </p:txBody>
      </p:sp>
      <p:sp>
        <p:nvSpPr>
          <p:cNvPr id="21" name="矩形 20">
            <a:extLst>
              <a:ext uri="{FF2B5EF4-FFF2-40B4-BE49-F238E27FC236}">
                <a16:creationId xmlns:a16="http://schemas.microsoft.com/office/drawing/2014/main" id="{6A1ACD85-C295-974E-A40B-95797D913DD8}"/>
              </a:ext>
            </a:extLst>
          </p:cNvPr>
          <p:cNvSpPr/>
          <p:nvPr/>
        </p:nvSpPr>
        <p:spPr>
          <a:xfrm>
            <a:off x="7548341" y="3826820"/>
            <a:ext cx="1565329" cy="7439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2D/3D</a:t>
            </a:r>
            <a:r>
              <a:rPr kumimoji="1" lang="zh-CN" altLang="en-US" dirty="0"/>
              <a:t>后</a:t>
            </a:r>
            <a:endParaRPr kumimoji="1" lang="en-US" altLang="zh-CN" dirty="0"/>
          </a:p>
          <a:p>
            <a:pPr algn="ctr"/>
            <a:r>
              <a:rPr kumimoji="1" lang="zh-CN" altLang="en-US" dirty="0"/>
              <a:t>处理优化</a:t>
            </a:r>
          </a:p>
        </p:txBody>
      </p:sp>
      <p:sp>
        <p:nvSpPr>
          <p:cNvPr id="29" name="矩形 28">
            <a:extLst>
              <a:ext uri="{FF2B5EF4-FFF2-40B4-BE49-F238E27FC236}">
                <a16:creationId xmlns:a16="http://schemas.microsoft.com/office/drawing/2014/main" id="{F93520D5-1A71-F048-9C65-2BCE71B9EE7E}"/>
              </a:ext>
            </a:extLst>
          </p:cNvPr>
          <p:cNvSpPr/>
          <p:nvPr/>
        </p:nvSpPr>
        <p:spPr>
          <a:xfrm>
            <a:off x="7548341" y="5402483"/>
            <a:ext cx="1565329" cy="7439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输出</a:t>
            </a:r>
            <a:endParaRPr kumimoji="1" lang="en-US" altLang="zh-CN" dirty="0"/>
          </a:p>
          <a:p>
            <a:pPr algn="ctr"/>
            <a:r>
              <a:rPr kumimoji="1" lang="zh-CN" altLang="en-US" dirty="0"/>
              <a:t>最终结果</a:t>
            </a:r>
          </a:p>
        </p:txBody>
      </p:sp>
      <p:pic>
        <p:nvPicPr>
          <p:cNvPr id="6" name="图片 5" descr="图片包含 图表&#10;&#10;描述已自动生成">
            <a:extLst>
              <a:ext uri="{FF2B5EF4-FFF2-40B4-BE49-F238E27FC236}">
                <a16:creationId xmlns:a16="http://schemas.microsoft.com/office/drawing/2014/main" id="{F924852E-1EA1-4695-BD64-AE6C7E444E21}"/>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81524" y="3056706"/>
            <a:ext cx="2466715" cy="2138601"/>
          </a:xfrm>
          <a:prstGeom prst="rect">
            <a:avLst/>
          </a:prstGeom>
        </p:spPr>
      </p:pic>
      <p:sp>
        <p:nvSpPr>
          <p:cNvPr id="20" name="文本框 19">
            <a:extLst>
              <a:ext uri="{FF2B5EF4-FFF2-40B4-BE49-F238E27FC236}">
                <a16:creationId xmlns:a16="http://schemas.microsoft.com/office/drawing/2014/main" id="{83B57917-DD35-4FC8-A811-90628FFA4472}"/>
              </a:ext>
            </a:extLst>
          </p:cNvPr>
          <p:cNvSpPr txBox="1"/>
          <p:nvPr/>
        </p:nvSpPr>
        <p:spPr>
          <a:xfrm>
            <a:off x="7426176" y="1674454"/>
            <a:ext cx="4408277" cy="1077218"/>
          </a:xfrm>
          <a:prstGeom prst="rect">
            <a:avLst/>
          </a:prstGeom>
          <a:noFill/>
        </p:spPr>
        <p:txBody>
          <a:bodyPr wrap="square" rtlCol="0">
            <a:spAutoFit/>
          </a:bodyPr>
          <a:lstStyle/>
          <a:p>
            <a:pPr marL="285750" indent="-285750">
              <a:buFont typeface="Arial" panose="020B0604020202020204" pitchFamily="34" charset="0"/>
              <a:buChar char="•"/>
            </a:pPr>
            <a:r>
              <a:rPr kumimoji="1" lang="zh-CN" altLang="en-US" sz="1600" dirty="0">
                <a:solidFill>
                  <a:sysClr val="windowText" lastClr="000000"/>
                </a:solidFill>
              </a:rPr>
              <a:t>实时性</a:t>
            </a:r>
            <a:r>
              <a:rPr kumimoji="1" lang="en-US" altLang="zh-CN" sz="1600" dirty="0">
                <a:solidFill>
                  <a:sysClr val="windowText" lastClr="000000"/>
                </a:solidFill>
              </a:rPr>
              <a:t>3d</a:t>
            </a:r>
            <a:r>
              <a:rPr kumimoji="1" lang="zh-CN" altLang="en-US" sz="1600" dirty="0">
                <a:solidFill>
                  <a:sysClr val="windowText" lastClr="000000"/>
                </a:solidFill>
              </a:rPr>
              <a:t>点云分割算法</a:t>
            </a:r>
          </a:p>
          <a:p>
            <a:pPr marL="285750" indent="-285750">
              <a:buFont typeface="Arial" panose="020B0604020202020204" pitchFamily="34" charset="0"/>
              <a:buChar char="•"/>
            </a:pPr>
            <a:r>
              <a:rPr kumimoji="1" lang="zh-CN" altLang="en-US" sz="1600" dirty="0">
                <a:solidFill>
                  <a:sysClr val="windowText" lastClr="000000"/>
                </a:solidFill>
              </a:rPr>
              <a:t>精准定位到每个点云的语义信息</a:t>
            </a:r>
            <a:endParaRPr kumimoji="1" lang="en-US" altLang="zh-CN" sz="1600" dirty="0">
              <a:solidFill>
                <a:sysClr val="windowText" lastClr="000000"/>
              </a:solidFill>
            </a:endParaRPr>
          </a:p>
          <a:p>
            <a:pPr marL="285750" indent="-285750">
              <a:buFont typeface="Arial" panose="020B0604020202020204" pitchFamily="34" charset="0"/>
              <a:buChar char="•"/>
            </a:pPr>
            <a:r>
              <a:rPr kumimoji="1" lang="zh-CN" altLang="en-US" sz="1600" dirty="0">
                <a:solidFill>
                  <a:sysClr val="windowText" lastClr="000000"/>
                </a:solidFill>
              </a:rPr>
              <a:t>结合思谋</a:t>
            </a:r>
            <a:r>
              <a:rPr kumimoji="1" lang="en-US" altLang="zh-CN" sz="1600" dirty="0">
                <a:solidFill>
                  <a:sysClr val="windowText" lastClr="000000"/>
                </a:solidFill>
              </a:rPr>
              <a:t>AI</a:t>
            </a:r>
            <a:r>
              <a:rPr kumimoji="1" lang="zh-CN" altLang="en-US" sz="1600" dirty="0">
                <a:solidFill>
                  <a:sysClr val="windowText" lastClr="000000"/>
                </a:solidFill>
              </a:rPr>
              <a:t>算法</a:t>
            </a:r>
          </a:p>
          <a:p>
            <a:pPr marL="285750" indent="-285750">
              <a:buFont typeface="Arial" panose="020B0604020202020204" pitchFamily="34" charset="0"/>
              <a:buChar char="•"/>
            </a:pPr>
            <a:r>
              <a:rPr kumimoji="1" lang="zh-CN" altLang="en-US" sz="1600" dirty="0">
                <a:solidFill>
                  <a:sysClr val="windowText" lastClr="000000"/>
                </a:solidFill>
              </a:rPr>
              <a:t>保留客户的深度等</a:t>
            </a:r>
            <a:r>
              <a:rPr kumimoji="1" lang="en-US" altLang="zh-CN" sz="1600" dirty="0">
                <a:solidFill>
                  <a:sysClr val="windowText" lastClr="000000"/>
                </a:solidFill>
              </a:rPr>
              <a:t>3</a:t>
            </a:r>
            <a:r>
              <a:rPr kumimoji="1" lang="zh-CN" altLang="en-US" sz="1600" dirty="0">
                <a:solidFill>
                  <a:sysClr val="windowText" lastClr="000000"/>
                </a:solidFill>
              </a:rPr>
              <a:t>维过滤需求</a:t>
            </a:r>
          </a:p>
        </p:txBody>
      </p:sp>
      <p:cxnSp>
        <p:nvCxnSpPr>
          <p:cNvPr id="22" name="直接连接符 21">
            <a:extLst>
              <a:ext uri="{FF2B5EF4-FFF2-40B4-BE49-F238E27FC236}">
                <a16:creationId xmlns:a16="http://schemas.microsoft.com/office/drawing/2014/main" id="{D0DF0BD1-7587-4F44-907D-A58244034F0D}"/>
              </a:ext>
            </a:extLst>
          </p:cNvPr>
          <p:cNvCxnSpPr>
            <a:cxnSpLocks/>
          </p:cNvCxnSpPr>
          <p:nvPr/>
        </p:nvCxnSpPr>
        <p:spPr>
          <a:xfrm>
            <a:off x="7497478" y="1596131"/>
            <a:ext cx="4336975" cy="0"/>
          </a:xfrm>
          <a:prstGeom prst="line">
            <a:avLst/>
          </a:prstGeom>
          <a:ln cmpd="sng">
            <a:gradFill flip="none" rotWithShape="1">
              <a:gsLst>
                <a:gs pos="0">
                  <a:schemeClr val="accent1">
                    <a:lumMod val="5000"/>
                    <a:lumOff val="95000"/>
                    <a:alpha val="0"/>
                  </a:schemeClr>
                </a:gs>
                <a:gs pos="66000">
                  <a:schemeClr val="tx1">
                    <a:lumMod val="75000"/>
                    <a:lumOff val="25000"/>
                  </a:schemeClr>
                </a:gs>
              </a:gsLst>
              <a:lin ang="10800000" scaled="1"/>
              <a:tileRect/>
            </a:gradFill>
          </a:ln>
        </p:spPr>
        <p:style>
          <a:lnRef idx="1">
            <a:schemeClr val="accent1"/>
          </a:lnRef>
          <a:fillRef idx="0">
            <a:schemeClr val="accent1"/>
          </a:fillRef>
          <a:effectRef idx="0">
            <a:schemeClr val="accent1"/>
          </a:effectRef>
          <a:fontRef idx="minor">
            <a:schemeClr val="tx1"/>
          </a:fontRef>
        </p:style>
      </p:cxnSp>
      <p:sp>
        <p:nvSpPr>
          <p:cNvPr id="23" name="文本框 22">
            <a:extLst>
              <a:ext uri="{FF2B5EF4-FFF2-40B4-BE49-F238E27FC236}">
                <a16:creationId xmlns:a16="http://schemas.microsoft.com/office/drawing/2014/main" id="{D52FBA4B-77EF-4643-A824-F2EC79CF7DD6}"/>
              </a:ext>
            </a:extLst>
          </p:cNvPr>
          <p:cNvSpPr txBox="1"/>
          <p:nvPr/>
        </p:nvSpPr>
        <p:spPr>
          <a:xfrm>
            <a:off x="7426177" y="1148477"/>
            <a:ext cx="4408276" cy="369332"/>
          </a:xfrm>
          <a:prstGeom prst="rect">
            <a:avLst/>
          </a:prstGeom>
          <a:noFill/>
        </p:spPr>
        <p:txBody>
          <a:bodyPr wrap="square">
            <a:spAutoFit/>
          </a:bodyPr>
          <a:lstStyle/>
          <a:p>
            <a:r>
              <a:rPr kumimoji="1" lang="zh-CN" altLang="en-US" sz="1800" dirty="0">
                <a:solidFill>
                  <a:schemeClr val="tx1">
                    <a:lumMod val="85000"/>
                    <a:lumOff val="15000"/>
                  </a:schemeClr>
                </a:solidFill>
              </a:rPr>
              <a:t>特性说明</a:t>
            </a:r>
            <a:endParaRPr kumimoji="1" lang="en-US" altLang="zh-CN" sz="1800" dirty="0">
              <a:solidFill>
                <a:schemeClr val="tx1">
                  <a:lumMod val="85000"/>
                  <a:lumOff val="15000"/>
                </a:schemeClr>
              </a:solidFill>
            </a:endParaRPr>
          </a:p>
        </p:txBody>
      </p:sp>
      <p:sp>
        <p:nvSpPr>
          <p:cNvPr id="7" name="箭头: 五边形 6">
            <a:extLst>
              <a:ext uri="{FF2B5EF4-FFF2-40B4-BE49-F238E27FC236}">
                <a16:creationId xmlns:a16="http://schemas.microsoft.com/office/drawing/2014/main" id="{7DEF2A4E-5BBF-4DC7-9A12-212B9A6BA3E5}"/>
              </a:ext>
            </a:extLst>
          </p:cNvPr>
          <p:cNvSpPr/>
          <p:nvPr/>
        </p:nvSpPr>
        <p:spPr>
          <a:xfrm>
            <a:off x="2764941" y="4083919"/>
            <a:ext cx="365760" cy="229775"/>
          </a:xfrm>
          <a:prstGeom prst="homePlat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9" name="箭头: V 形 8">
            <a:extLst>
              <a:ext uri="{FF2B5EF4-FFF2-40B4-BE49-F238E27FC236}">
                <a16:creationId xmlns:a16="http://schemas.microsoft.com/office/drawing/2014/main" id="{BFCCC2FA-ED43-4895-A839-3457639DEE22}"/>
              </a:ext>
            </a:extLst>
          </p:cNvPr>
          <p:cNvSpPr/>
          <p:nvPr/>
        </p:nvSpPr>
        <p:spPr>
          <a:xfrm>
            <a:off x="4141240" y="4083921"/>
            <a:ext cx="365760" cy="229775"/>
          </a:xfrm>
          <a:prstGeom prst="chevron">
            <a:avLst>
              <a:gd name="adj" fmla="val 47236"/>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1" name="箭头: V 形 30">
            <a:extLst>
              <a:ext uri="{FF2B5EF4-FFF2-40B4-BE49-F238E27FC236}">
                <a16:creationId xmlns:a16="http://schemas.microsoft.com/office/drawing/2014/main" id="{E3860A33-E5DA-4533-809F-88742D162C86}"/>
              </a:ext>
            </a:extLst>
          </p:cNvPr>
          <p:cNvSpPr/>
          <p:nvPr/>
        </p:nvSpPr>
        <p:spPr>
          <a:xfrm>
            <a:off x="5512413" y="4083920"/>
            <a:ext cx="365760" cy="229775"/>
          </a:xfrm>
          <a:prstGeom prst="chevron">
            <a:avLst>
              <a:gd name="adj" fmla="val 47236"/>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2" name="箭头: V 形 31">
            <a:extLst>
              <a:ext uri="{FF2B5EF4-FFF2-40B4-BE49-F238E27FC236}">
                <a16:creationId xmlns:a16="http://schemas.microsoft.com/office/drawing/2014/main" id="{00A8ECDE-E242-4C42-AB1F-544D17FC8D36}"/>
              </a:ext>
            </a:extLst>
          </p:cNvPr>
          <p:cNvSpPr/>
          <p:nvPr/>
        </p:nvSpPr>
        <p:spPr>
          <a:xfrm>
            <a:off x="6923427" y="4083919"/>
            <a:ext cx="365760" cy="229775"/>
          </a:xfrm>
          <a:prstGeom prst="chevron">
            <a:avLst>
              <a:gd name="adj" fmla="val 47236"/>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3" name="箭头: V 形 32">
            <a:extLst>
              <a:ext uri="{FF2B5EF4-FFF2-40B4-BE49-F238E27FC236}">
                <a16:creationId xmlns:a16="http://schemas.microsoft.com/office/drawing/2014/main" id="{910A671C-547D-4E13-BE4A-AE0BECE971A2}"/>
              </a:ext>
            </a:extLst>
          </p:cNvPr>
          <p:cNvSpPr/>
          <p:nvPr/>
        </p:nvSpPr>
        <p:spPr>
          <a:xfrm rot="5400000">
            <a:off x="8043791" y="4871753"/>
            <a:ext cx="574427" cy="229775"/>
          </a:xfrm>
          <a:prstGeom prst="chevron">
            <a:avLst>
              <a:gd name="adj" fmla="val 47236"/>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9" name="文本框 18">
            <a:extLst>
              <a:ext uri="{FF2B5EF4-FFF2-40B4-BE49-F238E27FC236}">
                <a16:creationId xmlns:a16="http://schemas.microsoft.com/office/drawing/2014/main" id="{F6CA5FE4-5212-40A2-BA39-D312DFFB45FC}"/>
              </a:ext>
            </a:extLst>
          </p:cNvPr>
          <p:cNvSpPr txBox="1"/>
          <p:nvPr/>
        </p:nvSpPr>
        <p:spPr>
          <a:xfrm>
            <a:off x="482600" y="226853"/>
            <a:ext cx="9358086" cy="461665"/>
          </a:xfrm>
          <a:prstGeom prst="rect">
            <a:avLst/>
          </a:prstGeom>
          <a:noFill/>
        </p:spPr>
        <p:txBody>
          <a:bodyPr wrap="square">
            <a:spAutoFit/>
          </a:bodyPr>
          <a:lstStyle>
            <a:defPPr>
              <a:defRPr lang="zh-CN"/>
            </a:defPPr>
            <a:lvl1pPr>
              <a:defRPr sz="2000">
                <a:solidFill>
                  <a:schemeClr val="tx1">
                    <a:lumMod val="50000"/>
                    <a:lumOff val="50000"/>
                  </a:schemeClr>
                </a:solidFill>
                <a:latin typeface="+mn-ea"/>
              </a:defRPr>
            </a:lvl1pPr>
          </a:lstStyle>
          <a:p>
            <a:pPr marR="0" lvl="0" indent="0" fontAlgn="auto">
              <a:lnSpc>
                <a:spcPct val="100000"/>
              </a:lnSpc>
              <a:spcBef>
                <a:spcPts val="0"/>
              </a:spcBef>
              <a:spcAft>
                <a:spcPts val="0"/>
              </a:spcAft>
              <a:buClrTx/>
              <a:buSzTx/>
              <a:buFontTx/>
              <a:buNone/>
              <a:tabLst/>
              <a:defRPr/>
            </a:pPr>
            <a:r>
              <a:rPr lang="zh-CN" altLang="en-US" sz="2400" b="1" spc="100" dirty="0">
                <a:solidFill>
                  <a:srgbClr val="043E6F"/>
                </a:solidFill>
                <a:latin typeface="等线" panose="02010600030101010101" pitchFamily="2" charset="-122"/>
                <a:ea typeface="等线" panose="02010600030101010101" pitchFamily="2" charset="-122"/>
                <a:cs typeface="Arial" panose="020B0604020202020204" pitchFamily="34" charset="0"/>
              </a:rPr>
              <a:t>算法对比 </a:t>
            </a:r>
            <a:r>
              <a:rPr lang="en-US" altLang="zh-CN" sz="2400" b="1" spc="100" dirty="0">
                <a:solidFill>
                  <a:srgbClr val="043E6F"/>
                </a:solidFill>
                <a:latin typeface="等线" panose="02010600030101010101" pitchFamily="2" charset="-122"/>
                <a:ea typeface="等线" panose="02010600030101010101" pitchFamily="2" charset="-122"/>
                <a:cs typeface="Arial" panose="020B0604020202020204" pitchFamily="34" charset="0"/>
                <a:sym typeface="+mn-ea"/>
              </a:rPr>
              <a:t>· 3D&amp;AI</a:t>
            </a:r>
            <a:r>
              <a:rPr lang="zh-CN" altLang="en-US" sz="2400" b="1" spc="100" dirty="0">
                <a:solidFill>
                  <a:srgbClr val="043E6F"/>
                </a:solidFill>
                <a:latin typeface="等线" panose="02010600030101010101" pitchFamily="2" charset="-122"/>
                <a:ea typeface="等线" panose="02010600030101010101" pitchFamily="2" charset="-122"/>
                <a:cs typeface="Arial" panose="020B0604020202020204" pitchFamily="34" charset="0"/>
                <a:sym typeface="+mn-ea"/>
              </a:rPr>
              <a:t>算法深度融合</a:t>
            </a:r>
            <a:endParaRPr lang="zh-CN" altLang="en-US" sz="2400" b="1" spc="100" dirty="0">
              <a:solidFill>
                <a:srgbClr val="043E6F"/>
              </a:solidFill>
              <a:latin typeface="等线" panose="02010600030101010101" pitchFamily="2" charset="-122"/>
              <a:ea typeface="等线" panose="02010600030101010101" pitchFamily="2" charset="-122"/>
              <a:cs typeface="Arial" panose="020B0604020202020204" pitchFamily="34" charset="0"/>
            </a:endParaRPr>
          </a:p>
        </p:txBody>
      </p:sp>
    </p:spTree>
    <p:extLst>
      <p:ext uri="{BB962C8B-B14F-4D97-AF65-F5344CB8AC3E}">
        <p14:creationId xmlns:p14="http://schemas.microsoft.com/office/powerpoint/2010/main" val="107607400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F875774B-D0CC-48B7-B604-70ED0CC1A318}"/>
              </a:ext>
            </a:extLst>
          </p:cNvPr>
          <p:cNvSpPr>
            <a:spLocks noGrp="1"/>
          </p:cNvSpPr>
          <p:nvPr>
            <p:ph type="body" sz="quarter" idx="10"/>
          </p:nvPr>
        </p:nvSpPr>
        <p:spPr/>
        <p:txBody>
          <a:bodyPr anchor="ctr">
            <a:normAutofit fontScale="92500" lnSpcReduction="10000"/>
          </a:bodyPr>
          <a:lstStyle/>
          <a:p>
            <a:r>
              <a:rPr lang="zh-CN" altLang="en-US" sz="6000" dirty="0"/>
              <a:t>谢谢！</a:t>
            </a:r>
          </a:p>
        </p:txBody>
      </p:sp>
    </p:spTree>
    <p:extLst>
      <p:ext uri="{BB962C8B-B14F-4D97-AF65-F5344CB8AC3E}">
        <p14:creationId xmlns:p14="http://schemas.microsoft.com/office/powerpoint/2010/main" val="929143638"/>
      </p:ext>
    </p:extLst>
  </p:cSld>
  <p:clrMapOvr>
    <a:masterClrMapping/>
  </p:clrMapOvr>
  <mc:AlternateContent xmlns:mc="http://schemas.openxmlformats.org/markup-compatibility/2006" xmlns:p14="http://schemas.microsoft.com/office/powerpoint/2010/main">
    <mc:Choice Requires="p14">
      <p:transition p14:dur="250" advClick="0">
        <p:fade/>
      </p:transition>
    </mc:Choice>
    <mc:Fallback xmlns="">
      <p:transition advClick="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矩形: 圆角 30"/>
          <p:cNvSpPr/>
          <p:nvPr/>
        </p:nvSpPr>
        <p:spPr>
          <a:xfrm>
            <a:off x="3312691" y="2376514"/>
            <a:ext cx="1205948" cy="430887"/>
          </a:xfrm>
          <a:prstGeom prst="roundRect">
            <a:avLst/>
          </a:prstGeom>
          <a:noFill/>
          <a:ln w="6350">
            <a:solidFill>
              <a:srgbClr val="9E1E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2" name="矩形: 圆角 1"/>
          <p:cNvSpPr/>
          <p:nvPr/>
        </p:nvSpPr>
        <p:spPr>
          <a:xfrm>
            <a:off x="1802705" y="2376514"/>
            <a:ext cx="1205948" cy="430887"/>
          </a:xfrm>
          <a:prstGeom prst="roundRect">
            <a:avLst/>
          </a:prstGeom>
          <a:noFill/>
          <a:ln w="6350">
            <a:solidFill>
              <a:srgbClr val="9E1E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35" name="文本框 34"/>
          <p:cNvSpPr txBox="1"/>
          <p:nvPr/>
        </p:nvSpPr>
        <p:spPr>
          <a:xfrm>
            <a:off x="493486" y="621724"/>
            <a:ext cx="11205028" cy="1076325"/>
          </a:xfrm>
          <a:prstGeom prst="rect">
            <a:avLst/>
          </a:prstGeom>
          <a:noFill/>
        </p:spPr>
        <p:txBody>
          <a:bodyPr wrap="square">
            <a:spAutoFit/>
          </a:bodyPr>
          <a:lstStyle>
            <a:defPPr>
              <a:defRPr lang="zh-CN"/>
            </a:defPPr>
            <a:lvl1pPr algn="ctr">
              <a:defRPr sz="2800">
                <a:gradFill flip="none" rotWithShape="1">
                  <a:gsLst>
                    <a:gs pos="0">
                      <a:schemeClr val="bg1"/>
                    </a:gs>
                    <a:gs pos="100000">
                      <a:schemeClr val="accent1">
                        <a:lumMod val="60000"/>
                        <a:lumOff val="40000"/>
                      </a:schemeClr>
                    </a:gs>
                  </a:gsLst>
                  <a:lin ang="4800000" scaled="0"/>
                  <a:tileRect/>
                </a:gradFill>
                <a:latin typeface="+mj-ea"/>
                <a:ea typeface="+mj-ea"/>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srgbClr val="20466F"/>
                </a:solidFill>
                <a:effectLst/>
                <a:uLnTx/>
                <a:uFillTx/>
                <a:latin typeface="Arial" panose="020B0604020202020204" pitchFamily="34" charset="0"/>
                <a:ea typeface="黑体" panose="02010609060101010101" pitchFamily="49" charset="-122"/>
                <a:cs typeface="Arial" panose="020B0604020202020204" pitchFamily="34" charset="0"/>
                <a:sym typeface="+mn-ea"/>
              </a:rPr>
              <a:t>核心团队深耕视觉</a:t>
            </a:r>
            <a:r>
              <a:rPr kumimoji="0" lang="en-US" altLang="zh-CN" sz="2800" b="0" i="0" u="none" strike="noStrike" kern="1200" cap="none" spc="0" normalizeH="0" baseline="0" noProof="0" dirty="0">
                <a:ln>
                  <a:noFill/>
                </a:ln>
                <a:solidFill>
                  <a:srgbClr val="20466F"/>
                </a:solidFill>
                <a:effectLst/>
                <a:uLnTx/>
                <a:uFillTx/>
                <a:latin typeface="Arial" panose="020B0604020202020204" pitchFamily="34" charset="0"/>
                <a:ea typeface="黑体" panose="02010609060101010101" pitchFamily="49" charset="-122"/>
                <a:cs typeface="Arial" panose="020B0604020202020204" pitchFamily="34" charset="0"/>
                <a:sym typeface="+mn-ea"/>
              </a:rPr>
              <a:t>AI</a:t>
            </a:r>
            <a:r>
              <a:rPr kumimoji="0" lang="zh-CN" altLang="en-US" sz="2800" b="0" i="0" u="none" strike="noStrike" kern="1200" cap="none" spc="0" normalizeH="0" baseline="0" noProof="0" dirty="0">
                <a:ln>
                  <a:noFill/>
                </a:ln>
                <a:solidFill>
                  <a:srgbClr val="20466F"/>
                </a:solidFill>
                <a:effectLst/>
                <a:uLnTx/>
                <a:uFillTx/>
                <a:latin typeface="Arial" panose="020B0604020202020204" pitchFamily="34" charset="0"/>
                <a:ea typeface="黑体" panose="02010609060101010101" pitchFamily="49" charset="-122"/>
                <a:cs typeface="Arial" panose="020B0604020202020204" pitchFamily="34" charset="0"/>
                <a:sym typeface="+mn-ea"/>
              </a:rPr>
              <a:t>领域</a:t>
            </a:r>
            <a:r>
              <a:rPr kumimoji="0" lang="zh-CN" altLang="en-US" sz="3200" b="0" i="0" u="none" strike="noStrike" kern="1200" cap="none" spc="0" normalizeH="0" baseline="0" noProof="0" dirty="0">
                <a:ln>
                  <a:noFill/>
                </a:ln>
                <a:solidFill>
                  <a:srgbClr val="9B2034"/>
                </a:solidFill>
                <a:effectLst/>
                <a:uLnTx/>
                <a:uFillTx/>
                <a:latin typeface="Arial" panose="020B0604020202020204" pitchFamily="34" charset="0"/>
                <a:ea typeface="黑体" panose="02010609060101010101" pitchFamily="49" charset="-122"/>
                <a:cs typeface="Arial" panose="020B0604020202020204" pitchFamily="34" charset="0"/>
                <a:sym typeface="+mn-ea"/>
              </a:rPr>
              <a:t>超</a:t>
            </a:r>
            <a:r>
              <a:rPr kumimoji="0" lang="en-US" altLang="zh-CN" sz="3200" b="1" i="0" u="none" strike="noStrike" kern="1200" cap="none" spc="0" normalizeH="0" baseline="0" noProof="0" dirty="0">
                <a:ln>
                  <a:noFill/>
                </a:ln>
                <a:solidFill>
                  <a:srgbClr val="9B2034"/>
                </a:solidFill>
                <a:effectLst/>
                <a:uLnTx/>
                <a:uFillTx/>
                <a:latin typeface="Arial" panose="020B0604020202020204" pitchFamily="34" charset="0"/>
                <a:ea typeface="黑体" panose="02010609060101010101" pitchFamily="49" charset="-122"/>
                <a:cs typeface="Arial" panose="020B0604020202020204" pitchFamily="34" charset="0"/>
                <a:sym typeface="+mn-ea"/>
              </a:rPr>
              <a:t>20</a:t>
            </a:r>
            <a:r>
              <a:rPr kumimoji="0" lang="zh-CN" altLang="en-US" sz="3200" b="0" i="0" u="none" strike="noStrike" kern="1200" cap="none" spc="0" normalizeH="0" baseline="0" noProof="0" dirty="0">
                <a:ln>
                  <a:noFill/>
                </a:ln>
                <a:solidFill>
                  <a:srgbClr val="9B2034"/>
                </a:solidFill>
                <a:effectLst/>
                <a:uLnTx/>
                <a:uFillTx/>
                <a:latin typeface="Arial" panose="020B0604020202020204" pitchFamily="34" charset="0"/>
                <a:ea typeface="黑体" panose="02010609060101010101" pitchFamily="49" charset="-122"/>
                <a:cs typeface="Arial" panose="020B0604020202020204" pitchFamily="34" charset="0"/>
                <a:sym typeface="+mn-ea"/>
              </a:rPr>
              <a:t>年</a:t>
            </a:r>
            <a:br>
              <a:rPr kumimoji="0" lang="zh-CN" altLang="en-US" sz="2800" b="0" i="0" u="none" strike="noStrike" kern="1200" cap="none" spc="0" normalizeH="0" baseline="0" noProof="0" dirty="0">
                <a:ln>
                  <a:noFill/>
                </a:ln>
                <a:solidFill>
                  <a:srgbClr val="9B2034"/>
                </a:solidFill>
                <a:effectLst/>
                <a:uLnTx/>
                <a:uFillTx/>
                <a:latin typeface="Arial" panose="020B0604020202020204" pitchFamily="34" charset="0"/>
                <a:ea typeface="黑体" panose="02010609060101010101" pitchFamily="49" charset="-122"/>
                <a:cs typeface="Arial" panose="020B0604020202020204" pitchFamily="34" charset="0"/>
                <a:sym typeface="+mn-ea"/>
              </a:rPr>
            </a:br>
            <a:r>
              <a:rPr kumimoji="0" lang="zh-CN" altLang="en-US" sz="2800" b="0" i="0" u="none" strike="noStrike" kern="1200" cap="none" spc="0" normalizeH="0" baseline="0" noProof="0" dirty="0">
                <a:ln>
                  <a:noFill/>
                </a:ln>
                <a:solidFill>
                  <a:srgbClr val="20466F"/>
                </a:solidFill>
                <a:effectLst/>
                <a:uLnTx/>
                <a:uFillTx/>
                <a:latin typeface="Arial" panose="020B0604020202020204" pitchFamily="34" charset="0"/>
                <a:ea typeface="黑体" panose="02010609060101010101" pitchFamily="49" charset="-122"/>
                <a:cs typeface="Arial" panose="020B0604020202020204" pitchFamily="34" charset="0"/>
                <a:sym typeface="+mn-ea"/>
              </a:rPr>
              <a:t>持续</a:t>
            </a:r>
            <a:r>
              <a:rPr kumimoji="0" lang="zh-CN" altLang="en-US" sz="3200" b="0" i="0" u="none" strike="noStrike" kern="1200" cap="none" spc="0" normalizeH="0" baseline="0" noProof="0" dirty="0">
                <a:ln>
                  <a:noFill/>
                </a:ln>
                <a:solidFill>
                  <a:srgbClr val="9B2034"/>
                </a:solidFill>
                <a:effectLst/>
                <a:uLnTx/>
                <a:uFillTx/>
                <a:latin typeface="Arial" panose="020B0604020202020204" pitchFamily="34" charset="0"/>
                <a:ea typeface="黑体" panose="02010609060101010101" pitchFamily="49" charset="-122"/>
                <a:cs typeface="Arial" panose="020B0604020202020204" pitchFamily="34" charset="0"/>
                <a:sym typeface="+mn-ea"/>
              </a:rPr>
              <a:t>引领</a:t>
            </a:r>
            <a:r>
              <a:rPr kumimoji="0" lang="zh-CN" altLang="en-US" sz="2800" b="0" i="0" u="none" strike="noStrike" kern="1200" cap="none" spc="0" normalizeH="0" baseline="0" noProof="0" dirty="0">
                <a:ln>
                  <a:noFill/>
                </a:ln>
                <a:solidFill>
                  <a:srgbClr val="20466F"/>
                </a:solidFill>
                <a:effectLst/>
                <a:uLnTx/>
                <a:uFillTx/>
                <a:latin typeface="Arial" panose="020B0604020202020204" pitchFamily="34" charset="0"/>
                <a:ea typeface="黑体" panose="02010609060101010101" pitchFamily="49" charset="-122"/>
                <a:cs typeface="Arial" panose="020B0604020202020204" pitchFamily="34" charset="0"/>
                <a:sym typeface="+mn-ea"/>
              </a:rPr>
              <a:t>视觉技术发展方向</a:t>
            </a:r>
            <a:endParaRPr kumimoji="0" lang="zh-CN" altLang="en-US" sz="2800" b="0" i="0" u="none" strike="noStrike" kern="1200" cap="none" spc="0" normalizeH="0" baseline="0" noProof="0" dirty="0">
              <a:ln>
                <a:noFill/>
              </a:ln>
              <a:solidFill>
                <a:srgbClr val="20466F"/>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23" name="矩形 22"/>
          <p:cNvSpPr/>
          <p:nvPr/>
        </p:nvSpPr>
        <p:spPr>
          <a:xfrm>
            <a:off x="482600" y="3492500"/>
            <a:ext cx="5410198" cy="2879725"/>
          </a:xfrm>
          <a:prstGeom prst="rect">
            <a:avLst/>
          </a:prstGeom>
          <a:solidFill>
            <a:srgbClr val="9E1E24">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22" name="矩形 21"/>
          <p:cNvSpPr/>
          <p:nvPr/>
        </p:nvSpPr>
        <p:spPr>
          <a:xfrm>
            <a:off x="6286500" y="3492500"/>
            <a:ext cx="5410200" cy="2879725"/>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4" name="标题 1"/>
          <p:cNvSpPr>
            <a:spLocks noGrp="1"/>
          </p:cNvSpPr>
          <p:nvPr/>
        </p:nvSpPr>
        <p:spPr>
          <a:xfrm>
            <a:off x="1802705" y="1918568"/>
            <a:ext cx="2769989" cy="411972"/>
          </a:xfrm>
          <a:prstGeom prst="rect">
            <a:avLst/>
          </a:prstGeom>
        </p:spPr>
        <p:txBody>
          <a:bodyPr wrap="none" lIns="0" tIns="0" rIns="0" bIns="0" anchor="ctr">
            <a:spAutoFit/>
          </a:bodyPr>
          <a:lstStyle>
            <a:lvl1pPr algn="l" defTabSz="914400" rtl="0" eaLnBrk="1" latinLnBrk="0" hangingPunct="1">
              <a:lnSpc>
                <a:spcPct val="90000"/>
              </a:lnSpc>
              <a:spcBef>
                <a:spcPct val="0"/>
              </a:spcBef>
              <a:buNone/>
              <a:defRPr lang="zh-CN" altLang="en-US" sz="3200" b="1" kern="1200" dirty="0">
                <a:solidFill>
                  <a:srgbClr val="043E6F"/>
                </a:solidFill>
                <a:latin typeface="+mn-ea"/>
                <a:ea typeface="+mn-ea"/>
                <a:cs typeface="+mj-cs"/>
              </a:defRPr>
            </a:lvl1pPr>
          </a:lstStyle>
          <a:p>
            <a:pPr marL="0" marR="0" lvl="0" indent="0" algn="ctr" defTabSz="914400" rtl="0" eaLnBrk="1" fontAlgn="auto" latinLnBrk="0" hangingPunct="1">
              <a:lnSpc>
                <a:spcPct val="120000"/>
              </a:lnSpc>
              <a:spcBef>
                <a:spcPct val="0"/>
              </a:spcBef>
              <a:spcAft>
                <a:spcPts val="0"/>
              </a:spcAft>
              <a:buClrTx/>
              <a:buSzTx/>
              <a:buFontTx/>
              <a:buNone/>
              <a:tabLst/>
              <a:defRPr/>
            </a:pPr>
            <a:r>
              <a:rPr kumimoji="0" lang="zh-CN" altLang="en-US" sz="2400" b="1" i="0" u="none" strike="noStrike" kern="1200" cap="none" spc="0" normalizeH="0" baseline="0" noProof="0" dirty="0">
                <a:ln>
                  <a:noFill/>
                </a:ln>
                <a:solidFill>
                  <a:srgbClr val="9E1E24"/>
                </a:solidFill>
                <a:effectLst/>
                <a:uLnTx/>
                <a:uFillTx/>
                <a:latin typeface="Arial" panose="020B0604020202020204" pitchFamily="34" charset="0"/>
                <a:ea typeface="黑体" panose="02010609060101010101" pitchFamily="49" charset="-122"/>
                <a:cs typeface="Arial" panose="020B0604020202020204" pitchFamily="34" charset="0"/>
              </a:rPr>
              <a:t>核心成员作为发明人</a:t>
            </a:r>
          </a:p>
        </p:txBody>
      </p:sp>
      <p:sp>
        <p:nvSpPr>
          <p:cNvPr id="8" name="文本框 7"/>
          <p:cNvSpPr txBox="1"/>
          <p:nvPr/>
        </p:nvSpPr>
        <p:spPr>
          <a:xfrm>
            <a:off x="1950426" y="2376514"/>
            <a:ext cx="910506" cy="430887"/>
          </a:xfrm>
          <a:prstGeom prst="rect">
            <a:avLst/>
          </a:prstGeom>
          <a:noFill/>
        </p:spPr>
        <p:txBody>
          <a:bodyPr wrap="squar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srgbClr val="9E1E24"/>
                </a:solidFill>
                <a:effectLst/>
                <a:uLnTx/>
                <a:uFillTx/>
                <a:latin typeface="Arial" panose="020B0604020202020204" pitchFamily="34" charset="0"/>
                <a:ea typeface="黑体" panose="02010609060101010101" pitchFamily="49" charset="-122"/>
                <a:cs typeface="Arial" panose="020B0604020202020204" pitchFamily="34" charset="0"/>
              </a:rPr>
              <a:t>300 +</a:t>
            </a:r>
          </a:p>
        </p:txBody>
      </p:sp>
      <p:sp>
        <p:nvSpPr>
          <p:cNvPr id="9" name="文本框 8"/>
          <p:cNvSpPr txBox="1"/>
          <p:nvPr/>
        </p:nvSpPr>
        <p:spPr>
          <a:xfrm>
            <a:off x="3460412" y="2376514"/>
            <a:ext cx="910506" cy="430887"/>
          </a:xfrm>
          <a:prstGeom prst="rect">
            <a:avLst/>
          </a:prstGeom>
          <a:noFill/>
        </p:spPr>
        <p:txBody>
          <a:bodyPr wrap="squar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srgbClr val="9E1E24"/>
                </a:solidFill>
                <a:effectLst/>
                <a:uLnTx/>
                <a:uFillTx/>
                <a:latin typeface="Arial" panose="020B0604020202020204" pitchFamily="34" charset="0"/>
                <a:ea typeface="黑体" panose="02010609060101010101" pitchFamily="49" charset="-122"/>
                <a:cs typeface="Arial" panose="020B0604020202020204" pitchFamily="34" charset="0"/>
              </a:rPr>
              <a:t>100 +</a:t>
            </a:r>
          </a:p>
        </p:txBody>
      </p:sp>
      <p:sp>
        <p:nvSpPr>
          <p:cNvPr id="10" name="标题 1"/>
          <p:cNvSpPr>
            <a:spLocks noGrp="1"/>
          </p:cNvSpPr>
          <p:nvPr/>
        </p:nvSpPr>
        <p:spPr>
          <a:xfrm>
            <a:off x="1777302" y="2895447"/>
            <a:ext cx="1256754" cy="193899"/>
          </a:xfrm>
          <a:prstGeom prst="rect">
            <a:avLst/>
          </a:prstGeom>
        </p:spPr>
        <p:txBody>
          <a:bodyPr wrap="none" lIns="0" tIns="0" rIns="0" bIns="0" anchor="ctr">
            <a:spAutoFit/>
          </a:bodyPr>
          <a:lstStyle>
            <a:lvl1pPr algn="l" defTabSz="914400" rtl="0" eaLnBrk="1" latinLnBrk="0" hangingPunct="1">
              <a:lnSpc>
                <a:spcPct val="90000"/>
              </a:lnSpc>
              <a:spcBef>
                <a:spcPct val="0"/>
              </a:spcBef>
              <a:buNone/>
              <a:defRPr lang="zh-CN" altLang="en-US" sz="3200" b="1" kern="1200" dirty="0">
                <a:solidFill>
                  <a:srgbClr val="043E6F"/>
                </a:solidFill>
                <a:latin typeface="+mn-ea"/>
                <a:ea typeface="+mn-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zh-CN" altLang="en-US" sz="14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已授权国际专利</a:t>
            </a:r>
          </a:p>
        </p:txBody>
      </p:sp>
      <p:sp>
        <p:nvSpPr>
          <p:cNvPr id="11" name="标题 1"/>
          <p:cNvSpPr>
            <a:spLocks noGrp="1"/>
          </p:cNvSpPr>
          <p:nvPr/>
        </p:nvSpPr>
        <p:spPr>
          <a:xfrm>
            <a:off x="3287288" y="2895447"/>
            <a:ext cx="1256754" cy="193899"/>
          </a:xfrm>
          <a:prstGeom prst="rect">
            <a:avLst/>
          </a:prstGeom>
        </p:spPr>
        <p:txBody>
          <a:bodyPr wrap="none" lIns="0" tIns="0" rIns="0" bIns="0" anchor="ctr">
            <a:spAutoFit/>
          </a:bodyPr>
          <a:lstStyle>
            <a:lvl1pPr algn="l" defTabSz="914400" rtl="0" eaLnBrk="1" latinLnBrk="0" hangingPunct="1">
              <a:lnSpc>
                <a:spcPct val="90000"/>
              </a:lnSpc>
              <a:spcBef>
                <a:spcPct val="0"/>
              </a:spcBef>
              <a:buNone/>
              <a:defRPr lang="zh-CN" altLang="en-US" sz="3200" b="1" kern="1200" dirty="0">
                <a:solidFill>
                  <a:srgbClr val="043E6F"/>
                </a:solidFill>
                <a:latin typeface="+mn-ea"/>
                <a:ea typeface="+mn-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zh-CN" altLang="en-US" sz="14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已授权国内专利</a:t>
            </a:r>
          </a:p>
        </p:txBody>
      </p:sp>
      <p:sp>
        <p:nvSpPr>
          <p:cNvPr id="16" name="标题 1"/>
          <p:cNvSpPr>
            <a:spLocks noGrp="1"/>
          </p:cNvSpPr>
          <p:nvPr/>
        </p:nvSpPr>
        <p:spPr>
          <a:xfrm>
            <a:off x="636443" y="3649083"/>
            <a:ext cx="4025900" cy="2109470"/>
          </a:xfrm>
          <a:prstGeom prst="rect">
            <a:avLst/>
          </a:prstGeom>
        </p:spPr>
        <p:txBody>
          <a:bodyPr wrap="square" lIns="0" tIns="0" rIns="0" bIns="0" anchor="ctr">
            <a:spAutoFit/>
          </a:bodyPr>
          <a:lstStyle>
            <a:lvl1pPr algn="l" defTabSz="914400" rtl="0" eaLnBrk="1" latinLnBrk="0" hangingPunct="1">
              <a:lnSpc>
                <a:spcPct val="90000"/>
              </a:lnSpc>
              <a:spcBef>
                <a:spcPct val="0"/>
              </a:spcBef>
              <a:buNone/>
              <a:defRPr lang="zh-CN" altLang="en-US" sz="3200" b="1" kern="1200" dirty="0">
                <a:solidFill>
                  <a:srgbClr val="043E6F"/>
                </a:solidFill>
                <a:latin typeface="+mn-ea"/>
                <a:ea typeface="+mn-ea"/>
                <a:cs typeface="+mj-cs"/>
              </a:defRPr>
            </a:lvl1pPr>
          </a:lstStyle>
          <a:p>
            <a:pPr marL="171450" marR="0" lvl="0" indent="-171450" algn="l" defTabSz="914400" rtl="0" eaLnBrk="1" fontAlgn="auto" latinLnBrk="0" hangingPunct="1">
              <a:lnSpc>
                <a:spcPct val="140000"/>
              </a:lnSpc>
              <a:spcBef>
                <a:spcPct val="0"/>
              </a:spcBef>
              <a:spcAft>
                <a:spcPts val="0"/>
              </a:spcAft>
              <a:buClrTx/>
              <a:buSzTx/>
              <a:buFont typeface="Arial" panose="020B0604020202020204" pitchFamily="34" charset="0"/>
              <a:buChar char="•"/>
              <a:tabLst/>
              <a:defRPr/>
            </a:pPr>
            <a:r>
              <a:rPr kumimoji="0" lang="zh-CN" altLang="en-US" sz="14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研发了全球最早的超分算法</a:t>
            </a:r>
            <a:r>
              <a:rPr kumimoji="0" lang="en-US" altLang="zh-CN" sz="14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-2008</a:t>
            </a:r>
            <a:r>
              <a:rPr kumimoji="0" lang="zh-CN" altLang="en-US" sz="14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年</a:t>
            </a:r>
          </a:p>
          <a:p>
            <a:pPr marL="171450" marR="0" lvl="0" indent="-171450" algn="l" defTabSz="914400" rtl="0" eaLnBrk="1" fontAlgn="auto" latinLnBrk="0" hangingPunct="1">
              <a:lnSpc>
                <a:spcPct val="140000"/>
              </a:lnSpc>
              <a:spcBef>
                <a:spcPct val="0"/>
              </a:spcBef>
              <a:spcAft>
                <a:spcPts val="0"/>
              </a:spcAft>
              <a:buClrTx/>
              <a:buSzTx/>
              <a:buFont typeface="Arial" panose="020B0604020202020204" pitchFamily="34" charset="0"/>
              <a:buChar char="•"/>
              <a:tabLst/>
              <a:defRPr/>
            </a:pPr>
            <a:r>
              <a:rPr kumimoji="0" lang="en-US" altLang="zh-CN" sz="14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2012</a:t>
            </a:r>
            <a:r>
              <a:rPr kumimoji="0" lang="zh-CN" altLang="en-US" sz="14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年度电视系统最先进超分技术</a:t>
            </a:r>
          </a:p>
          <a:p>
            <a:pPr marL="171450" marR="0" lvl="0" indent="-171450" algn="l" defTabSz="914400" rtl="0" eaLnBrk="1" fontAlgn="auto" latinLnBrk="0" hangingPunct="1">
              <a:lnSpc>
                <a:spcPct val="140000"/>
              </a:lnSpc>
              <a:spcBef>
                <a:spcPct val="0"/>
              </a:spcBef>
              <a:spcAft>
                <a:spcPts val="0"/>
              </a:spcAft>
              <a:buClrTx/>
              <a:buSzTx/>
              <a:buFont typeface="Arial" panose="020B0604020202020204" pitchFamily="34" charset="0"/>
              <a:buChar char="•"/>
              <a:tabLst/>
              <a:defRPr/>
            </a:pPr>
            <a:r>
              <a:rPr kumimoji="0" lang="en-US" altLang="zh-CN" sz="14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2017</a:t>
            </a:r>
            <a:r>
              <a:rPr kumimoji="0" lang="zh-CN" altLang="en-US" sz="14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年度基于深度学习的图像超分全球最佳效果</a:t>
            </a:r>
          </a:p>
          <a:p>
            <a:pPr marL="171450" marR="0" lvl="0" indent="-171450" algn="l" defTabSz="914400" rtl="0" eaLnBrk="1" fontAlgn="auto" latinLnBrk="0" hangingPunct="1">
              <a:lnSpc>
                <a:spcPct val="140000"/>
              </a:lnSpc>
              <a:spcBef>
                <a:spcPct val="0"/>
              </a:spcBef>
              <a:spcAft>
                <a:spcPts val="0"/>
              </a:spcAft>
              <a:buClrTx/>
              <a:buSzTx/>
              <a:buFont typeface="Arial" panose="020B0604020202020204" pitchFamily="34" charset="0"/>
              <a:buChar char="•"/>
              <a:tabLst/>
              <a:defRPr/>
            </a:pPr>
            <a:r>
              <a:rPr kumimoji="0" lang="zh-CN" altLang="en-US" sz="14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目前商用化效率最高的</a:t>
            </a:r>
            <a:r>
              <a:rPr kumimoji="0" lang="en-US" altLang="zh-CN" sz="14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8K</a:t>
            </a:r>
            <a:r>
              <a:rPr kumimoji="0" lang="zh-CN" altLang="en-US" sz="14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画质增强系统</a:t>
            </a:r>
          </a:p>
          <a:p>
            <a:pPr marL="171450" marR="0" lvl="0" indent="-171450" algn="l" defTabSz="914400" rtl="0" eaLnBrk="1" fontAlgn="auto" latinLnBrk="0" hangingPunct="1">
              <a:lnSpc>
                <a:spcPct val="140000"/>
              </a:lnSpc>
              <a:spcBef>
                <a:spcPct val="0"/>
              </a:spcBef>
              <a:spcAft>
                <a:spcPts val="0"/>
              </a:spcAft>
              <a:buClrTx/>
              <a:buSzTx/>
              <a:buFont typeface="Arial" panose="020B0604020202020204" pitchFamily="34" charset="0"/>
              <a:buChar char="•"/>
              <a:tabLst/>
              <a:defRPr/>
            </a:pPr>
            <a:r>
              <a:rPr kumimoji="0" lang="zh-CN" altLang="en-US" sz="14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全球领先的点云检测和分割技术</a:t>
            </a:r>
          </a:p>
          <a:p>
            <a:pPr marL="171450" marR="0" lvl="0" indent="-171450" algn="l" defTabSz="914400" rtl="0" eaLnBrk="1" fontAlgn="auto" latinLnBrk="0" hangingPunct="1">
              <a:lnSpc>
                <a:spcPct val="140000"/>
              </a:lnSpc>
              <a:spcBef>
                <a:spcPct val="0"/>
              </a:spcBef>
              <a:spcAft>
                <a:spcPts val="0"/>
              </a:spcAft>
              <a:buClrTx/>
              <a:buSzTx/>
              <a:buFont typeface="Arial" panose="020B0604020202020204" pitchFamily="34" charset="0"/>
              <a:buChar char="•"/>
              <a:tabLst/>
              <a:defRPr/>
            </a:pPr>
            <a:r>
              <a:rPr kumimoji="0" lang="zh-CN" altLang="en-US" sz="14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拥有现时最精准的道路状况理解系统</a:t>
            </a:r>
          </a:p>
          <a:p>
            <a:pPr marL="171450" marR="0" lvl="0" indent="-171450" algn="l" defTabSz="914400" rtl="0" eaLnBrk="1" fontAlgn="auto" latinLnBrk="0" hangingPunct="1">
              <a:lnSpc>
                <a:spcPct val="140000"/>
              </a:lnSpc>
              <a:spcBef>
                <a:spcPct val="0"/>
              </a:spcBef>
              <a:spcAft>
                <a:spcPts val="0"/>
              </a:spcAft>
              <a:buClrTx/>
              <a:buSzTx/>
              <a:buFont typeface="Arial" panose="020B0604020202020204" pitchFamily="34" charset="0"/>
              <a:buChar char="•"/>
              <a:tabLst/>
              <a:defRPr/>
            </a:pPr>
            <a:r>
              <a:rPr kumimoji="0" lang="zh-CN" altLang="en-US" sz="14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研发唯一的全覆盖工业</a:t>
            </a:r>
            <a:r>
              <a:rPr kumimoji="0" lang="en-US" altLang="zh-CN" sz="14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OCR</a:t>
            </a:r>
            <a:r>
              <a:rPr kumimoji="0" lang="zh-CN" altLang="en-US" sz="14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产品</a:t>
            </a:r>
          </a:p>
        </p:txBody>
      </p:sp>
      <p:sp>
        <p:nvSpPr>
          <p:cNvPr id="17" name="标题 1"/>
          <p:cNvSpPr>
            <a:spLocks noGrp="1"/>
          </p:cNvSpPr>
          <p:nvPr/>
        </p:nvSpPr>
        <p:spPr>
          <a:xfrm>
            <a:off x="6446521" y="3649083"/>
            <a:ext cx="5745479" cy="2584747"/>
          </a:xfrm>
          <a:prstGeom prst="rect">
            <a:avLst/>
          </a:prstGeom>
        </p:spPr>
        <p:txBody>
          <a:bodyPr wrap="square" lIns="0" tIns="0" rIns="0" bIns="0" anchor="ctr">
            <a:spAutoFit/>
          </a:bodyPr>
          <a:lstStyle>
            <a:lvl1pPr algn="l" defTabSz="914400" rtl="0" eaLnBrk="1" latinLnBrk="0" hangingPunct="1">
              <a:lnSpc>
                <a:spcPct val="90000"/>
              </a:lnSpc>
              <a:spcBef>
                <a:spcPct val="0"/>
              </a:spcBef>
              <a:buNone/>
              <a:defRPr lang="zh-CN" altLang="en-US" sz="3200" b="1" kern="1200" dirty="0">
                <a:solidFill>
                  <a:srgbClr val="043E6F"/>
                </a:solidFill>
                <a:latin typeface="+mn-ea"/>
                <a:ea typeface="+mn-ea"/>
                <a:cs typeface="+mj-cs"/>
              </a:defRPr>
            </a:lvl1pPr>
          </a:lstStyle>
          <a:p>
            <a:pPr marL="171450" marR="0" lvl="0" indent="-171450" algn="l" defTabSz="914400" rtl="0" eaLnBrk="1" fontAlgn="auto" latinLnBrk="0" hangingPunct="1">
              <a:lnSpc>
                <a:spcPct val="140000"/>
              </a:lnSpc>
              <a:spcBef>
                <a:spcPct val="0"/>
              </a:spcBef>
              <a:spcAft>
                <a:spcPts val="0"/>
              </a:spcAft>
              <a:buClrTx/>
              <a:buSzTx/>
              <a:buFont typeface="Arial" panose="020B0604020202020204" pitchFamily="34" charset="0"/>
              <a:buChar char="•"/>
              <a:tabLst/>
              <a:defRPr/>
            </a:pPr>
            <a:r>
              <a:rPr kumimoji="0" lang="zh-CN" altLang="en-US" sz="11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冠军</a:t>
            </a:r>
            <a:r>
              <a:rPr kumimoji="0" lang="en-US" altLang="zh-CN" sz="11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-2020 MEDIA AI</a:t>
            </a:r>
            <a:r>
              <a:rPr kumimoji="0" lang="zh-CN" altLang="en-US" sz="11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阿里巴巴文娱算法挑战赛</a:t>
            </a:r>
            <a:r>
              <a:rPr kumimoji="0" lang="en-US" altLang="zh-CN" sz="11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a:t>
            </a:r>
            <a:r>
              <a:rPr kumimoji="0" lang="zh-CN" altLang="en-US" sz="11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高精度视频人物分割</a:t>
            </a:r>
            <a:r>
              <a:rPr kumimoji="0" lang="en-US" altLang="zh-CN" sz="11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a:t>
            </a:r>
            <a:r>
              <a:rPr kumimoji="0" lang="zh-CN" altLang="en-US" sz="11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赛道</a:t>
            </a:r>
          </a:p>
          <a:p>
            <a:pPr marL="171450" marR="0" lvl="0" indent="-171450" algn="l" defTabSz="914400" rtl="0" eaLnBrk="1" fontAlgn="auto" latinLnBrk="0" hangingPunct="1">
              <a:lnSpc>
                <a:spcPct val="140000"/>
              </a:lnSpc>
              <a:spcBef>
                <a:spcPct val="0"/>
              </a:spcBef>
              <a:spcAft>
                <a:spcPts val="0"/>
              </a:spcAft>
              <a:buClrTx/>
              <a:buSzTx/>
              <a:buFont typeface="Arial" panose="020B0604020202020204" pitchFamily="34" charset="0"/>
              <a:buChar char="•"/>
              <a:tabLst/>
              <a:defRPr/>
            </a:pPr>
            <a:r>
              <a:rPr kumimoji="0" lang="zh-CN" altLang="en-US" sz="11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冠军</a:t>
            </a:r>
            <a:r>
              <a:rPr kumimoji="0" lang="en-US" altLang="zh-CN" sz="11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-2017 COCO</a:t>
            </a:r>
            <a:r>
              <a:rPr kumimoji="0" lang="zh-CN" altLang="en-US" sz="11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实例分割竞赛</a:t>
            </a:r>
          </a:p>
          <a:p>
            <a:pPr marL="171450" marR="0" lvl="0" indent="-171450" algn="l" defTabSz="914400" rtl="0" eaLnBrk="1" fontAlgn="auto" latinLnBrk="0" hangingPunct="1">
              <a:lnSpc>
                <a:spcPct val="140000"/>
              </a:lnSpc>
              <a:spcBef>
                <a:spcPct val="0"/>
              </a:spcBef>
              <a:spcAft>
                <a:spcPts val="0"/>
              </a:spcAft>
              <a:buClrTx/>
              <a:buSzTx/>
              <a:buFont typeface="Arial" panose="020B0604020202020204" pitchFamily="34" charset="0"/>
              <a:buChar char="•"/>
              <a:tabLst/>
              <a:defRPr/>
            </a:pPr>
            <a:r>
              <a:rPr kumimoji="0" lang="zh-CN" altLang="en-US" sz="11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冠军</a:t>
            </a:r>
            <a:r>
              <a:rPr kumimoji="0" lang="en-US" altLang="zh-CN" sz="11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-2016 ImageNet</a:t>
            </a:r>
            <a:r>
              <a:rPr kumimoji="0" lang="zh-CN" altLang="en-US" sz="11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语义分割竞赛</a:t>
            </a:r>
          </a:p>
          <a:p>
            <a:pPr marL="171450" marR="0" lvl="0" indent="-171450" algn="l" defTabSz="914400" rtl="0" eaLnBrk="1" fontAlgn="auto" latinLnBrk="0" hangingPunct="1">
              <a:lnSpc>
                <a:spcPct val="140000"/>
              </a:lnSpc>
              <a:spcBef>
                <a:spcPct val="0"/>
              </a:spcBef>
              <a:spcAft>
                <a:spcPts val="0"/>
              </a:spcAft>
              <a:buClrTx/>
              <a:buSzTx/>
              <a:buFont typeface="Arial" panose="020B0604020202020204" pitchFamily="34" charset="0"/>
              <a:buChar char="•"/>
              <a:tabLst/>
              <a:defRPr/>
            </a:pPr>
            <a:r>
              <a:rPr kumimoji="0" lang="zh-CN" altLang="en-US" sz="11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冠军</a:t>
            </a:r>
            <a:r>
              <a:rPr kumimoji="0" lang="en-US" altLang="zh-CN" sz="11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-WAD ApolloScape 3D</a:t>
            </a:r>
            <a:r>
              <a:rPr kumimoji="0" lang="zh-CN" altLang="en-US" sz="11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物体检测竞赛</a:t>
            </a:r>
          </a:p>
          <a:p>
            <a:pPr marL="171450" marR="0" lvl="0" indent="-171450" algn="l" defTabSz="914400" rtl="0" eaLnBrk="1" fontAlgn="auto" latinLnBrk="0" hangingPunct="1">
              <a:lnSpc>
                <a:spcPct val="140000"/>
              </a:lnSpc>
              <a:spcBef>
                <a:spcPct val="0"/>
              </a:spcBef>
              <a:spcAft>
                <a:spcPts val="0"/>
              </a:spcAft>
              <a:buClrTx/>
              <a:buSzTx/>
              <a:buFont typeface="Arial" panose="020B0604020202020204" pitchFamily="34" charset="0"/>
              <a:buChar char="•"/>
              <a:tabLst/>
              <a:defRPr/>
            </a:pPr>
            <a:r>
              <a:rPr kumimoji="0" lang="en-US" altLang="zh-CN" sz="11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5+</a:t>
            </a:r>
            <a:r>
              <a:rPr kumimoji="0" lang="zh-CN" altLang="en-US" sz="11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开源算法</a:t>
            </a:r>
            <a:r>
              <a:rPr kumimoji="0" lang="en-US" altLang="zh-CN" sz="11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Github</a:t>
            </a:r>
            <a:r>
              <a:rPr kumimoji="0" lang="zh-CN" altLang="en-US" sz="11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获得</a:t>
            </a:r>
            <a:r>
              <a:rPr kumimoji="0" lang="en-US" altLang="zh-CN" sz="11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1000+Star</a:t>
            </a:r>
          </a:p>
          <a:p>
            <a:pPr marL="171450" marR="0" lvl="0" indent="-171450" algn="l" defTabSz="914400" rtl="0" eaLnBrk="1" fontAlgn="auto" latinLnBrk="0" hangingPunct="1">
              <a:lnSpc>
                <a:spcPct val="140000"/>
              </a:lnSpc>
              <a:spcBef>
                <a:spcPct val="0"/>
              </a:spcBef>
              <a:spcAft>
                <a:spcPts val="0"/>
              </a:spcAft>
              <a:buClrTx/>
              <a:buSzTx/>
              <a:buFont typeface="Arial" panose="020B0604020202020204" pitchFamily="34" charset="0"/>
              <a:buChar char="•"/>
              <a:tabLst/>
              <a:defRPr/>
            </a:pPr>
            <a:r>
              <a:rPr kumimoji="0" lang="en-US" altLang="zh-CN" sz="11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10+</a:t>
            </a:r>
            <a:r>
              <a:rPr kumimoji="0" lang="zh-CN" altLang="en-US" sz="11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算法被领域内最大开源框架</a:t>
            </a:r>
            <a:r>
              <a:rPr kumimoji="0" lang="en-US" altLang="zh-CN" sz="11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OpenCV</a:t>
            </a:r>
            <a:r>
              <a:rPr kumimoji="0" lang="zh-CN" altLang="en-US" sz="11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收录</a:t>
            </a:r>
          </a:p>
          <a:p>
            <a:pPr marL="171450" marR="0" lvl="0" indent="-171450" algn="l" defTabSz="914400" rtl="0" eaLnBrk="1" fontAlgn="auto" latinLnBrk="0" hangingPunct="1">
              <a:lnSpc>
                <a:spcPct val="140000"/>
              </a:lnSpc>
              <a:spcBef>
                <a:spcPct val="0"/>
              </a:spcBef>
              <a:spcAft>
                <a:spcPts val="0"/>
              </a:spcAft>
              <a:buClrTx/>
              <a:buSzTx/>
              <a:buFont typeface="Arial" panose="020B0604020202020204" pitchFamily="34" charset="0"/>
              <a:buChar char="•"/>
              <a:tabLst/>
              <a:defRPr/>
            </a:pPr>
            <a:r>
              <a:rPr kumimoji="0" lang="en-US" altLang="zh-CN" sz="11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NPAR Best Paper Award</a:t>
            </a:r>
          </a:p>
          <a:p>
            <a:pPr marL="171450" marR="0" lvl="0" indent="-171450" algn="l" defTabSz="914400" rtl="0" eaLnBrk="1" fontAlgn="auto" latinLnBrk="0" hangingPunct="1">
              <a:lnSpc>
                <a:spcPct val="140000"/>
              </a:lnSpc>
              <a:spcBef>
                <a:spcPct val="0"/>
              </a:spcBef>
              <a:spcAft>
                <a:spcPts val="0"/>
              </a:spcAft>
              <a:buClrTx/>
              <a:buSzTx/>
              <a:buFont typeface="Arial" panose="020B0604020202020204" pitchFamily="34" charset="0"/>
              <a:buChar char="•"/>
              <a:tabLst/>
              <a:defRPr/>
            </a:pPr>
            <a:r>
              <a:rPr kumimoji="0" lang="en-US" altLang="zh-CN" sz="11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ICCVW 2009 Best Paper Award</a:t>
            </a:r>
          </a:p>
          <a:p>
            <a:pPr marL="171450" marR="0" lvl="0" indent="-171450" algn="l" defTabSz="914400" rtl="0" eaLnBrk="1" fontAlgn="auto" latinLnBrk="0" hangingPunct="1">
              <a:lnSpc>
                <a:spcPct val="140000"/>
              </a:lnSpc>
              <a:spcBef>
                <a:spcPct val="0"/>
              </a:spcBef>
              <a:spcAft>
                <a:spcPts val="0"/>
              </a:spcAft>
              <a:buClrTx/>
              <a:buSzTx/>
              <a:buFont typeface="Arial" panose="020B0604020202020204" pitchFamily="34" charset="0"/>
              <a:buChar char="•"/>
              <a:tabLst/>
              <a:defRPr/>
            </a:pPr>
            <a:r>
              <a:rPr kumimoji="0" lang="en-US" altLang="zh-CN" sz="11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SIGGRAPH ASIA 10</a:t>
            </a:r>
            <a:r>
              <a:rPr kumimoji="0" lang="zh-CN" altLang="en-US" sz="11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年内最高引论文</a:t>
            </a:r>
          </a:p>
          <a:p>
            <a:pPr marL="171450" marR="0" lvl="0" indent="-171450" algn="l" defTabSz="914400" rtl="0" eaLnBrk="1" fontAlgn="auto" latinLnBrk="0" hangingPunct="1">
              <a:lnSpc>
                <a:spcPct val="140000"/>
              </a:lnSpc>
              <a:spcBef>
                <a:spcPct val="0"/>
              </a:spcBef>
              <a:spcAft>
                <a:spcPts val="0"/>
              </a:spcAft>
              <a:buClrTx/>
              <a:buSzTx/>
              <a:buFont typeface="Arial" panose="020B0604020202020204" pitchFamily="34" charset="0"/>
              <a:buChar char="•"/>
              <a:tabLst/>
              <a:defRPr/>
            </a:pPr>
            <a:r>
              <a:rPr kumimoji="0" lang="zh-CN" altLang="en-US" sz="11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图像视频处理领域相关论文百余篇，引用</a:t>
            </a:r>
            <a:r>
              <a:rPr kumimoji="0" lang="en-US" altLang="zh-CN" sz="11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15,000+</a:t>
            </a:r>
            <a:r>
              <a:rPr kumimoji="0" lang="zh-CN" altLang="en-US" sz="11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次</a:t>
            </a:r>
          </a:p>
          <a:p>
            <a:pPr marL="171450" marR="0" lvl="0" indent="-171450" algn="l" defTabSz="914400" rtl="0" eaLnBrk="1" fontAlgn="auto" latinLnBrk="0" hangingPunct="1">
              <a:lnSpc>
                <a:spcPct val="140000"/>
              </a:lnSpc>
              <a:spcBef>
                <a:spcPct val="0"/>
              </a:spcBef>
              <a:spcAft>
                <a:spcPts val="0"/>
              </a:spcAft>
              <a:buClrTx/>
              <a:buSzTx/>
              <a:buFont typeface="Arial" panose="020B0604020202020204" pitchFamily="34" charset="0"/>
              <a:buChar char="•"/>
              <a:tabLst/>
              <a:defRPr/>
            </a:pPr>
            <a:r>
              <a:rPr kumimoji="0" lang="zh-CN" altLang="en-US" sz="11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在</a:t>
            </a:r>
            <a:r>
              <a:rPr kumimoji="0" lang="en-US" altLang="zh-CN" sz="11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Deblur</a:t>
            </a:r>
            <a:r>
              <a:rPr kumimoji="0" lang="zh-CN" altLang="en-US" sz="11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a:t>
            </a:r>
            <a:r>
              <a:rPr kumimoji="0" lang="en-US" altLang="zh-CN" sz="11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Super-resolution</a:t>
            </a:r>
            <a:r>
              <a:rPr kumimoji="0" lang="zh-CN" altLang="en-US" sz="11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a:t>
            </a:r>
            <a:r>
              <a:rPr kumimoji="0" lang="en-US" altLang="zh-CN" sz="11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Matting</a:t>
            </a:r>
            <a:r>
              <a:rPr kumimoji="0" lang="zh-CN" altLang="en-US" sz="11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等领域具有领先地位，多次创造世界纪录</a:t>
            </a:r>
          </a:p>
        </p:txBody>
      </p:sp>
      <p:sp>
        <p:nvSpPr>
          <p:cNvPr id="20" name="矩形: 圆顶角 19"/>
          <p:cNvSpPr/>
          <p:nvPr/>
        </p:nvSpPr>
        <p:spPr>
          <a:xfrm>
            <a:off x="482600" y="3253740"/>
            <a:ext cx="5410200" cy="324000"/>
          </a:xfrm>
          <a:prstGeom prst="round2SameRect">
            <a:avLst/>
          </a:prstGeom>
          <a:solidFill>
            <a:srgbClr val="9E1E24"/>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bIns="288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rPr>
              <a:t>开创多项行业之最</a:t>
            </a:r>
          </a:p>
        </p:txBody>
      </p:sp>
      <p:sp>
        <p:nvSpPr>
          <p:cNvPr id="21" name="矩形: 圆顶角 20"/>
          <p:cNvSpPr/>
          <p:nvPr/>
        </p:nvSpPr>
        <p:spPr>
          <a:xfrm>
            <a:off x="6286500" y="3253740"/>
            <a:ext cx="5410202" cy="324000"/>
          </a:xfrm>
          <a:prstGeom prst="round2SameRect">
            <a:avLst/>
          </a:prstGeom>
          <a:solidFill>
            <a:srgbClr val="043E6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bIns="288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rPr>
              <a:t>多次获国际大赛冠军及顶级期刊最佳论文</a:t>
            </a:r>
          </a:p>
        </p:txBody>
      </p:sp>
      <p:sp>
        <p:nvSpPr>
          <p:cNvPr id="33" name="矩形: 圆角 32"/>
          <p:cNvSpPr/>
          <p:nvPr/>
        </p:nvSpPr>
        <p:spPr>
          <a:xfrm>
            <a:off x="9147948" y="2376514"/>
            <a:ext cx="1205948" cy="430887"/>
          </a:xfrm>
          <a:prstGeom prst="roundRect">
            <a:avLst/>
          </a:prstGeom>
          <a:noFill/>
          <a:ln w="6350">
            <a:solidFill>
              <a:srgbClr val="043E6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39" name="矩形: 圆角 38"/>
          <p:cNvSpPr/>
          <p:nvPr/>
        </p:nvSpPr>
        <p:spPr>
          <a:xfrm>
            <a:off x="7637962" y="2376514"/>
            <a:ext cx="1205948" cy="430887"/>
          </a:xfrm>
          <a:prstGeom prst="roundRect">
            <a:avLst/>
          </a:prstGeom>
          <a:noFill/>
          <a:ln w="6350">
            <a:solidFill>
              <a:srgbClr val="043E6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40" name="标题 1"/>
          <p:cNvSpPr>
            <a:spLocks noGrp="1"/>
          </p:cNvSpPr>
          <p:nvPr/>
        </p:nvSpPr>
        <p:spPr>
          <a:xfrm>
            <a:off x="8407403" y="1918568"/>
            <a:ext cx="1231106" cy="411972"/>
          </a:xfrm>
          <a:prstGeom prst="rect">
            <a:avLst/>
          </a:prstGeom>
        </p:spPr>
        <p:txBody>
          <a:bodyPr wrap="none" lIns="0" tIns="0" rIns="0" bIns="0" anchor="ctr">
            <a:spAutoFit/>
          </a:bodyPr>
          <a:lstStyle>
            <a:lvl1pPr algn="l" defTabSz="914400" rtl="0" eaLnBrk="1" latinLnBrk="0" hangingPunct="1">
              <a:lnSpc>
                <a:spcPct val="90000"/>
              </a:lnSpc>
              <a:spcBef>
                <a:spcPct val="0"/>
              </a:spcBef>
              <a:buNone/>
              <a:defRPr lang="zh-CN" altLang="en-US" sz="3200" b="1" kern="1200" dirty="0">
                <a:solidFill>
                  <a:srgbClr val="043E6F"/>
                </a:solidFill>
                <a:latin typeface="+mn-ea"/>
                <a:ea typeface="+mn-ea"/>
                <a:cs typeface="+mj-cs"/>
              </a:defRPr>
            </a:lvl1pPr>
          </a:lstStyle>
          <a:p>
            <a:pPr marL="0" marR="0" lvl="0" indent="0" algn="ctr" defTabSz="914400" rtl="0" eaLnBrk="1" fontAlgn="auto" latinLnBrk="0" hangingPunct="1">
              <a:lnSpc>
                <a:spcPct val="120000"/>
              </a:lnSpc>
              <a:spcBef>
                <a:spcPct val="0"/>
              </a:spcBef>
              <a:spcAft>
                <a:spcPts val="0"/>
              </a:spcAft>
              <a:buClrTx/>
              <a:buSzTx/>
              <a:buFontTx/>
              <a:buNone/>
              <a:tabLst/>
              <a:defRPr/>
            </a:pPr>
            <a:r>
              <a:rPr kumimoji="0" lang="zh-CN" altLang="en-US" sz="2400" b="1" i="0" u="none" strike="noStrike" kern="1200" cap="none" spc="0" normalizeH="0" baseline="0" noProof="0" dirty="0">
                <a:ln>
                  <a:noFill/>
                </a:ln>
                <a:solidFill>
                  <a:srgbClr val="043E6F"/>
                </a:solidFill>
                <a:effectLst/>
                <a:uLnTx/>
                <a:uFillTx/>
                <a:latin typeface="Arial" panose="020B0604020202020204" pitchFamily="34" charset="0"/>
                <a:ea typeface="黑体" panose="02010609060101010101" pitchFamily="49" charset="-122"/>
                <a:cs typeface="Arial" panose="020B0604020202020204" pitchFamily="34" charset="0"/>
              </a:rPr>
              <a:t>人员构成</a:t>
            </a:r>
          </a:p>
        </p:txBody>
      </p:sp>
      <p:sp>
        <p:nvSpPr>
          <p:cNvPr id="41" name="文本框 40"/>
          <p:cNvSpPr txBox="1"/>
          <p:nvPr/>
        </p:nvSpPr>
        <p:spPr>
          <a:xfrm>
            <a:off x="7785683" y="2376514"/>
            <a:ext cx="910506" cy="430887"/>
          </a:xfrm>
          <a:prstGeom prst="rect">
            <a:avLst/>
          </a:prstGeom>
          <a:noFill/>
        </p:spPr>
        <p:txBody>
          <a:bodyPr wrap="square"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srgbClr val="043E6F"/>
                </a:solidFill>
                <a:effectLst/>
                <a:uLnTx/>
                <a:uFillTx/>
                <a:latin typeface="Arial" panose="020B0604020202020204" pitchFamily="34" charset="0"/>
                <a:ea typeface="黑体" panose="02010609060101010101" pitchFamily="49" charset="-122"/>
                <a:cs typeface="Arial" panose="020B0604020202020204" pitchFamily="34" charset="0"/>
              </a:rPr>
              <a:t>70</a:t>
            </a:r>
            <a:r>
              <a:rPr kumimoji="0" lang="en-US" altLang="zh-CN" sz="2000" b="0" i="0" u="none" strike="noStrike" kern="1200" cap="none" spc="0" normalizeH="0" baseline="0" noProof="0" dirty="0">
                <a:ln>
                  <a:noFill/>
                </a:ln>
                <a:solidFill>
                  <a:srgbClr val="043E6F"/>
                </a:solidFill>
                <a:effectLst/>
                <a:uLnTx/>
                <a:uFillTx/>
                <a:latin typeface="Arial" panose="020B0604020202020204" pitchFamily="34" charset="0"/>
                <a:ea typeface="黑体" panose="02010609060101010101" pitchFamily="49" charset="-122"/>
                <a:cs typeface="Arial" panose="020B0604020202020204" pitchFamily="34" charset="0"/>
              </a:rPr>
              <a:t>% </a:t>
            </a:r>
            <a:r>
              <a:rPr kumimoji="0" lang="en-US" altLang="zh-CN" sz="2800" b="0" i="0" u="none" strike="noStrike" kern="1200" cap="none" spc="0" normalizeH="0" baseline="0" noProof="0" dirty="0">
                <a:ln>
                  <a:noFill/>
                </a:ln>
                <a:solidFill>
                  <a:srgbClr val="043E6F"/>
                </a:solidFill>
                <a:effectLst/>
                <a:uLnTx/>
                <a:uFillTx/>
                <a:latin typeface="Arial" panose="020B0604020202020204" pitchFamily="34" charset="0"/>
                <a:ea typeface="黑体" panose="02010609060101010101" pitchFamily="49" charset="-122"/>
                <a:cs typeface="Arial" panose="020B0604020202020204" pitchFamily="34" charset="0"/>
              </a:rPr>
              <a:t>+</a:t>
            </a:r>
          </a:p>
        </p:txBody>
      </p:sp>
      <p:sp>
        <p:nvSpPr>
          <p:cNvPr id="42" name="文本框 41"/>
          <p:cNvSpPr txBox="1"/>
          <p:nvPr/>
        </p:nvSpPr>
        <p:spPr>
          <a:xfrm>
            <a:off x="9295669" y="2376514"/>
            <a:ext cx="910506" cy="430887"/>
          </a:xfrm>
          <a:prstGeom prst="rect">
            <a:avLst/>
          </a:prstGeom>
          <a:noFill/>
        </p:spPr>
        <p:txBody>
          <a:bodyPr wrap="square"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srgbClr val="043E6F"/>
                </a:solidFill>
                <a:effectLst/>
                <a:uLnTx/>
                <a:uFillTx/>
                <a:latin typeface="Arial" panose="020B0604020202020204" pitchFamily="34" charset="0"/>
                <a:ea typeface="黑体" panose="02010609060101010101" pitchFamily="49" charset="-122"/>
                <a:cs typeface="Arial" panose="020B0604020202020204" pitchFamily="34" charset="0"/>
              </a:rPr>
              <a:t>60</a:t>
            </a:r>
            <a:r>
              <a:rPr kumimoji="0" lang="en-US" altLang="zh-CN" sz="2000" b="0" i="0" u="none" strike="noStrike" kern="1200" cap="none" spc="0" normalizeH="0" baseline="0" noProof="0" dirty="0">
                <a:ln>
                  <a:noFill/>
                </a:ln>
                <a:solidFill>
                  <a:srgbClr val="043E6F"/>
                </a:solidFill>
                <a:effectLst/>
                <a:uLnTx/>
                <a:uFillTx/>
                <a:latin typeface="Arial" panose="020B0604020202020204" pitchFamily="34" charset="0"/>
                <a:ea typeface="黑体" panose="02010609060101010101" pitchFamily="49" charset="-122"/>
                <a:cs typeface="Arial" panose="020B0604020202020204" pitchFamily="34" charset="0"/>
              </a:rPr>
              <a:t>% </a:t>
            </a:r>
            <a:r>
              <a:rPr kumimoji="0" lang="en-US" altLang="zh-CN" sz="2800" b="0" i="0" u="none" strike="noStrike" kern="1200" cap="none" spc="0" normalizeH="0" baseline="0" noProof="0" dirty="0">
                <a:ln>
                  <a:noFill/>
                </a:ln>
                <a:solidFill>
                  <a:srgbClr val="043E6F"/>
                </a:solidFill>
                <a:effectLst/>
                <a:uLnTx/>
                <a:uFillTx/>
                <a:latin typeface="Arial" panose="020B0604020202020204" pitchFamily="34" charset="0"/>
                <a:ea typeface="黑体" panose="02010609060101010101" pitchFamily="49" charset="-122"/>
                <a:cs typeface="Arial" panose="020B0604020202020204" pitchFamily="34" charset="0"/>
              </a:rPr>
              <a:t>+</a:t>
            </a:r>
          </a:p>
        </p:txBody>
      </p:sp>
      <p:sp>
        <p:nvSpPr>
          <p:cNvPr id="43" name="标题 1"/>
          <p:cNvSpPr>
            <a:spLocks noGrp="1"/>
          </p:cNvSpPr>
          <p:nvPr/>
        </p:nvSpPr>
        <p:spPr>
          <a:xfrm>
            <a:off x="7702327" y="2895447"/>
            <a:ext cx="1077218" cy="193899"/>
          </a:xfrm>
          <a:prstGeom prst="rect">
            <a:avLst/>
          </a:prstGeom>
        </p:spPr>
        <p:txBody>
          <a:bodyPr wrap="none" lIns="0" tIns="0" rIns="0" bIns="0" anchor="ctr">
            <a:spAutoFit/>
          </a:bodyPr>
          <a:lstStyle>
            <a:lvl1pPr algn="l" defTabSz="914400" rtl="0" eaLnBrk="1" latinLnBrk="0" hangingPunct="1">
              <a:lnSpc>
                <a:spcPct val="90000"/>
              </a:lnSpc>
              <a:spcBef>
                <a:spcPct val="0"/>
              </a:spcBef>
              <a:buNone/>
              <a:defRPr lang="zh-CN" altLang="en-US" sz="3200" b="1" kern="1200" dirty="0">
                <a:solidFill>
                  <a:srgbClr val="043E6F"/>
                </a:solidFill>
                <a:latin typeface="+mn-ea"/>
                <a:ea typeface="+mn-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zh-CN" altLang="en-US" sz="14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研发人员占比</a:t>
            </a:r>
          </a:p>
        </p:txBody>
      </p:sp>
      <p:sp>
        <p:nvSpPr>
          <p:cNvPr id="44" name="标题 1"/>
          <p:cNvSpPr>
            <a:spLocks noGrp="1"/>
          </p:cNvSpPr>
          <p:nvPr/>
        </p:nvSpPr>
        <p:spPr>
          <a:xfrm>
            <a:off x="9122545" y="2895447"/>
            <a:ext cx="1256754" cy="193899"/>
          </a:xfrm>
          <a:prstGeom prst="rect">
            <a:avLst/>
          </a:prstGeom>
        </p:spPr>
        <p:txBody>
          <a:bodyPr wrap="none" lIns="0" tIns="0" rIns="0" bIns="0" anchor="ctr">
            <a:spAutoFit/>
          </a:bodyPr>
          <a:lstStyle>
            <a:lvl1pPr algn="l" defTabSz="914400" rtl="0" eaLnBrk="1" latinLnBrk="0" hangingPunct="1">
              <a:lnSpc>
                <a:spcPct val="90000"/>
              </a:lnSpc>
              <a:spcBef>
                <a:spcPct val="0"/>
              </a:spcBef>
              <a:buNone/>
              <a:defRPr lang="zh-CN" altLang="en-US" sz="3200" b="1" kern="1200" dirty="0">
                <a:solidFill>
                  <a:srgbClr val="043E6F"/>
                </a:solidFill>
                <a:latin typeface="+mn-ea"/>
                <a:ea typeface="+mn-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zh-CN" altLang="en-US" sz="14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硕士及以上占比</a:t>
            </a:r>
          </a:p>
        </p:txBody>
      </p:sp>
      <p:sp>
        <p:nvSpPr>
          <p:cNvPr id="27" name="文本框 26">
            <a:extLst>
              <a:ext uri="{FF2B5EF4-FFF2-40B4-BE49-F238E27FC236}">
                <a16:creationId xmlns:a16="http://schemas.microsoft.com/office/drawing/2014/main" id="{12AAF4D7-3EDC-4444-BF44-6FF91B3C6C15}"/>
              </a:ext>
            </a:extLst>
          </p:cNvPr>
          <p:cNvSpPr txBox="1"/>
          <p:nvPr/>
        </p:nvSpPr>
        <p:spPr>
          <a:xfrm>
            <a:off x="474645" y="248978"/>
            <a:ext cx="9358086" cy="461665"/>
          </a:xfrm>
          <a:prstGeom prst="rect">
            <a:avLst/>
          </a:prstGeom>
          <a:noFill/>
        </p:spPr>
        <p:txBody>
          <a:bodyPr wrap="square">
            <a:spAutoFit/>
          </a:bodyPr>
          <a:lstStyle>
            <a:defPPr>
              <a:defRPr lang="zh-CN"/>
            </a:defPPr>
            <a:lvl1pPr>
              <a:defRPr sz="2000">
                <a:solidFill>
                  <a:schemeClr val="tx1">
                    <a:lumMod val="50000"/>
                    <a:lumOff val="50000"/>
                  </a:schemeClr>
                </a:solidFill>
                <a:latin typeface="+mn-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400" b="1" spc="100" dirty="0">
                <a:solidFill>
                  <a:srgbClr val="043E6F"/>
                </a:solidFill>
                <a:latin typeface="等线" panose="02010600030101010101" pitchFamily="2" charset="-122"/>
                <a:ea typeface="等线" panose="02010600030101010101" pitchFamily="2" charset="-122"/>
                <a:cs typeface="Arial" panose="020B0604020202020204" pitchFamily="34" charset="0"/>
              </a:rPr>
              <a:t>技术优势</a:t>
            </a:r>
          </a:p>
        </p:txBody>
      </p:sp>
    </p:spTree>
    <p:extLst>
      <p:ext uri="{BB962C8B-B14F-4D97-AF65-F5344CB8AC3E}">
        <p14:creationId xmlns:p14="http://schemas.microsoft.com/office/powerpoint/2010/main" val="63840640"/>
      </p:ext>
    </p:extLst>
  </p:cSld>
  <p:clrMapOvr>
    <a:masterClrMapping/>
  </p:clrMapOvr>
  <mc:AlternateContent xmlns:mc="http://schemas.openxmlformats.org/markup-compatibility/2006" xmlns:p14="http://schemas.microsoft.com/office/powerpoint/2010/main">
    <mc:Choice Requires="p14">
      <p:transition p14:dur="250" advClick="0">
        <p:fade/>
      </p:transition>
    </mc:Choice>
    <mc:Fallback xmlns="">
      <p:transition advClick="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6697980" y="4031946"/>
            <a:ext cx="4331933" cy="664797"/>
          </a:xfrm>
          <a:prstGeom prst="rect">
            <a:avLst/>
          </a:prstGeom>
        </p:spPr>
        <p:txBody>
          <a:bodyPr wrap="square" lIns="0" tIns="0" rIns="0" bIns="0" anchor="ctr">
            <a:spAutoFit/>
          </a:bodyPr>
          <a:lstStyle>
            <a:defPPr>
              <a:defRPr lang="zh-CN"/>
            </a:defPPr>
            <a:lvl1pPr>
              <a:lnSpc>
                <a:spcPct val="90000"/>
              </a:lnSpc>
              <a:spcBef>
                <a:spcPct val="0"/>
              </a:spcBef>
              <a:buNone/>
              <a:defRPr sz="2800">
                <a:gradFill>
                  <a:gsLst>
                    <a:gs pos="0">
                      <a:srgbClr val="E6E6E6"/>
                    </a:gs>
                    <a:gs pos="50000">
                      <a:schemeClr val="bg1"/>
                    </a:gs>
                    <a:gs pos="100000">
                      <a:srgbClr val="899097"/>
                    </a:gs>
                  </a:gsLst>
                  <a:lin ang="5400000" scaled="0"/>
                </a:gradFill>
                <a:latin typeface="+mn-ea"/>
                <a:cs typeface="+mj-cs"/>
              </a:defRPr>
            </a:lvl1pPr>
          </a:lstStyle>
          <a:p>
            <a:pPr marL="0" marR="0" lvl="0" indent="0" algn="r" defTabSz="914400" rtl="0" eaLnBrk="1" fontAlgn="auto" latinLnBrk="0" hangingPunct="1">
              <a:lnSpc>
                <a:spcPct val="90000"/>
              </a:lnSpc>
              <a:spcBef>
                <a:spcPct val="0"/>
              </a:spcBef>
              <a:spcAft>
                <a:spcPts val="0"/>
              </a:spcAft>
              <a:buClrTx/>
              <a:buSzTx/>
              <a:buFontTx/>
              <a:buNone/>
              <a:tabLst/>
              <a:defRPr/>
            </a:pPr>
            <a:r>
              <a:rPr lang="zh-CN" altLang="en-US" sz="4800" dirty="0">
                <a:solidFill>
                  <a:srgbClr val="20466F"/>
                </a:solidFill>
                <a:latin typeface="Arial" panose="020B0604020202020204" pitchFamily="34" charset="0"/>
                <a:ea typeface="黑体" panose="02010609060101010101" pitchFamily="49" charset="-122"/>
                <a:cs typeface="Arial" panose="020B0604020202020204" pitchFamily="34" charset="0"/>
              </a:rPr>
              <a:t>方案设计</a:t>
            </a:r>
            <a:endParaRPr kumimoji="0" lang="zh-CN" altLang="en-US" sz="4800" b="0" i="0" u="none" strike="noStrike" kern="1200" cap="none" spc="0" normalizeH="0" baseline="0" noProof="0" dirty="0">
              <a:ln>
                <a:noFill/>
              </a:ln>
              <a:solidFill>
                <a:srgbClr val="922B2A"/>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21" name="任意多边形: 形状 20"/>
          <p:cNvSpPr/>
          <p:nvPr/>
        </p:nvSpPr>
        <p:spPr>
          <a:xfrm>
            <a:off x="7851887" y="3736387"/>
            <a:ext cx="1193688" cy="691083"/>
          </a:xfrm>
          <a:custGeom>
            <a:avLst/>
            <a:gdLst>
              <a:gd name="connsiteX0" fmla="*/ 1796695 w 1845255"/>
              <a:gd name="connsiteY0" fmla="*/ 971187 h 1068306"/>
              <a:gd name="connsiteX1" fmla="*/ 1845255 w 1845255"/>
              <a:gd name="connsiteY1" fmla="*/ 1019746 h 1068306"/>
              <a:gd name="connsiteX2" fmla="*/ 1796695 w 1845255"/>
              <a:gd name="connsiteY2" fmla="*/ 1068306 h 1068306"/>
              <a:gd name="connsiteX3" fmla="*/ 1748136 w 1845255"/>
              <a:gd name="connsiteY3" fmla="*/ 1019746 h 1068306"/>
              <a:gd name="connsiteX4" fmla="*/ 1796695 w 1845255"/>
              <a:gd name="connsiteY4" fmla="*/ 971187 h 1068306"/>
              <a:gd name="connsiteX5" fmla="*/ 1602458 w 1845255"/>
              <a:gd name="connsiteY5" fmla="*/ 971187 h 1068306"/>
              <a:gd name="connsiteX6" fmla="*/ 1651018 w 1845255"/>
              <a:gd name="connsiteY6" fmla="*/ 1019746 h 1068306"/>
              <a:gd name="connsiteX7" fmla="*/ 1602458 w 1845255"/>
              <a:gd name="connsiteY7" fmla="*/ 1068306 h 1068306"/>
              <a:gd name="connsiteX8" fmla="*/ 1553898 w 1845255"/>
              <a:gd name="connsiteY8" fmla="*/ 1019746 h 1068306"/>
              <a:gd name="connsiteX9" fmla="*/ 1602458 w 1845255"/>
              <a:gd name="connsiteY9" fmla="*/ 971187 h 1068306"/>
              <a:gd name="connsiteX10" fmla="*/ 1408221 w 1845255"/>
              <a:gd name="connsiteY10" fmla="*/ 971187 h 1068306"/>
              <a:gd name="connsiteX11" fmla="*/ 1456780 w 1845255"/>
              <a:gd name="connsiteY11" fmla="*/ 1019746 h 1068306"/>
              <a:gd name="connsiteX12" fmla="*/ 1408221 w 1845255"/>
              <a:gd name="connsiteY12" fmla="*/ 1068306 h 1068306"/>
              <a:gd name="connsiteX13" fmla="*/ 1359661 w 1845255"/>
              <a:gd name="connsiteY13" fmla="*/ 1019746 h 1068306"/>
              <a:gd name="connsiteX14" fmla="*/ 1408221 w 1845255"/>
              <a:gd name="connsiteY14" fmla="*/ 971187 h 1068306"/>
              <a:gd name="connsiteX15" fmla="*/ 1213983 w 1845255"/>
              <a:gd name="connsiteY15" fmla="*/ 971187 h 1068306"/>
              <a:gd name="connsiteX16" fmla="*/ 1262543 w 1845255"/>
              <a:gd name="connsiteY16" fmla="*/ 1019746 h 1068306"/>
              <a:gd name="connsiteX17" fmla="*/ 1213983 w 1845255"/>
              <a:gd name="connsiteY17" fmla="*/ 1068306 h 1068306"/>
              <a:gd name="connsiteX18" fmla="*/ 1165424 w 1845255"/>
              <a:gd name="connsiteY18" fmla="*/ 1019746 h 1068306"/>
              <a:gd name="connsiteX19" fmla="*/ 1213983 w 1845255"/>
              <a:gd name="connsiteY19" fmla="*/ 971187 h 1068306"/>
              <a:gd name="connsiteX20" fmla="*/ 1019746 w 1845255"/>
              <a:gd name="connsiteY20" fmla="*/ 971187 h 1068306"/>
              <a:gd name="connsiteX21" fmla="*/ 1068306 w 1845255"/>
              <a:gd name="connsiteY21" fmla="*/ 1019746 h 1068306"/>
              <a:gd name="connsiteX22" fmla="*/ 1019746 w 1845255"/>
              <a:gd name="connsiteY22" fmla="*/ 1068306 h 1068306"/>
              <a:gd name="connsiteX23" fmla="*/ 971186 w 1845255"/>
              <a:gd name="connsiteY23" fmla="*/ 1019746 h 1068306"/>
              <a:gd name="connsiteX24" fmla="*/ 1019746 w 1845255"/>
              <a:gd name="connsiteY24" fmla="*/ 971187 h 1068306"/>
              <a:gd name="connsiteX25" fmla="*/ 825509 w 1845255"/>
              <a:gd name="connsiteY25" fmla="*/ 971187 h 1068306"/>
              <a:gd name="connsiteX26" fmla="*/ 874069 w 1845255"/>
              <a:gd name="connsiteY26" fmla="*/ 1019746 h 1068306"/>
              <a:gd name="connsiteX27" fmla="*/ 825509 w 1845255"/>
              <a:gd name="connsiteY27" fmla="*/ 1068306 h 1068306"/>
              <a:gd name="connsiteX28" fmla="*/ 776949 w 1845255"/>
              <a:gd name="connsiteY28" fmla="*/ 1019746 h 1068306"/>
              <a:gd name="connsiteX29" fmla="*/ 825509 w 1845255"/>
              <a:gd name="connsiteY29" fmla="*/ 971187 h 1068306"/>
              <a:gd name="connsiteX30" fmla="*/ 631272 w 1845255"/>
              <a:gd name="connsiteY30" fmla="*/ 971187 h 1068306"/>
              <a:gd name="connsiteX31" fmla="*/ 679831 w 1845255"/>
              <a:gd name="connsiteY31" fmla="*/ 1019746 h 1068306"/>
              <a:gd name="connsiteX32" fmla="*/ 631272 w 1845255"/>
              <a:gd name="connsiteY32" fmla="*/ 1068306 h 1068306"/>
              <a:gd name="connsiteX33" fmla="*/ 582712 w 1845255"/>
              <a:gd name="connsiteY33" fmla="*/ 1019746 h 1068306"/>
              <a:gd name="connsiteX34" fmla="*/ 631272 w 1845255"/>
              <a:gd name="connsiteY34" fmla="*/ 971187 h 1068306"/>
              <a:gd name="connsiteX35" fmla="*/ 437034 w 1845255"/>
              <a:gd name="connsiteY35" fmla="*/ 971187 h 1068306"/>
              <a:gd name="connsiteX36" fmla="*/ 485594 w 1845255"/>
              <a:gd name="connsiteY36" fmla="*/ 1019746 h 1068306"/>
              <a:gd name="connsiteX37" fmla="*/ 437034 w 1845255"/>
              <a:gd name="connsiteY37" fmla="*/ 1068306 h 1068306"/>
              <a:gd name="connsiteX38" fmla="*/ 388475 w 1845255"/>
              <a:gd name="connsiteY38" fmla="*/ 1019746 h 1068306"/>
              <a:gd name="connsiteX39" fmla="*/ 437034 w 1845255"/>
              <a:gd name="connsiteY39" fmla="*/ 971187 h 1068306"/>
              <a:gd name="connsiteX40" fmla="*/ 242797 w 1845255"/>
              <a:gd name="connsiteY40" fmla="*/ 971187 h 1068306"/>
              <a:gd name="connsiteX41" fmla="*/ 291357 w 1845255"/>
              <a:gd name="connsiteY41" fmla="*/ 1019746 h 1068306"/>
              <a:gd name="connsiteX42" fmla="*/ 242797 w 1845255"/>
              <a:gd name="connsiteY42" fmla="*/ 1068306 h 1068306"/>
              <a:gd name="connsiteX43" fmla="*/ 194237 w 1845255"/>
              <a:gd name="connsiteY43" fmla="*/ 1019746 h 1068306"/>
              <a:gd name="connsiteX44" fmla="*/ 242797 w 1845255"/>
              <a:gd name="connsiteY44" fmla="*/ 971187 h 1068306"/>
              <a:gd name="connsiteX45" fmla="*/ 48560 w 1845255"/>
              <a:gd name="connsiteY45" fmla="*/ 971187 h 1068306"/>
              <a:gd name="connsiteX46" fmla="*/ 97119 w 1845255"/>
              <a:gd name="connsiteY46" fmla="*/ 1019746 h 1068306"/>
              <a:gd name="connsiteX47" fmla="*/ 48560 w 1845255"/>
              <a:gd name="connsiteY47" fmla="*/ 1068306 h 1068306"/>
              <a:gd name="connsiteX48" fmla="*/ 0 w 1845255"/>
              <a:gd name="connsiteY48" fmla="*/ 1019746 h 1068306"/>
              <a:gd name="connsiteX49" fmla="*/ 48560 w 1845255"/>
              <a:gd name="connsiteY49" fmla="*/ 971187 h 1068306"/>
              <a:gd name="connsiteX50" fmla="*/ 1796695 w 1845255"/>
              <a:gd name="connsiteY50" fmla="*/ 776949 h 1068306"/>
              <a:gd name="connsiteX51" fmla="*/ 1845255 w 1845255"/>
              <a:gd name="connsiteY51" fmla="*/ 825509 h 1068306"/>
              <a:gd name="connsiteX52" fmla="*/ 1796695 w 1845255"/>
              <a:gd name="connsiteY52" fmla="*/ 874069 h 1068306"/>
              <a:gd name="connsiteX53" fmla="*/ 1748136 w 1845255"/>
              <a:gd name="connsiteY53" fmla="*/ 825509 h 1068306"/>
              <a:gd name="connsiteX54" fmla="*/ 1796695 w 1845255"/>
              <a:gd name="connsiteY54" fmla="*/ 776949 h 1068306"/>
              <a:gd name="connsiteX55" fmla="*/ 1602458 w 1845255"/>
              <a:gd name="connsiteY55" fmla="*/ 776949 h 1068306"/>
              <a:gd name="connsiteX56" fmla="*/ 1651018 w 1845255"/>
              <a:gd name="connsiteY56" fmla="*/ 825509 h 1068306"/>
              <a:gd name="connsiteX57" fmla="*/ 1602458 w 1845255"/>
              <a:gd name="connsiteY57" fmla="*/ 874069 h 1068306"/>
              <a:gd name="connsiteX58" fmla="*/ 1553898 w 1845255"/>
              <a:gd name="connsiteY58" fmla="*/ 825509 h 1068306"/>
              <a:gd name="connsiteX59" fmla="*/ 1602458 w 1845255"/>
              <a:gd name="connsiteY59" fmla="*/ 776949 h 1068306"/>
              <a:gd name="connsiteX60" fmla="*/ 1408221 w 1845255"/>
              <a:gd name="connsiteY60" fmla="*/ 776949 h 1068306"/>
              <a:gd name="connsiteX61" fmla="*/ 1456780 w 1845255"/>
              <a:gd name="connsiteY61" fmla="*/ 825509 h 1068306"/>
              <a:gd name="connsiteX62" fmla="*/ 1408221 w 1845255"/>
              <a:gd name="connsiteY62" fmla="*/ 874069 h 1068306"/>
              <a:gd name="connsiteX63" fmla="*/ 1359661 w 1845255"/>
              <a:gd name="connsiteY63" fmla="*/ 825509 h 1068306"/>
              <a:gd name="connsiteX64" fmla="*/ 1408221 w 1845255"/>
              <a:gd name="connsiteY64" fmla="*/ 776949 h 1068306"/>
              <a:gd name="connsiteX65" fmla="*/ 1213983 w 1845255"/>
              <a:gd name="connsiteY65" fmla="*/ 776949 h 1068306"/>
              <a:gd name="connsiteX66" fmla="*/ 1262543 w 1845255"/>
              <a:gd name="connsiteY66" fmla="*/ 825509 h 1068306"/>
              <a:gd name="connsiteX67" fmla="*/ 1213983 w 1845255"/>
              <a:gd name="connsiteY67" fmla="*/ 874069 h 1068306"/>
              <a:gd name="connsiteX68" fmla="*/ 1165424 w 1845255"/>
              <a:gd name="connsiteY68" fmla="*/ 825509 h 1068306"/>
              <a:gd name="connsiteX69" fmla="*/ 1213983 w 1845255"/>
              <a:gd name="connsiteY69" fmla="*/ 776949 h 1068306"/>
              <a:gd name="connsiteX70" fmla="*/ 1019746 w 1845255"/>
              <a:gd name="connsiteY70" fmla="*/ 776949 h 1068306"/>
              <a:gd name="connsiteX71" fmla="*/ 1068306 w 1845255"/>
              <a:gd name="connsiteY71" fmla="*/ 825509 h 1068306"/>
              <a:gd name="connsiteX72" fmla="*/ 1019746 w 1845255"/>
              <a:gd name="connsiteY72" fmla="*/ 874069 h 1068306"/>
              <a:gd name="connsiteX73" fmla="*/ 971186 w 1845255"/>
              <a:gd name="connsiteY73" fmla="*/ 825509 h 1068306"/>
              <a:gd name="connsiteX74" fmla="*/ 1019746 w 1845255"/>
              <a:gd name="connsiteY74" fmla="*/ 776949 h 1068306"/>
              <a:gd name="connsiteX75" fmla="*/ 825509 w 1845255"/>
              <a:gd name="connsiteY75" fmla="*/ 776949 h 1068306"/>
              <a:gd name="connsiteX76" fmla="*/ 874069 w 1845255"/>
              <a:gd name="connsiteY76" fmla="*/ 825509 h 1068306"/>
              <a:gd name="connsiteX77" fmla="*/ 825509 w 1845255"/>
              <a:gd name="connsiteY77" fmla="*/ 874069 h 1068306"/>
              <a:gd name="connsiteX78" fmla="*/ 776949 w 1845255"/>
              <a:gd name="connsiteY78" fmla="*/ 825509 h 1068306"/>
              <a:gd name="connsiteX79" fmla="*/ 825509 w 1845255"/>
              <a:gd name="connsiteY79" fmla="*/ 776949 h 1068306"/>
              <a:gd name="connsiteX80" fmla="*/ 631272 w 1845255"/>
              <a:gd name="connsiteY80" fmla="*/ 776949 h 1068306"/>
              <a:gd name="connsiteX81" fmla="*/ 679831 w 1845255"/>
              <a:gd name="connsiteY81" fmla="*/ 825509 h 1068306"/>
              <a:gd name="connsiteX82" fmla="*/ 631272 w 1845255"/>
              <a:gd name="connsiteY82" fmla="*/ 874069 h 1068306"/>
              <a:gd name="connsiteX83" fmla="*/ 582712 w 1845255"/>
              <a:gd name="connsiteY83" fmla="*/ 825509 h 1068306"/>
              <a:gd name="connsiteX84" fmla="*/ 631272 w 1845255"/>
              <a:gd name="connsiteY84" fmla="*/ 776949 h 1068306"/>
              <a:gd name="connsiteX85" fmla="*/ 437034 w 1845255"/>
              <a:gd name="connsiteY85" fmla="*/ 776949 h 1068306"/>
              <a:gd name="connsiteX86" fmla="*/ 485594 w 1845255"/>
              <a:gd name="connsiteY86" fmla="*/ 825509 h 1068306"/>
              <a:gd name="connsiteX87" fmla="*/ 437034 w 1845255"/>
              <a:gd name="connsiteY87" fmla="*/ 874069 h 1068306"/>
              <a:gd name="connsiteX88" fmla="*/ 388475 w 1845255"/>
              <a:gd name="connsiteY88" fmla="*/ 825509 h 1068306"/>
              <a:gd name="connsiteX89" fmla="*/ 437034 w 1845255"/>
              <a:gd name="connsiteY89" fmla="*/ 776949 h 1068306"/>
              <a:gd name="connsiteX90" fmla="*/ 242797 w 1845255"/>
              <a:gd name="connsiteY90" fmla="*/ 776949 h 1068306"/>
              <a:gd name="connsiteX91" fmla="*/ 291357 w 1845255"/>
              <a:gd name="connsiteY91" fmla="*/ 825509 h 1068306"/>
              <a:gd name="connsiteX92" fmla="*/ 242797 w 1845255"/>
              <a:gd name="connsiteY92" fmla="*/ 874069 h 1068306"/>
              <a:gd name="connsiteX93" fmla="*/ 194237 w 1845255"/>
              <a:gd name="connsiteY93" fmla="*/ 825509 h 1068306"/>
              <a:gd name="connsiteX94" fmla="*/ 242797 w 1845255"/>
              <a:gd name="connsiteY94" fmla="*/ 776949 h 1068306"/>
              <a:gd name="connsiteX95" fmla="*/ 48560 w 1845255"/>
              <a:gd name="connsiteY95" fmla="*/ 776949 h 1068306"/>
              <a:gd name="connsiteX96" fmla="*/ 97119 w 1845255"/>
              <a:gd name="connsiteY96" fmla="*/ 825509 h 1068306"/>
              <a:gd name="connsiteX97" fmla="*/ 48560 w 1845255"/>
              <a:gd name="connsiteY97" fmla="*/ 874069 h 1068306"/>
              <a:gd name="connsiteX98" fmla="*/ 0 w 1845255"/>
              <a:gd name="connsiteY98" fmla="*/ 825509 h 1068306"/>
              <a:gd name="connsiteX99" fmla="*/ 48560 w 1845255"/>
              <a:gd name="connsiteY99" fmla="*/ 776949 h 1068306"/>
              <a:gd name="connsiteX100" fmla="*/ 1796695 w 1845255"/>
              <a:gd name="connsiteY100" fmla="*/ 582712 h 1068306"/>
              <a:gd name="connsiteX101" fmla="*/ 1845255 w 1845255"/>
              <a:gd name="connsiteY101" fmla="*/ 631272 h 1068306"/>
              <a:gd name="connsiteX102" fmla="*/ 1796695 w 1845255"/>
              <a:gd name="connsiteY102" fmla="*/ 679832 h 1068306"/>
              <a:gd name="connsiteX103" fmla="*/ 1748136 w 1845255"/>
              <a:gd name="connsiteY103" fmla="*/ 631272 h 1068306"/>
              <a:gd name="connsiteX104" fmla="*/ 1796695 w 1845255"/>
              <a:gd name="connsiteY104" fmla="*/ 582712 h 1068306"/>
              <a:gd name="connsiteX105" fmla="*/ 1602458 w 1845255"/>
              <a:gd name="connsiteY105" fmla="*/ 582712 h 1068306"/>
              <a:gd name="connsiteX106" fmla="*/ 1651018 w 1845255"/>
              <a:gd name="connsiteY106" fmla="*/ 631272 h 1068306"/>
              <a:gd name="connsiteX107" fmla="*/ 1602458 w 1845255"/>
              <a:gd name="connsiteY107" fmla="*/ 679832 h 1068306"/>
              <a:gd name="connsiteX108" fmla="*/ 1553898 w 1845255"/>
              <a:gd name="connsiteY108" fmla="*/ 631272 h 1068306"/>
              <a:gd name="connsiteX109" fmla="*/ 1602458 w 1845255"/>
              <a:gd name="connsiteY109" fmla="*/ 582712 h 1068306"/>
              <a:gd name="connsiteX110" fmla="*/ 1408221 w 1845255"/>
              <a:gd name="connsiteY110" fmla="*/ 582712 h 1068306"/>
              <a:gd name="connsiteX111" fmla="*/ 1456780 w 1845255"/>
              <a:gd name="connsiteY111" fmla="*/ 631272 h 1068306"/>
              <a:gd name="connsiteX112" fmla="*/ 1408221 w 1845255"/>
              <a:gd name="connsiteY112" fmla="*/ 679832 h 1068306"/>
              <a:gd name="connsiteX113" fmla="*/ 1359661 w 1845255"/>
              <a:gd name="connsiteY113" fmla="*/ 631272 h 1068306"/>
              <a:gd name="connsiteX114" fmla="*/ 1408221 w 1845255"/>
              <a:gd name="connsiteY114" fmla="*/ 582712 h 1068306"/>
              <a:gd name="connsiteX115" fmla="*/ 1213983 w 1845255"/>
              <a:gd name="connsiteY115" fmla="*/ 582712 h 1068306"/>
              <a:gd name="connsiteX116" fmla="*/ 1262543 w 1845255"/>
              <a:gd name="connsiteY116" fmla="*/ 631272 h 1068306"/>
              <a:gd name="connsiteX117" fmla="*/ 1213983 w 1845255"/>
              <a:gd name="connsiteY117" fmla="*/ 679832 h 1068306"/>
              <a:gd name="connsiteX118" fmla="*/ 1165424 w 1845255"/>
              <a:gd name="connsiteY118" fmla="*/ 631272 h 1068306"/>
              <a:gd name="connsiteX119" fmla="*/ 1213983 w 1845255"/>
              <a:gd name="connsiteY119" fmla="*/ 582712 h 1068306"/>
              <a:gd name="connsiteX120" fmla="*/ 1019746 w 1845255"/>
              <a:gd name="connsiteY120" fmla="*/ 582712 h 1068306"/>
              <a:gd name="connsiteX121" fmla="*/ 1068306 w 1845255"/>
              <a:gd name="connsiteY121" fmla="*/ 631272 h 1068306"/>
              <a:gd name="connsiteX122" fmla="*/ 1019746 w 1845255"/>
              <a:gd name="connsiteY122" fmla="*/ 679832 h 1068306"/>
              <a:gd name="connsiteX123" fmla="*/ 971186 w 1845255"/>
              <a:gd name="connsiteY123" fmla="*/ 631272 h 1068306"/>
              <a:gd name="connsiteX124" fmla="*/ 1019746 w 1845255"/>
              <a:gd name="connsiteY124" fmla="*/ 582712 h 1068306"/>
              <a:gd name="connsiteX125" fmla="*/ 825509 w 1845255"/>
              <a:gd name="connsiteY125" fmla="*/ 582712 h 1068306"/>
              <a:gd name="connsiteX126" fmla="*/ 874069 w 1845255"/>
              <a:gd name="connsiteY126" fmla="*/ 631272 h 1068306"/>
              <a:gd name="connsiteX127" fmla="*/ 825509 w 1845255"/>
              <a:gd name="connsiteY127" fmla="*/ 679832 h 1068306"/>
              <a:gd name="connsiteX128" fmla="*/ 776949 w 1845255"/>
              <a:gd name="connsiteY128" fmla="*/ 631272 h 1068306"/>
              <a:gd name="connsiteX129" fmla="*/ 825509 w 1845255"/>
              <a:gd name="connsiteY129" fmla="*/ 582712 h 1068306"/>
              <a:gd name="connsiteX130" fmla="*/ 631272 w 1845255"/>
              <a:gd name="connsiteY130" fmla="*/ 582712 h 1068306"/>
              <a:gd name="connsiteX131" fmla="*/ 679831 w 1845255"/>
              <a:gd name="connsiteY131" fmla="*/ 631272 h 1068306"/>
              <a:gd name="connsiteX132" fmla="*/ 631272 w 1845255"/>
              <a:gd name="connsiteY132" fmla="*/ 679832 h 1068306"/>
              <a:gd name="connsiteX133" fmla="*/ 582712 w 1845255"/>
              <a:gd name="connsiteY133" fmla="*/ 631272 h 1068306"/>
              <a:gd name="connsiteX134" fmla="*/ 631272 w 1845255"/>
              <a:gd name="connsiteY134" fmla="*/ 582712 h 1068306"/>
              <a:gd name="connsiteX135" fmla="*/ 437034 w 1845255"/>
              <a:gd name="connsiteY135" fmla="*/ 582712 h 1068306"/>
              <a:gd name="connsiteX136" fmla="*/ 485594 w 1845255"/>
              <a:gd name="connsiteY136" fmla="*/ 631272 h 1068306"/>
              <a:gd name="connsiteX137" fmla="*/ 437034 w 1845255"/>
              <a:gd name="connsiteY137" fmla="*/ 679832 h 1068306"/>
              <a:gd name="connsiteX138" fmla="*/ 388475 w 1845255"/>
              <a:gd name="connsiteY138" fmla="*/ 631272 h 1068306"/>
              <a:gd name="connsiteX139" fmla="*/ 437034 w 1845255"/>
              <a:gd name="connsiteY139" fmla="*/ 582712 h 1068306"/>
              <a:gd name="connsiteX140" fmla="*/ 242797 w 1845255"/>
              <a:gd name="connsiteY140" fmla="*/ 582712 h 1068306"/>
              <a:gd name="connsiteX141" fmla="*/ 291357 w 1845255"/>
              <a:gd name="connsiteY141" fmla="*/ 631272 h 1068306"/>
              <a:gd name="connsiteX142" fmla="*/ 242797 w 1845255"/>
              <a:gd name="connsiteY142" fmla="*/ 679832 h 1068306"/>
              <a:gd name="connsiteX143" fmla="*/ 194237 w 1845255"/>
              <a:gd name="connsiteY143" fmla="*/ 631272 h 1068306"/>
              <a:gd name="connsiteX144" fmla="*/ 242797 w 1845255"/>
              <a:gd name="connsiteY144" fmla="*/ 582712 h 1068306"/>
              <a:gd name="connsiteX145" fmla="*/ 48560 w 1845255"/>
              <a:gd name="connsiteY145" fmla="*/ 582712 h 1068306"/>
              <a:gd name="connsiteX146" fmla="*/ 97119 w 1845255"/>
              <a:gd name="connsiteY146" fmla="*/ 631272 h 1068306"/>
              <a:gd name="connsiteX147" fmla="*/ 48560 w 1845255"/>
              <a:gd name="connsiteY147" fmla="*/ 679832 h 1068306"/>
              <a:gd name="connsiteX148" fmla="*/ 0 w 1845255"/>
              <a:gd name="connsiteY148" fmla="*/ 631272 h 1068306"/>
              <a:gd name="connsiteX149" fmla="*/ 48560 w 1845255"/>
              <a:gd name="connsiteY149" fmla="*/ 582712 h 1068306"/>
              <a:gd name="connsiteX150" fmla="*/ 1796695 w 1845255"/>
              <a:gd name="connsiteY150" fmla="*/ 388475 h 1068306"/>
              <a:gd name="connsiteX151" fmla="*/ 1845255 w 1845255"/>
              <a:gd name="connsiteY151" fmla="*/ 437035 h 1068306"/>
              <a:gd name="connsiteX152" fmla="*/ 1796695 w 1845255"/>
              <a:gd name="connsiteY152" fmla="*/ 485594 h 1068306"/>
              <a:gd name="connsiteX153" fmla="*/ 1748136 w 1845255"/>
              <a:gd name="connsiteY153" fmla="*/ 437035 h 1068306"/>
              <a:gd name="connsiteX154" fmla="*/ 1796695 w 1845255"/>
              <a:gd name="connsiteY154" fmla="*/ 388475 h 1068306"/>
              <a:gd name="connsiteX155" fmla="*/ 1602458 w 1845255"/>
              <a:gd name="connsiteY155" fmla="*/ 388475 h 1068306"/>
              <a:gd name="connsiteX156" fmla="*/ 1651018 w 1845255"/>
              <a:gd name="connsiteY156" fmla="*/ 437035 h 1068306"/>
              <a:gd name="connsiteX157" fmla="*/ 1602458 w 1845255"/>
              <a:gd name="connsiteY157" fmla="*/ 485594 h 1068306"/>
              <a:gd name="connsiteX158" fmla="*/ 1553898 w 1845255"/>
              <a:gd name="connsiteY158" fmla="*/ 437035 h 1068306"/>
              <a:gd name="connsiteX159" fmla="*/ 1602458 w 1845255"/>
              <a:gd name="connsiteY159" fmla="*/ 388475 h 1068306"/>
              <a:gd name="connsiteX160" fmla="*/ 1408221 w 1845255"/>
              <a:gd name="connsiteY160" fmla="*/ 388475 h 1068306"/>
              <a:gd name="connsiteX161" fmla="*/ 1456780 w 1845255"/>
              <a:gd name="connsiteY161" fmla="*/ 437035 h 1068306"/>
              <a:gd name="connsiteX162" fmla="*/ 1408221 w 1845255"/>
              <a:gd name="connsiteY162" fmla="*/ 485594 h 1068306"/>
              <a:gd name="connsiteX163" fmla="*/ 1359661 w 1845255"/>
              <a:gd name="connsiteY163" fmla="*/ 437035 h 1068306"/>
              <a:gd name="connsiteX164" fmla="*/ 1408221 w 1845255"/>
              <a:gd name="connsiteY164" fmla="*/ 388475 h 1068306"/>
              <a:gd name="connsiteX165" fmla="*/ 1213983 w 1845255"/>
              <a:gd name="connsiteY165" fmla="*/ 388475 h 1068306"/>
              <a:gd name="connsiteX166" fmla="*/ 1262543 w 1845255"/>
              <a:gd name="connsiteY166" fmla="*/ 437035 h 1068306"/>
              <a:gd name="connsiteX167" fmla="*/ 1213983 w 1845255"/>
              <a:gd name="connsiteY167" fmla="*/ 485594 h 1068306"/>
              <a:gd name="connsiteX168" fmla="*/ 1165424 w 1845255"/>
              <a:gd name="connsiteY168" fmla="*/ 437035 h 1068306"/>
              <a:gd name="connsiteX169" fmla="*/ 1213983 w 1845255"/>
              <a:gd name="connsiteY169" fmla="*/ 388475 h 1068306"/>
              <a:gd name="connsiteX170" fmla="*/ 1019746 w 1845255"/>
              <a:gd name="connsiteY170" fmla="*/ 388475 h 1068306"/>
              <a:gd name="connsiteX171" fmla="*/ 1068306 w 1845255"/>
              <a:gd name="connsiteY171" fmla="*/ 437035 h 1068306"/>
              <a:gd name="connsiteX172" fmla="*/ 1019746 w 1845255"/>
              <a:gd name="connsiteY172" fmla="*/ 485594 h 1068306"/>
              <a:gd name="connsiteX173" fmla="*/ 971186 w 1845255"/>
              <a:gd name="connsiteY173" fmla="*/ 437035 h 1068306"/>
              <a:gd name="connsiteX174" fmla="*/ 1019746 w 1845255"/>
              <a:gd name="connsiteY174" fmla="*/ 388475 h 1068306"/>
              <a:gd name="connsiteX175" fmla="*/ 825509 w 1845255"/>
              <a:gd name="connsiteY175" fmla="*/ 388475 h 1068306"/>
              <a:gd name="connsiteX176" fmla="*/ 874069 w 1845255"/>
              <a:gd name="connsiteY176" fmla="*/ 437035 h 1068306"/>
              <a:gd name="connsiteX177" fmla="*/ 825509 w 1845255"/>
              <a:gd name="connsiteY177" fmla="*/ 485594 h 1068306"/>
              <a:gd name="connsiteX178" fmla="*/ 776949 w 1845255"/>
              <a:gd name="connsiteY178" fmla="*/ 437035 h 1068306"/>
              <a:gd name="connsiteX179" fmla="*/ 825509 w 1845255"/>
              <a:gd name="connsiteY179" fmla="*/ 388475 h 1068306"/>
              <a:gd name="connsiteX180" fmla="*/ 631272 w 1845255"/>
              <a:gd name="connsiteY180" fmla="*/ 388475 h 1068306"/>
              <a:gd name="connsiteX181" fmla="*/ 679831 w 1845255"/>
              <a:gd name="connsiteY181" fmla="*/ 437035 h 1068306"/>
              <a:gd name="connsiteX182" fmla="*/ 631272 w 1845255"/>
              <a:gd name="connsiteY182" fmla="*/ 485594 h 1068306"/>
              <a:gd name="connsiteX183" fmla="*/ 582712 w 1845255"/>
              <a:gd name="connsiteY183" fmla="*/ 437035 h 1068306"/>
              <a:gd name="connsiteX184" fmla="*/ 631272 w 1845255"/>
              <a:gd name="connsiteY184" fmla="*/ 388475 h 1068306"/>
              <a:gd name="connsiteX185" fmla="*/ 437034 w 1845255"/>
              <a:gd name="connsiteY185" fmla="*/ 388475 h 1068306"/>
              <a:gd name="connsiteX186" fmla="*/ 485594 w 1845255"/>
              <a:gd name="connsiteY186" fmla="*/ 437035 h 1068306"/>
              <a:gd name="connsiteX187" fmla="*/ 437034 w 1845255"/>
              <a:gd name="connsiteY187" fmla="*/ 485594 h 1068306"/>
              <a:gd name="connsiteX188" fmla="*/ 388475 w 1845255"/>
              <a:gd name="connsiteY188" fmla="*/ 437035 h 1068306"/>
              <a:gd name="connsiteX189" fmla="*/ 437034 w 1845255"/>
              <a:gd name="connsiteY189" fmla="*/ 388475 h 1068306"/>
              <a:gd name="connsiteX190" fmla="*/ 242797 w 1845255"/>
              <a:gd name="connsiteY190" fmla="*/ 388475 h 1068306"/>
              <a:gd name="connsiteX191" fmla="*/ 291357 w 1845255"/>
              <a:gd name="connsiteY191" fmla="*/ 437035 h 1068306"/>
              <a:gd name="connsiteX192" fmla="*/ 242797 w 1845255"/>
              <a:gd name="connsiteY192" fmla="*/ 485594 h 1068306"/>
              <a:gd name="connsiteX193" fmla="*/ 194237 w 1845255"/>
              <a:gd name="connsiteY193" fmla="*/ 437035 h 1068306"/>
              <a:gd name="connsiteX194" fmla="*/ 242797 w 1845255"/>
              <a:gd name="connsiteY194" fmla="*/ 388475 h 1068306"/>
              <a:gd name="connsiteX195" fmla="*/ 48560 w 1845255"/>
              <a:gd name="connsiteY195" fmla="*/ 388475 h 1068306"/>
              <a:gd name="connsiteX196" fmla="*/ 97119 w 1845255"/>
              <a:gd name="connsiteY196" fmla="*/ 437035 h 1068306"/>
              <a:gd name="connsiteX197" fmla="*/ 48560 w 1845255"/>
              <a:gd name="connsiteY197" fmla="*/ 485594 h 1068306"/>
              <a:gd name="connsiteX198" fmla="*/ 0 w 1845255"/>
              <a:gd name="connsiteY198" fmla="*/ 437035 h 1068306"/>
              <a:gd name="connsiteX199" fmla="*/ 48560 w 1845255"/>
              <a:gd name="connsiteY199" fmla="*/ 388475 h 1068306"/>
              <a:gd name="connsiteX200" fmla="*/ 1796695 w 1845255"/>
              <a:gd name="connsiteY200" fmla="*/ 194238 h 1068306"/>
              <a:gd name="connsiteX201" fmla="*/ 1845255 w 1845255"/>
              <a:gd name="connsiteY201" fmla="*/ 242797 h 1068306"/>
              <a:gd name="connsiteX202" fmla="*/ 1796695 w 1845255"/>
              <a:gd name="connsiteY202" fmla="*/ 291357 h 1068306"/>
              <a:gd name="connsiteX203" fmla="*/ 1748136 w 1845255"/>
              <a:gd name="connsiteY203" fmla="*/ 242797 h 1068306"/>
              <a:gd name="connsiteX204" fmla="*/ 1796695 w 1845255"/>
              <a:gd name="connsiteY204" fmla="*/ 194238 h 1068306"/>
              <a:gd name="connsiteX205" fmla="*/ 1602458 w 1845255"/>
              <a:gd name="connsiteY205" fmla="*/ 194238 h 1068306"/>
              <a:gd name="connsiteX206" fmla="*/ 1651018 w 1845255"/>
              <a:gd name="connsiteY206" fmla="*/ 242797 h 1068306"/>
              <a:gd name="connsiteX207" fmla="*/ 1602458 w 1845255"/>
              <a:gd name="connsiteY207" fmla="*/ 291357 h 1068306"/>
              <a:gd name="connsiteX208" fmla="*/ 1553898 w 1845255"/>
              <a:gd name="connsiteY208" fmla="*/ 242797 h 1068306"/>
              <a:gd name="connsiteX209" fmla="*/ 1602458 w 1845255"/>
              <a:gd name="connsiteY209" fmla="*/ 194238 h 1068306"/>
              <a:gd name="connsiteX210" fmla="*/ 1408221 w 1845255"/>
              <a:gd name="connsiteY210" fmla="*/ 194238 h 1068306"/>
              <a:gd name="connsiteX211" fmla="*/ 1456780 w 1845255"/>
              <a:gd name="connsiteY211" fmla="*/ 242797 h 1068306"/>
              <a:gd name="connsiteX212" fmla="*/ 1408221 w 1845255"/>
              <a:gd name="connsiteY212" fmla="*/ 291357 h 1068306"/>
              <a:gd name="connsiteX213" fmla="*/ 1359661 w 1845255"/>
              <a:gd name="connsiteY213" fmla="*/ 242797 h 1068306"/>
              <a:gd name="connsiteX214" fmla="*/ 1408221 w 1845255"/>
              <a:gd name="connsiteY214" fmla="*/ 194238 h 1068306"/>
              <a:gd name="connsiteX215" fmla="*/ 1213983 w 1845255"/>
              <a:gd name="connsiteY215" fmla="*/ 194238 h 1068306"/>
              <a:gd name="connsiteX216" fmla="*/ 1262543 w 1845255"/>
              <a:gd name="connsiteY216" fmla="*/ 242797 h 1068306"/>
              <a:gd name="connsiteX217" fmla="*/ 1213983 w 1845255"/>
              <a:gd name="connsiteY217" fmla="*/ 291357 h 1068306"/>
              <a:gd name="connsiteX218" fmla="*/ 1165424 w 1845255"/>
              <a:gd name="connsiteY218" fmla="*/ 242797 h 1068306"/>
              <a:gd name="connsiteX219" fmla="*/ 1213983 w 1845255"/>
              <a:gd name="connsiteY219" fmla="*/ 194238 h 1068306"/>
              <a:gd name="connsiteX220" fmla="*/ 1019746 w 1845255"/>
              <a:gd name="connsiteY220" fmla="*/ 194238 h 1068306"/>
              <a:gd name="connsiteX221" fmla="*/ 1068306 w 1845255"/>
              <a:gd name="connsiteY221" fmla="*/ 242797 h 1068306"/>
              <a:gd name="connsiteX222" fmla="*/ 1019746 w 1845255"/>
              <a:gd name="connsiteY222" fmla="*/ 291357 h 1068306"/>
              <a:gd name="connsiteX223" fmla="*/ 971186 w 1845255"/>
              <a:gd name="connsiteY223" fmla="*/ 242797 h 1068306"/>
              <a:gd name="connsiteX224" fmla="*/ 1019746 w 1845255"/>
              <a:gd name="connsiteY224" fmla="*/ 194238 h 1068306"/>
              <a:gd name="connsiteX225" fmla="*/ 825509 w 1845255"/>
              <a:gd name="connsiteY225" fmla="*/ 194238 h 1068306"/>
              <a:gd name="connsiteX226" fmla="*/ 874069 w 1845255"/>
              <a:gd name="connsiteY226" fmla="*/ 242797 h 1068306"/>
              <a:gd name="connsiteX227" fmla="*/ 825509 w 1845255"/>
              <a:gd name="connsiteY227" fmla="*/ 291357 h 1068306"/>
              <a:gd name="connsiteX228" fmla="*/ 776949 w 1845255"/>
              <a:gd name="connsiteY228" fmla="*/ 242797 h 1068306"/>
              <a:gd name="connsiteX229" fmla="*/ 825509 w 1845255"/>
              <a:gd name="connsiteY229" fmla="*/ 194238 h 1068306"/>
              <a:gd name="connsiteX230" fmla="*/ 631272 w 1845255"/>
              <a:gd name="connsiteY230" fmla="*/ 194238 h 1068306"/>
              <a:gd name="connsiteX231" fmla="*/ 679831 w 1845255"/>
              <a:gd name="connsiteY231" fmla="*/ 242797 h 1068306"/>
              <a:gd name="connsiteX232" fmla="*/ 631272 w 1845255"/>
              <a:gd name="connsiteY232" fmla="*/ 291357 h 1068306"/>
              <a:gd name="connsiteX233" fmla="*/ 582712 w 1845255"/>
              <a:gd name="connsiteY233" fmla="*/ 242797 h 1068306"/>
              <a:gd name="connsiteX234" fmla="*/ 631272 w 1845255"/>
              <a:gd name="connsiteY234" fmla="*/ 194238 h 1068306"/>
              <a:gd name="connsiteX235" fmla="*/ 437034 w 1845255"/>
              <a:gd name="connsiteY235" fmla="*/ 194238 h 1068306"/>
              <a:gd name="connsiteX236" fmla="*/ 485594 w 1845255"/>
              <a:gd name="connsiteY236" fmla="*/ 242797 h 1068306"/>
              <a:gd name="connsiteX237" fmla="*/ 437034 w 1845255"/>
              <a:gd name="connsiteY237" fmla="*/ 291357 h 1068306"/>
              <a:gd name="connsiteX238" fmla="*/ 388475 w 1845255"/>
              <a:gd name="connsiteY238" fmla="*/ 242797 h 1068306"/>
              <a:gd name="connsiteX239" fmla="*/ 437034 w 1845255"/>
              <a:gd name="connsiteY239" fmla="*/ 194238 h 1068306"/>
              <a:gd name="connsiteX240" fmla="*/ 242797 w 1845255"/>
              <a:gd name="connsiteY240" fmla="*/ 194238 h 1068306"/>
              <a:gd name="connsiteX241" fmla="*/ 291357 w 1845255"/>
              <a:gd name="connsiteY241" fmla="*/ 242797 h 1068306"/>
              <a:gd name="connsiteX242" fmla="*/ 242797 w 1845255"/>
              <a:gd name="connsiteY242" fmla="*/ 291357 h 1068306"/>
              <a:gd name="connsiteX243" fmla="*/ 194237 w 1845255"/>
              <a:gd name="connsiteY243" fmla="*/ 242797 h 1068306"/>
              <a:gd name="connsiteX244" fmla="*/ 242797 w 1845255"/>
              <a:gd name="connsiteY244" fmla="*/ 194238 h 1068306"/>
              <a:gd name="connsiteX245" fmla="*/ 48560 w 1845255"/>
              <a:gd name="connsiteY245" fmla="*/ 194238 h 1068306"/>
              <a:gd name="connsiteX246" fmla="*/ 97119 w 1845255"/>
              <a:gd name="connsiteY246" fmla="*/ 242797 h 1068306"/>
              <a:gd name="connsiteX247" fmla="*/ 48560 w 1845255"/>
              <a:gd name="connsiteY247" fmla="*/ 291357 h 1068306"/>
              <a:gd name="connsiteX248" fmla="*/ 0 w 1845255"/>
              <a:gd name="connsiteY248" fmla="*/ 242797 h 1068306"/>
              <a:gd name="connsiteX249" fmla="*/ 48560 w 1845255"/>
              <a:gd name="connsiteY249" fmla="*/ 194238 h 1068306"/>
              <a:gd name="connsiteX250" fmla="*/ 1796695 w 1845255"/>
              <a:gd name="connsiteY250" fmla="*/ 0 h 1068306"/>
              <a:gd name="connsiteX251" fmla="*/ 1845255 w 1845255"/>
              <a:gd name="connsiteY251" fmla="*/ 48560 h 1068306"/>
              <a:gd name="connsiteX252" fmla="*/ 1796695 w 1845255"/>
              <a:gd name="connsiteY252" fmla="*/ 97120 h 1068306"/>
              <a:gd name="connsiteX253" fmla="*/ 1748136 w 1845255"/>
              <a:gd name="connsiteY253" fmla="*/ 48560 h 1068306"/>
              <a:gd name="connsiteX254" fmla="*/ 1796695 w 1845255"/>
              <a:gd name="connsiteY254" fmla="*/ 0 h 1068306"/>
              <a:gd name="connsiteX255" fmla="*/ 1602458 w 1845255"/>
              <a:gd name="connsiteY255" fmla="*/ 0 h 1068306"/>
              <a:gd name="connsiteX256" fmla="*/ 1651018 w 1845255"/>
              <a:gd name="connsiteY256" fmla="*/ 48560 h 1068306"/>
              <a:gd name="connsiteX257" fmla="*/ 1602458 w 1845255"/>
              <a:gd name="connsiteY257" fmla="*/ 97120 h 1068306"/>
              <a:gd name="connsiteX258" fmla="*/ 1553898 w 1845255"/>
              <a:gd name="connsiteY258" fmla="*/ 48560 h 1068306"/>
              <a:gd name="connsiteX259" fmla="*/ 1602458 w 1845255"/>
              <a:gd name="connsiteY259" fmla="*/ 0 h 1068306"/>
              <a:gd name="connsiteX260" fmla="*/ 1408221 w 1845255"/>
              <a:gd name="connsiteY260" fmla="*/ 0 h 1068306"/>
              <a:gd name="connsiteX261" fmla="*/ 1456780 w 1845255"/>
              <a:gd name="connsiteY261" fmla="*/ 48560 h 1068306"/>
              <a:gd name="connsiteX262" fmla="*/ 1408221 w 1845255"/>
              <a:gd name="connsiteY262" fmla="*/ 97120 h 1068306"/>
              <a:gd name="connsiteX263" fmla="*/ 1359661 w 1845255"/>
              <a:gd name="connsiteY263" fmla="*/ 48560 h 1068306"/>
              <a:gd name="connsiteX264" fmla="*/ 1408221 w 1845255"/>
              <a:gd name="connsiteY264" fmla="*/ 0 h 1068306"/>
              <a:gd name="connsiteX265" fmla="*/ 1213983 w 1845255"/>
              <a:gd name="connsiteY265" fmla="*/ 0 h 1068306"/>
              <a:gd name="connsiteX266" fmla="*/ 1262543 w 1845255"/>
              <a:gd name="connsiteY266" fmla="*/ 48560 h 1068306"/>
              <a:gd name="connsiteX267" fmla="*/ 1213983 w 1845255"/>
              <a:gd name="connsiteY267" fmla="*/ 97120 h 1068306"/>
              <a:gd name="connsiteX268" fmla="*/ 1165424 w 1845255"/>
              <a:gd name="connsiteY268" fmla="*/ 48560 h 1068306"/>
              <a:gd name="connsiteX269" fmla="*/ 1213983 w 1845255"/>
              <a:gd name="connsiteY269" fmla="*/ 0 h 1068306"/>
              <a:gd name="connsiteX270" fmla="*/ 1019746 w 1845255"/>
              <a:gd name="connsiteY270" fmla="*/ 0 h 1068306"/>
              <a:gd name="connsiteX271" fmla="*/ 1068306 w 1845255"/>
              <a:gd name="connsiteY271" fmla="*/ 48560 h 1068306"/>
              <a:gd name="connsiteX272" fmla="*/ 1019746 w 1845255"/>
              <a:gd name="connsiteY272" fmla="*/ 97120 h 1068306"/>
              <a:gd name="connsiteX273" fmla="*/ 971186 w 1845255"/>
              <a:gd name="connsiteY273" fmla="*/ 48560 h 1068306"/>
              <a:gd name="connsiteX274" fmla="*/ 1019746 w 1845255"/>
              <a:gd name="connsiteY274" fmla="*/ 0 h 1068306"/>
              <a:gd name="connsiteX275" fmla="*/ 825509 w 1845255"/>
              <a:gd name="connsiteY275" fmla="*/ 0 h 1068306"/>
              <a:gd name="connsiteX276" fmla="*/ 874069 w 1845255"/>
              <a:gd name="connsiteY276" fmla="*/ 48560 h 1068306"/>
              <a:gd name="connsiteX277" fmla="*/ 825509 w 1845255"/>
              <a:gd name="connsiteY277" fmla="*/ 97120 h 1068306"/>
              <a:gd name="connsiteX278" fmla="*/ 776949 w 1845255"/>
              <a:gd name="connsiteY278" fmla="*/ 48560 h 1068306"/>
              <a:gd name="connsiteX279" fmla="*/ 825509 w 1845255"/>
              <a:gd name="connsiteY279" fmla="*/ 0 h 1068306"/>
              <a:gd name="connsiteX280" fmla="*/ 631272 w 1845255"/>
              <a:gd name="connsiteY280" fmla="*/ 0 h 1068306"/>
              <a:gd name="connsiteX281" fmla="*/ 679831 w 1845255"/>
              <a:gd name="connsiteY281" fmla="*/ 48560 h 1068306"/>
              <a:gd name="connsiteX282" fmla="*/ 631272 w 1845255"/>
              <a:gd name="connsiteY282" fmla="*/ 97120 h 1068306"/>
              <a:gd name="connsiteX283" fmla="*/ 582712 w 1845255"/>
              <a:gd name="connsiteY283" fmla="*/ 48560 h 1068306"/>
              <a:gd name="connsiteX284" fmla="*/ 631272 w 1845255"/>
              <a:gd name="connsiteY284" fmla="*/ 0 h 1068306"/>
              <a:gd name="connsiteX285" fmla="*/ 437034 w 1845255"/>
              <a:gd name="connsiteY285" fmla="*/ 0 h 1068306"/>
              <a:gd name="connsiteX286" fmla="*/ 485594 w 1845255"/>
              <a:gd name="connsiteY286" fmla="*/ 48560 h 1068306"/>
              <a:gd name="connsiteX287" fmla="*/ 437034 w 1845255"/>
              <a:gd name="connsiteY287" fmla="*/ 97120 h 1068306"/>
              <a:gd name="connsiteX288" fmla="*/ 388475 w 1845255"/>
              <a:gd name="connsiteY288" fmla="*/ 48560 h 1068306"/>
              <a:gd name="connsiteX289" fmla="*/ 437034 w 1845255"/>
              <a:gd name="connsiteY289" fmla="*/ 0 h 1068306"/>
              <a:gd name="connsiteX290" fmla="*/ 242797 w 1845255"/>
              <a:gd name="connsiteY290" fmla="*/ 0 h 1068306"/>
              <a:gd name="connsiteX291" fmla="*/ 291357 w 1845255"/>
              <a:gd name="connsiteY291" fmla="*/ 48560 h 1068306"/>
              <a:gd name="connsiteX292" fmla="*/ 242797 w 1845255"/>
              <a:gd name="connsiteY292" fmla="*/ 97120 h 1068306"/>
              <a:gd name="connsiteX293" fmla="*/ 194237 w 1845255"/>
              <a:gd name="connsiteY293" fmla="*/ 48560 h 1068306"/>
              <a:gd name="connsiteX294" fmla="*/ 242797 w 1845255"/>
              <a:gd name="connsiteY294" fmla="*/ 0 h 1068306"/>
              <a:gd name="connsiteX295" fmla="*/ 48560 w 1845255"/>
              <a:gd name="connsiteY295" fmla="*/ 0 h 1068306"/>
              <a:gd name="connsiteX296" fmla="*/ 97119 w 1845255"/>
              <a:gd name="connsiteY296" fmla="*/ 48560 h 1068306"/>
              <a:gd name="connsiteX297" fmla="*/ 48560 w 1845255"/>
              <a:gd name="connsiteY297" fmla="*/ 97120 h 1068306"/>
              <a:gd name="connsiteX298" fmla="*/ 0 w 1845255"/>
              <a:gd name="connsiteY298" fmla="*/ 48560 h 1068306"/>
              <a:gd name="connsiteX299" fmla="*/ 48560 w 1845255"/>
              <a:gd name="connsiteY299" fmla="*/ 0 h 1068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Lst>
            <a:rect l="l" t="t" r="r" b="b"/>
            <a:pathLst>
              <a:path w="1845255" h="1068306">
                <a:moveTo>
                  <a:pt x="1796695" y="971187"/>
                </a:moveTo>
                <a:cubicBezTo>
                  <a:pt x="1823514" y="971187"/>
                  <a:pt x="1845255" y="992927"/>
                  <a:pt x="1845255" y="1019746"/>
                </a:cubicBezTo>
                <a:cubicBezTo>
                  <a:pt x="1845255" y="1046565"/>
                  <a:pt x="1823514" y="1068306"/>
                  <a:pt x="1796695" y="1068306"/>
                </a:cubicBezTo>
                <a:cubicBezTo>
                  <a:pt x="1769876" y="1068306"/>
                  <a:pt x="1748136" y="1046565"/>
                  <a:pt x="1748136" y="1019746"/>
                </a:cubicBezTo>
                <a:cubicBezTo>
                  <a:pt x="1748136" y="992927"/>
                  <a:pt x="1769876" y="971187"/>
                  <a:pt x="1796695" y="971187"/>
                </a:cubicBezTo>
                <a:close/>
                <a:moveTo>
                  <a:pt x="1602458" y="971187"/>
                </a:moveTo>
                <a:cubicBezTo>
                  <a:pt x="1629277" y="971187"/>
                  <a:pt x="1651018" y="992927"/>
                  <a:pt x="1651018" y="1019746"/>
                </a:cubicBezTo>
                <a:cubicBezTo>
                  <a:pt x="1651018" y="1046565"/>
                  <a:pt x="1629277" y="1068306"/>
                  <a:pt x="1602458" y="1068306"/>
                </a:cubicBezTo>
                <a:cubicBezTo>
                  <a:pt x="1575639" y="1068306"/>
                  <a:pt x="1553898" y="1046565"/>
                  <a:pt x="1553898" y="1019746"/>
                </a:cubicBezTo>
                <a:cubicBezTo>
                  <a:pt x="1553898" y="992927"/>
                  <a:pt x="1575639" y="971187"/>
                  <a:pt x="1602458" y="971187"/>
                </a:cubicBezTo>
                <a:close/>
                <a:moveTo>
                  <a:pt x="1408221" y="971187"/>
                </a:moveTo>
                <a:cubicBezTo>
                  <a:pt x="1435040" y="971187"/>
                  <a:pt x="1456780" y="992927"/>
                  <a:pt x="1456780" y="1019746"/>
                </a:cubicBezTo>
                <a:cubicBezTo>
                  <a:pt x="1456780" y="1046565"/>
                  <a:pt x="1435040" y="1068306"/>
                  <a:pt x="1408221" y="1068306"/>
                </a:cubicBezTo>
                <a:cubicBezTo>
                  <a:pt x="1381402" y="1068306"/>
                  <a:pt x="1359661" y="1046565"/>
                  <a:pt x="1359661" y="1019746"/>
                </a:cubicBezTo>
                <a:cubicBezTo>
                  <a:pt x="1359661" y="992927"/>
                  <a:pt x="1381402" y="971187"/>
                  <a:pt x="1408221" y="971187"/>
                </a:cubicBezTo>
                <a:close/>
                <a:moveTo>
                  <a:pt x="1213983" y="971187"/>
                </a:moveTo>
                <a:cubicBezTo>
                  <a:pt x="1240802" y="971187"/>
                  <a:pt x="1262543" y="992927"/>
                  <a:pt x="1262543" y="1019746"/>
                </a:cubicBezTo>
                <a:cubicBezTo>
                  <a:pt x="1262543" y="1046565"/>
                  <a:pt x="1240802" y="1068306"/>
                  <a:pt x="1213983" y="1068306"/>
                </a:cubicBezTo>
                <a:cubicBezTo>
                  <a:pt x="1187165" y="1068306"/>
                  <a:pt x="1165424" y="1046565"/>
                  <a:pt x="1165424" y="1019746"/>
                </a:cubicBezTo>
                <a:cubicBezTo>
                  <a:pt x="1165424" y="992927"/>
                  <a:pt x="1187165" y="971187"/>
                  <a:pt x="1213983" y="971187"/>
                </a:cubicBezTo>
                <a:close/>
                <a:moveTo>
                  <a:pt x="1019746" y="971187"/>
                </a:moveTo>
                <a:cubicBezTo>
                  <a:pt x="1046565" y="971187"/>
                  <a:pt x="1068306" y="992927"/>
                  <a:pt x="1068306" y="1019746"/>
                </a:cubicBezTo>
                <a:cubicBezTo>
                  <a:pt x="1068306" y="1046565"/>
                  <a:pt x="1046565" y="1068306"/>
                  <a:pt x="1019746" y="1068306"/>
                </a:cubicBezTo>
                <a:cubicBezTo>
                  <a:pt x="992927" y="1068306"/>
                  <a:pt x="971186" y="1046565"/>
                  <a:pt x="971186" y="1019746"/>
                </a:cubicBezTo>
                <a:cubicBezTo>
                  <a:pt x="971186" y="992927"/>
                  <a:pt x="992927" y="971187"/>
                  <a:pt x="1019746" y="971187"/>
                </a:cubicBezTo>
                <a:close/>
                <a:moveTo>
                  <a:pt x="825509" y="971187"/>
                </a:moveTo>
                <a:cubicBezTo>
                  <a:pt x="852328" y="971187"/>
                  <a:pt x="874069" y="992927"/>
                  <a:pt x="874069" y="1019746"/>
                </a:cubicBezTo>
                <a:cubicBezTo>
                  <a:pt x="874069" y="1046565"/>
                  <a:pt x="852328" y="1068306"/>
                  <a:pt x="825509" y="1068306"/>
                </a:cubicBezTo>
                <a:cubicBezTo>
                  <a:pt x="798690" y="1068306"/>
                  <a:pt x="776949" y="1046565"/>
                  <a:pt x="776949" y="1019746"/>
                </a:cubicBezTo>
                <a:cubicBezTo>
                  <a:pt x="776949" y="992927"/>
                  <a:pt x="798690" y="971187"/>
                  <a:pt x="825509" y="971187"/>
                </a:cubicBezTo>
                <a:close/>
                <a:moveTo>
                  <a:pt x="631272" y="971187"/>
                </a:moveTo>
                <a:cubicBezTo>
                  <a:pt x="658091" y="971187"/>
                  <a:pt x="679831" y="992927"/>
                  <a:pt x="679831" y="1019746"/>
                </a:cubicBezTo>
                <a:cubicBezTo>
                  <a:pt x="679831" y="1046565"/>
                  <a:pt x="658091" y="1068306"/>
                  <a:pt x="631272" y="1068306"/>
                </a:cubicBezTo>
                <a:cubicBezTo>
                  <a:pt x="604453" y="1068306"/>
                  <a:pt x="582712" y="1046565"/>
                  <a:pt x="582712" y="1019746"/>
                </a:cubicBezTo>
                <a:cubicBezTo>
                  <a:pt x="582712" y="992927"/>
                  <a:pt x="604453" y="971187"/>
                  <a:pt x="631272" y="971187"/>
                </a:cubicBezTo>
                <a:close/>
                <a:moveTo>
                  <a:pt x="437034" y="971187"/>
                </a:moveTo>
                <a:cubicBezTo>
                  <a:pt x="463853" y="971187"/>
                  <a:pt x="485594" y="992927"/>
                  <a:pt x="485594" y="1019746"/>
                </a:cubicBezTo>
                <a:cubicBezTo>
                  <a:pt x="485594" y="1046565"/>
                  <a:pt x="463853" y="1068306"/>
                  <a:pt x="437034" y="1068306"/>
                </a:cubicBezTo>
                <a:cubicBezTo>
                  <a:pt x="410215" y="1068306"/>
                  <a:pt x="388475" y="1046565"/>
                  <a:pt x="388475" y="1019746"/>
                </a:cubicBezTo>
                <a:cubicBezTo>
                  <a:pt x="388475" y="992927"/>
                  <a:pt x="410215" y="971187"/>
                  <a:pt x="437034" y="971187"/>
                </a:cubicBezTo>
                <a:close/>
                <a:moveTo>
                  <a:pt x="242797" y="971187"/>
                </a:moveTo>
                <a:cubicBezTo>
                  <a:pt x="269616" y="971187"/>
                  <a:pt x="291357" y="992927"/>
                  <a:pt x="291357" y="1019746"/>
                </a:cubicBezTo>
                <a:cubicBezTo>
                  <a:pt x="291357" y="1046565"/>
                  <a:pt x="269616" y="1068306"/>
                  <a:pt x="242797" y="1068306"/>
                </a:cubicBezTo>
                <a:cubicBezTo>
                  <a:pt x="215978" y="1068306"/>
                  <a:pt x="194237" y="1046565"/>
                  <a:pt x="194237" y="1019746"/>
                </a:cubicBezTo>
                <a:cubicBezTo>
                  <a:pt x="194237" y="992927"/>
                  <a:pt x="215978" y="971187"/>
                  <a:pt x="242797" y="971187"/>
                </a:cubicBezTo>
                <a:close/>
                <a:moveTo>
                  <a:pt x="48560" y="971187"/>
                </a:moveTo>
                <a:cubicBezTo>
                  <a:pt x="75379" y="971187"/>
                  <a:pt x="97119" y="992927"/>
                  <a:pt x="97119" y="1019746"/>
                </a:cubicBezTo>
                <a:cubicBezTo>
                  <a:pt x="97119" y="1046565"/>
                  <a:pt x="75379" y="1068306"/>
                  <a:pt x="48560" y="1068306"/>
                </a:cubicBezTo>
                <a:cubicBezTo>
                  <a:pt x="21741" y="1068306"/>
                  <a:pt x="0" y="1046565"/>
                  <a:pt x="0" y="1019746"/>
                </a:cubicBezTo>
                <a:cubicBezTo>
                  <a:pt x="0" y="992927"/>
                  <a:pt x="21741" y="971187"/>
                  <a:pt x="48560" y="971187"/>
                </a:cubicBezTo>
                <a:close/>
                <a:moveTo>
                  <a:pt x="1796695" y="776949"/>
                </a:moveTo>
                <a:cubicBezTo>
                  <a:pt x="1823514" y="776949"/>
                  <a:pt x="1845255" y="798690"/>
                  <a:pt x="1845255" y="825509"/>
                </a:cubicBezTo>
                <a:cubicBezTo>
                  <a:pt x="1845255" y="852328"/>
                  <a:pt x="1823514" y="874069"/>
                  <a:pt x="1796695" y="874069"/>
                </a:cubicBezTo>
                <a:cubicBezTo>
                  <a:pt x="1769876" y="874069"/>
                  <a:pt x="1748136" y="852328"/>
                  <a:pt x="1748136" y="825509"/>
                </a:cubicBezTo>
                <a:cubicBezTo>
                  <a:pt x="1748136" y="798690"/>
                  <a:pt x="1769876" y="776949"/>
                  <a:pt x="1796695" y="776949"/>
                </a:cubicBezTo>
                <a:close/>
                <a:moveTo>
                  <a:pt x="1602458" y="776949"/>
                </a:moveTo>
                <a:cubicBezTo>
                  <a:pt x="1629277" y="776949"/>
                  <a:pt x="1651018" y="798690"/>
                  <a:pt x="1651018" y="825509"/>
                </a:cubicBezTo>
                <a:cubicBezTo>
                  <a:pt x="1651018" y="852328"/>
                  <a:pt x="1629277" y="874069"/>
                  <a:pt x="1602458" y="874069"/>
                </a:cubicBezTo>
                <a:cubicBezTo>
                  <a:pt x="1575639" y="874069"/>
                  <a:pt x="1553898" y="852328"/>
                  <a:pt x="1553898" y="825509"/>
                </a:cubicBezTo>
                <a:cubicBezTo>
                  <a:pt x="1553898" y="798690"/>
                  <a:pt x="1575639" y="776949"/>
                  <a:pt x="1602458" y="776949"/>
                </a:cubicBezTo>
                <a:close/>
                <a:moveTo>
                  <a:pt x="1408221" y="776949"/>
                </a:moveTo>
                <a:cubicBezTo>
                  <a:pt x="1435040" y="776949"/>
                  <a:pt x="1456780" y="798690"/>
                  <a:pt x="1456780" y="825509"/>
                </a:cubicBezTo>
                <a:cubicBezTo>
                  <a:pt x="1456780" y="852328"/>
                  <a:pt x="1435040" y="874069"/>
                  <a:pt x="1408221" y="874069"/>
                </a:cubicBezTo>
                <a:cubicBezTo>
                  <a:pt x="1381402" y="874069"/>
                  <a:pt x="1359661" y="852328"/>
                  <a:pt x="1359661" y="825509"/>
                </a:cubicBezTo>
                <a:cubicBezTo>
                  <a:pt x="1359661" y="798690"/>
                  <a:pt x="1381402" y="776949"/>
                  <a:pt x="1408221" y="776949"/>
                </a:cubicBezTo>
                <a:close/>
                <a:moveTo>
                  <a:pt x="1213983" y="776949"/>
                </a:moveTo>
                <a:cubicBezTo>
                  <a:pt x="1240802" y="776949"/>
                  <a:pt x="1262543" y="798690"/>
                  <a:pt x="1262543" y="825509"/>
                </a:cubicBezTo>
                <a:cubicBezTo>
                  <a:pt x="1262543" y="852328"/>
                  <a:pt x="1240802" y="874069"/>
                  <a:pt x="1213983" y="874069"/>
                </a:cubicBezTo>
                <a:cubicBezTo>
                  <a:pt x="1187165" y="874069"/>
                  <a:pt x="1165424" y="852328"/>
                  <a:pt x="1165424" y="825509"/>
                </a:cubicBezTo>
                <a:cubicBezTo>
                  <a:pt x="1165424" y="798690"/>
                  <a:pt x="1187165" y="776949"/>
                  <a:pt x="1213983" y="776949"/>
                </a:cubicBezTo>
                <a:close/>
                <a:moveTo>
                  <a:pt x="1019746" y="776949"/>
                </a:moveTo>
                <a:cubicBezTo>
                  <a:pt x="1046565" y="776949"/>
                  <a:pt x="1068306" y="798690"/>
                  <a:pt x="1068306" y="825509"/>
                </a:cubicBezTo>
                <a:cubicBezTo>
                  <a:pt x="1068306" y="852328"/>
                  <a:pt x="1046565" y="874069"/>
                  <a:pt x="1019746" y="874069"/>
                </a:cubicBezTo>
                <a:cubicBezTo>
                  <a:pt x="992927" y="874069"/>
                  <a:pt x="971186" y="852328"/>
                  <a:pt x="971186" y="825509"/>
                </a:cubicBezTo>
                <a:cubicBezTo>
                  <a:pt x="971186" y="798690"/>
                  <a:pt x="992927" y="776949"/>
                  <a:pt x="1019746" y="776949"/>
                </a:cubicBezTo>
                <a:close/>
                <a:moveTo>
                  <a:pt x="825509" y="776949"/>
                </a:moveTo>
                <a:cubicBezTo>
                  <a:pt x="852328" y="776949"/>
                  <a:pt x="874069" y="798690"/>
                  <a:pt x="874069" y="825509"/>
                </a:cubicBezTo>
                <a:cubicBezTo>
                  <a:pt x="874069" y="852328"/>
                  <a:pt x="852328" y="874069"/>
                  <a:pt x="825509" y="874069"/>
                </a:cubicBezTo>
                <a:cubicBezTo>
                  <a:pt x="798690" y="874069"/>
                  <a:pt x="776949" y="852328"/>
                  <a:pt x="776949" y="825509"/>
                </a:cubicBezTo>
                <a:cubicBezTo>
                  <a:pt x="776949" y="798690"/>
                  <a:pt x="798690" y="776949"/>
                  <a:pt x="825509" y="776949"/>
                </a:cubicBezTo>
                <a:close/>
                <a:moveTo>
                  <a:pt x="631272" y="776949"/>
                </a:moveTo>
                <a:cubicBezTo>
                  <a:pt x="658091" y="776949"/>
                  <a:pt x="679831" y="798690"/>
                  <a:pt x="679831" y="825509"/>
                </a:cubicBezTo>
                <a:cubicBezTo>
                  <a:pt x="679831" y="852328"/>
                  <a:pt x="658091" y="874069"/>
                  <a:pt x="631272" y="874069"/>
                </a:cubicBezTo>
                <a:cubicBezTo>
                  <a:pt x="604453" y="874069"/>
                  <a:pt x="582712" y="852328"/>
                  <a:pt x="582712" y="825509"/>
                </a:cubicBezTo>
                <a:cubicBezTo>
                  <a:pt x="582712" y="798690"/>
                  <a:pt x="604453" y="776949"/>
                  <a:pt x="631272" y="776949"/>
                </a:cubicBezTo>
                <a:close/>
                <a:moveTo>
                  <a:pt x="437034" y="776949"/>
                </a:moveTo>
                <a:cubicBezTo>
                  <a:pt x="463853" y="776949"/>
                  <a:pt x="485594" y="798690"/>
                  <a:pt x="485594" y="825509"/>
                </a:cubicBezTo>
                <a:cubicBezTo>
                  <a:pt x="485594" y="852328"/>
                  <a:pt x="463853" y="874069"/>
                  <a:pt x="437034" y="874069"/>
                </a:cubicBezTo>
                <a:cubicBezTo>
                  <a:pt x="410215" y="874069"/>
                  <a:pt x="388475" y="852328"/>
                  <a:pt x="388475" y="825509"/>
                </a:cubicBezTo>
                <a:cubicBezTo>
                  <a:pt x="388475" y="798690"/>
                  <a:pt x="410215" y="776949"/>
                  <a:pt x="437034" y="776949"/>
                </a:cubicBezTo>
                <a:close/>
                <a:moveTo>
                  <a:pt x="242797" y="776949"/>
                </a:moveTo>
                <a:cubicBezTo>
                  <a:pt x="269616" y="776949"/>
                  <a:pt x="291357" y="798690"/>
                  <a:pt x="291357" y="825509"/>
                </a:cubicBezTo>
                <a:cubicBezTo>
                  <a:pt x="291357" y="852328"/>
                  <a:pt x="269616" y="874069"/>
                  <a:pt x="242797" y="874069"/>
                </a:cubicBezTo>
                <a:cubicBezTo>
                  <a:pt x="215978" y="874069"/>
                  <a:pt x="194237" y="852328"/>
                  <a:pt x="194237" y="825509"/>
                </a:cubicBezTo>
                <a:cubicBezTo>
                  <a:pt x="194237" y="798690"/>
                  <a:pt x="215978" y="776949"/>
                  <a:pt x="242797" y="776949"/>
                </a:cubicBezTo>
                <a:close/>
                <a:moveTo>
                  <a:pt x="48560" y="776949"/>
                </a:moveTo>
                <a:cubicBezTo>
                  <a:pt x="75379" y="776949"/>
                  <a:pt x="97119" y="798690"/>
                  <a:pt x="97119" y="825509"/>
                </a:cubicBezTo>
                <a:cubicBezTo>
                  <a:pt x="97119" y="852328"/>
                  <a:pt x="75379" y="874069"/>
                  <a:pt x="48560" y="874069"/>
                </a:cubicBezTo>
                <a:cubicBezTo>
                  <a:pt x="21741" y="874069"/>
                  <a:pt x="0" y="852328"/>
                  <a:pt x="0" y="825509"/>
                </a:cubicBezTo>
                <a:cubicBezTo>
                  <a:pt x="0" y="798690"/>
                  <a:pt x="21741" y="776949"/>
                  <a:pt x="48560" y="776949"/>
                </a:cubicBezTo>
                <a:close/>
                <a:moveTo>
                  <a:pt x="1796695" y="582712"/>
                </a:moveTo>
                <a:cubicBezTo>
                  <a:pt x="1823514" y="582712"/>
                  <a:pt x="1845255" y="604453"/>
                  <a:pt x="1845255" y="631272"/>
                </a:cubicBezTo>
                <a:cubicBezTo>
                  <a:pt x="1845255" y="658091"/>
                  <a:pt x="1823514" y="679832"/>
                  <a:pt x="1796695" y="679832"/>
                </a:cubicBezTo>
                <a:cubicBezTo>
                  <a:pt x="1769876" y="679832"/>
                  <a:pt x="1748136" y="658091"/>
                  <a:pt x="1748136" y="631272"/>
                </a:cubicBezTo>
                <a:cubicBezTo>
                  <a:pt x="1748136" y="604453"/>
                  <a:pt x="1769876" y="582712"/>
                  <a:pt x="1796695" y="582712"/>
                </a:cubicBezTo>
                <a:close/>
                <a:moveTo>
                  <a:pt x="1602458" y="582712"/>
                </a:moveTo>
                <a:cubicBezTo>
                  <a:pt x="1629277" y="582712"/>
                  <a:pt x="1651018" y="604453"/>
                  <a:pt x="1651018" y="631272"/>
                </a:cubicBezTo>
                <a:cubicBezTo>
                  <a:pt x="1651018" y="658091"/>
                  <a:pt x="1629277" y="679832"/>
                  <a:pt x="1602458" y="679832"/>
                </a:cubicBezTo>
                <a:cubicBezTo>
                  <a:pt x="1575639" y="679832"/>
                  <a:pt x="1553898" y="658091"/>
                  <a:pt x="1553898" y="631272"/>
                </a:cubicBezTo>
                <a:cubicBezTo>
                  <a:pt x="1553898" y="604453"/>
                  <a:pt x="1575639" y="582712"/>
                  <a:pt x="1602458" y="582712"/>
                </a:cubicBezTo>
                <a:close/>
                <a:moveTo>
                  <a:pt x="1408221" y="582712"/>
                </a:moveTo>
                <a:cubicBezTo>
                  <a:pt x="1435040" y="582712"/>
                  <a:pt x="1456780" y="604453"/>
                  <a:pt x="1456780" y="631272"/>
                </a:cubicBezTo>
                <a:cubicBezTo>
                  <a:pt x="1456780" y="658091"/>
                  <a:pt x="1435040" y="679832"/>
                  <a:pt x="1408221" y="679832"/>
                </a:cubicBezTo>
                <a:cubicBezTo>
                  <a:pt x="1381402" y="679832"/>
                  <a:pt x="1359661" y="658091"/>
                  <a:pt x="1359661" y="631272"/>
                </a:cubicBezTo>
                <a:cubicBezTo>
                  <a:pt x="1359661" y="604453"/>
                  <a:pt x="1381402" y="582712"/>
                  <a:pt x="1408221" y="582712"/>
                </a:cubicBezTo>
                <a:close/>
                <a:moveTo>
                  <a:pt x="1213983" y="582712"/>
                </a:moveTo>
                <a:cubicBezTo>
                  <a:pt x="1240802" y="582712"/>
                  <a:pt x="1262543" y="604453"/>
                  <a:pt x="1262543" y="631272"/>
                </a:cubicBezTo>
                <a:cubicBezTo>
                  <a:pt x="1262543" y="658091"/>
                  <a:pt x="1240802" y="679832"/>
                  <a:pt x="1213983" y="679832"/>
                </a:cubicBezTo>
                <a:cubicBezTo>
                  <a:pt x="1187165" y="679832"/>
                  <a:pt x="1165424" y="658091"/>
                  <a:pt x="1165424" y="631272"/>
                </a:cubicBezTo>
                <a:cubicBezTo>
                  <a:pt x="1165424" y="604453"/>
                  <a:pt x="1187165" y="582712"/>
                  <a:pt x="1213983" y="582712"/>
                </a:cubicBezTo>
                <a:close/>
                <a:moveTo>
                  <a:pt x="1019746" y="582712"/>
                </a:moveTo>
                <a:cubicBezTo>
                  <a:pt x="1046565" y="582712"/>
                  <a:pt x="1068306" y="604453"/>
                  <a:pt x="1068306" y="631272"/>
                </a:cubicBezTo>
                <a:cubicBezTo>
                  <a:pt x="1068306" y="658091"/>
                  <a:pt x="1046565" y="679832"/>
                  <a:pt x="1019746" y="679832"/>
                </a:cubicBezTo>
                <a:cubicBezTo>
                  <a:pt x="992927" y="679832"/>
                  <a:pt x="971186" y="658091"/>
                  <a:pt x="971186" y="631272"/>
                </a:cubicBezTo>
                <a:cubicBezTo>
                  <a:pt x="971186" y="604453"/>
                  <a:pt x="992927" y="582712"/>
                  <a:pt x="1019746" y="582712"/>
                </a:cubicBezTo>
                <a:close/>
                <a:moveTo>
                  <a:pt x="825509" y="582712"/>
                </a:moveTo>
                <a:cubicBezTo>
                  <a:pt x="852328" y="582712"/>
                  <a:pt x="874069" y="604453"/>
                  <a:pt x="874069" y="631272"/>
                </a:cubicBezTo>
                <a:cubicBezTo>
                  <a:pt x="874069" y="658091"/>
                  <a:pt x="852328" y="679832"/>
                  <a:pt x="825509" y="679832"/>
                </a:cubicBezTo>
                <a:cubicBezTo>
                  <a:pt x="798690" y="679832"/>
                  <a:pt x="776949" y="658091"/>
                  <a:pt x="776949" y="631272"/>
                </a:cubicBezTo>
                <a:cubicBezTo>
                  <a:pt x="776949" y="604453"/>
                  <a:pt x="798690" y="582712"/>
                  <a:pt x="825509" y="582712"/>
                </a:cubicBezTo>
                <a:close/>
                <a:moveTo>
                  <a:pt x="631272" y="582712"/>
                </a:moveTo>
                <a:cubicBezTo>
                  <a:pt x="658091" y="582712"/>
                  <a:pt x="679831" y="604453"/>
                  <a:pt x="679831" y="631272"/>
                </a:cubicBezTo>
                <a:cubicBezTo>
                  <a:pt x="679831" y="658091"/>
                  <a:pt x="658091" y="679832"/>
                  <a:pt x="631272" y="679832"/>
                </a:cubicBezTo>
                <a:cubicBezTo>
                  <a:pt x="604453" y="679832"/>
                  <a:pt x="582712" y="658091"/>
                  <a:pt x="582712" y="631272"/>
                </a:cubicBezTo>
                <a:cubicBezTo>
                  <a:pt x="582712" y="604453"/>
                  <a:pt x="604453" y="582712"/>
                  <a:pt x="631272" y="582712"/>
                </a:cubicBezTo>
                <a:close/>
                <a:moveTo>
                  <a:pt x="437034" y="582712"/>
                </a:moveTo>
                <a:cubicBezTo>
                  <a:pt x="463853" y="582712"/>
                  <a:pt x="485594" y="604453"/>
                  <a:pt x="485594" y="631272"/>
                </a:cubicBezTo>
                <a:cubicBezTo>
                  <a:pt x="485594" y="658091"/>
                  <a:pt x="463853" y="679832"/>
                  <a:pt x="437034" y="679832"/>
                </a:cubicBezTo>
                <a:cubicBezTo>
                  <a:pt x="410215" y="679832"/>
                  <a:pt x="388475" y="658091"/>
                  <a:pt x="388475" y="631272"/>
                </a:cubicBezTo>
                <a:cubicBezTo>
                  <a:pt x="388475" y="604453"/>
                  <a:pt x="410215" y="582712"/>
                  <a:pt x="437034" y="582712"/>
                </a:cubicBezTo>
                <a:close/>
                <a:moveTo>
                  <a:pt x="242797" y="582712"/>
                </a:moveTo>
                <a:cubicBezTo>
                  <a:pt x="269616" y="582712"/>
                  <a:pt x="291357" y="604453"/>
                  <a:pt x="291357" y="631272"/>
                </a:cubicBezTo>
                <a:cubicBezTo>
                  <a:pt x="291357" y="658091"/>
                  <a:pt x="269616" y="679832"/>
                  <a:pt x="242797" y="679832"/>
                </a:cubicBezTo>
                <a:cubicBezTo>
                  <a:pt x="215978" y="679832"/>
                  <a:pt x="194237" y="658091"/>
                  <a:pt x="194237" y="631272"/>
                </a:cubicBezTo>
                <a:cubicBezTo>
                  <a:pt x="194237" y="604453"/>
                  <a:pt x="215978" y="582712"/>
                  <a:pt x="242797" y="582712"/>
                </a:cubicBezTo>
                <a:close/>
                <a:moveTo>
                  <a:pt x="48560" y="582712"/>
                </a:moveTo>
                <a:cubicBezTo>
                  <a:pt x="75379" y="582712"/>
                  <a:pt x="97119" y="604453"/>
                  <a:pt x="97119" y="631272"/>
                </a:cubicBezTo>
                <a:cubicBezTo>
                  <a:pt x="97119" y="658091"/>
                  <a:pt x="75379" y="679832"/>
                  <a:pt x="48560" y="679832"/>
                </a:cubicBezTo>
                <a:cubicBezTo>
                  <a:pt x="21741" y="679832"/>
                  <a:pt x="0" y="658091"/>
                  <a:pt x="0" y="631272"/>
                </a:cubicBezTo>
                <a:cubicBezTo>
                  <a:pt x="0" y="604453"/>
                  <a:pt x="21741" y="582712"/>
                  <a:pt x="48560" y="582712"/>
                </a:cubicBezTo>
                <a:close/>
                <a:moveTo>
                  <a:pt x="1796695" y="388475"/>
                </a:moveTo>
                <a:cubicBezTo>
                  <a:pt x="1823514" y="388475"/>
                  <a:pt x="1845255" y="410216"/>
                  <a:pt x="1845255" y="437035"/>
                </a:cubicBezTo>
                <a:cubicBezTo>
                  <a:pt x="1845255" y="463853"/>
                  <a:pt x="1823514" y="485594"/>
                  <a:pt x="1796695" y="485594"/>
                </a:cubicBezTo>
                <a:cubicBezTo>
                  <a:pt x="1769876" y="485594"/>
                  <a:pt x="1748136" y="463853"/>
                  <a:pt x="1748136" y="437035"/>
                </a:cubicBezTo>
                <a:cubicBezTo>
                  <a:pt x="1748136" y="410216"/>
                  <a:pt x="1769876" y="388475"/>
                  <a:pt x="1796695" y="388475"/>
                </a:cubicBezTo>
                <a:close/>
                <a:moveTo>
                  <a:pt x="1602458" y="388475"/>
                </a:moveTo>
                <a:cubicBezTo>
                  <a:pt x="1629277" y="388475"/>
                  <a:pt x="1651018" y="410216"/>
                  <a:pt x="1651018" y="437035"/>
                </a:cubicBezTo>
                <a:cubicBezTo>
                  <a:pt x="1651018" y="463853"/>
                  <a:pt x="1629277" y="485594"/>
                  <a:pt x="1602458" y="485594"/>
                </a:cubicBezTo>
                <a:cubicBezTo>
                  <a:pt x="1575639" y="485594"/>
                  <a:pt x="1553898" y="463853"/>
                  <a:pt x="1553898" y="437035"/>
                </a:cubicBezTo>
                <a:cubicBezTo>
                  <a:pt x="1553898" y="410216"/>
                  <a:pt x="1575639" y="388475"/>
                  <a:pt x="1602458" y="388475"/>
                </a:cubicBezTo>
                <a:close/>
                <a:moveTo>
                  <a:pt x="1408221" y="388475"/>
                </a:moveTo>
                <a:cubicBezTo>
                  <a:pt x="1435040" y="388475"/>
                  <a:pt x="1456780" y="410216"/>
                  <a:pt x="1456780" y="437035"/>
                </a:cubicBezTo>
                <a:cubicBezTo>
                  <a:pt x="1456780" y="463853"/>
                  <a:pt x="1435040" y="485594"/>
                  <a:pt x="1408221" y="485594"/>
                </a:cubicBezTo>
                <a:cubicBezTo>
                  <a:pt x="1381402" y="485594"/>
                  <a:pt x="1359661" y="463853"/>
                  <a:pt x="1359661" y="437035"/>
                </a:cubicBezTo>
                <a:cubicBezTo>
                  <a:pt x="1359661" y="410216"/>
                  <a:pt x="1381402" y="388475"/>
                  <a:pt x="1408221" y="388475"/>
                </a:cubicBezTo>
                <a:close/>
                <a:moveTo>
                  <a:pt x="1213983" y="388475"/>
                </a:moveTo>
                <a:cubicBezTo>
                  <a:pt x="1240802" y="388475"/>
                  <a:pt x="1262543" y="410216"/>
                  <a:pt x="1262543" y="437035"/>
                </a:cubicBezTo>
                <a:cubicBezTo>
                  <a:pt x="1262543" y="463853"/>
                  <a:pt x="1240802" y="485594"/>
                  <a:pt x="1213983" y="485594"/>
                </a:cubicBezTo>
                <a:cubicBezTo>
                  <a:pt x="1187165" y="485594"/>
                  <a:pt x="1165424" y="463853"/>
                  <a:pt x="1165424" y="437035"/>
                </a:cubicBezTo>
                <a:cubicBezTo>
                  <a:pt x="1165424" y="410216"/>
                  <a:pt x="1187165" y="388475"/>
                  <a:pt x="1213983" y="388475"/>
                </a:cubicBezTo>
                <a:close/>
                <a:moveTo>
                  <a:pt x="1019746" y="388475"/>
                </a:moveTo>
                <a:cubicBezTo>
                  <a:pt x="1046565" y="388475"/>
                  <a:pt x="1068306" y="410216"/>
                  <a:pt x="1068306" y="437035"/>
                </a:cubicBezTo>
                <a:cubicBezTo>
                  <a:pt x="1068306" y="463853"/>
                  <a:pt x="1046565" y="485594"/>
                  <a:pt x="1019746" y="485594"/>
                </a:cubicBezTo>
                <a:cubicBezTo>
                  <a:pt x="992927" y="485594"/>
                  <a:pt x="971186" y="463853"/>
                  <a:pt x="971186" y="437035"/>
                </a:cubicBezTo>
                <a:cubicBezTo>
                  <a:pt x="971186" y="410216"/>
                  <a:pt x="992927" y="388475"/>
                  <a:pt x="1019746" y="388475"/>
                </a:cubicBezTo>
                <a:close/>
                <a:moveTo>
                  <a:pt x="825509" y="388475"/>
                </a:moveTo>
                <a:cubicBezTo>
                  <a:pt x="852328" y="388475"/>
                  <a:pt x="874069" y="410216"/>
                  <a:pt x="874069" y="437035"/>
                </a:cubicBezTo>
                <a:cubicBezTo>
                  <a:pt x="874069" y="463853"/>
                  <a:pt x="852328" y="485594"/>
                  <a:pt x="825509" y="485594"/>
                </a:cubicBezTo>
                <a:cubicBezTo>
                  <a:pt x="798690" y="485594"/>
                  <a:pt x="776949" y="463853"/>
                  <a:pt x="776949" y="437035"/>
                </a:cubicBezTo>
                <a:cubicBezTo>
                  <a:pt x="776949" y="410216"/>
                  <a:pt x="798690" y="388475"/>
                  <a:pt x="825509" y="388475"/>
                </a:cubicBezTo>
                <a:close/>
                <a:moveTo>
                  <a:pt x="631272" y="388475"/>
                </a:moveTo>
                <a:cubicBezTo>
                  <a:pt x="658091" y="388475"/>
                  <a:pt x="679831" y="410216"/>
                  <a:pt x="679831" y="437035"/>
                </a:cubicBezTo>
                <a:cubicBezTo>
                  <a:pt x="679831" y="463853"/>
                  <a:pt x="658091" y="485594"/>
                  <a:pt x="631272" y="485594"/>
                </a:cubicBezTo>
                <a:cubicBezTo>
                  <a:pt x="604453" y="485594"/>
                  <a:pt x="582712" y="463853"/>
                  <a:pt x="582712" y="437035"/>
                </a:cubicBezTo>
                <a:cubicBezTo>
                  <a:pt x="582712" y="410216"/>
                  <a:pt x="604453" y="388475"/>
                  <a:pt x="631272" y="388475"/>
                </a:cubicBezTo>
                <a:close/>
                <a:moveTo>
                  <a:pt x="437034" y="388475"/>
                </a:moveTo>
                <a:cubicBezTo>
                  <a:pt x="463853" y="388475"/>
                  <a:pt x="485594" y="410216"/>
                  <a:pt x="485594" y="437035"/>
                </a:cubicBezTo>
                <a:cubicBezTo>
                  <a:pt x="485594" y="463853"/>
                  <a:pt x="463853" y="485594"/>
                  <a:pt x="437034" y="485594"/>
                </a:cubicBezTo>
                <a:cubicBezTo>
                  <a:pt x="410215" y="485594"/>
                  <a:pt x="388475" y="463853"/>
                  <a:pt x="388475" y="437035"/>
                </a:cubicBezTo>
                <a:cubicBezTo>
                  <a:pt x="388475" y="410216"/>
                  <a:pt x="410215" y="388475"/>
                  <a:pt x="437034" y="388475"/>
                </a:cubicBezTo>
                <a:close/>
                <a:moveTo>
                  <a:pt x="242797" y="388475"/>
                </a:moveTo>
                <a:cubicBezTo>
                  <a:pt x="269616" y="388475"/>
                  <a:pt x="291357" y="410216"/>
                  <a:pt x="291357" y="437035"/>
                </a:cubicBezTo>
                <a:cubicBezTo>
                  <a:pt x="291357" y="463853"/>
                  <a:pt x="269616" y="485594"/>
                  <a:pt x="242797" y="485594"/>
                </a:cubicBezTo>
                <a:cubicBezTo>
                  <a:pt x="215978" y="485594"/>
                  <a:pt x="194237" y="463853"/>
                  <a:pt x="194237" y="437035"/>
                </a:cubicBezTo>
                <a:cubicBezTo>
                  <a:pt x="194237" y="410216"/>
                  <a:pt x="215978" y="388475"/>
                  <a:pt x="242797" y="388475"/>
                </a:cubicBezTo>
                <a:close/>
                <a:moveTo>
                  <a:pt x="48560" y="388475"/>
                </a:moveTo>
                <a:cubicBezTo>
                  <a:pt x="75379" y="388475"/>
                  <a:pt x="97119" y="410216"/>
                  <a:pt x="97119" y="437035"/>
                </a:cubicBezTo>
                <a:cubicBezTo>
                  <a:pt x="97119" y="463853"/>
                  <a:pt x="75379" y="485594"/>
                  <a:pt x="48560" y="485594"/>
                </a:cubicBezTo>
                <a:cubicBezTo>
                  <a:pt x="21741" y="485594"/>
                  <a:pt x="0" y="463853"/>
                  <a:pt x="0" y="437035"/>
                </a:cubicBezTo>
                <a:cubicBezTo>
                  <a:pt x="0" y="410216"/>
                  <a:pt x="21741" y="388475"/>
                  <a:pt x="48560" y="388475"/>
                </a:cubicBezTo>
                <a:close/>
                <a:moveTo>
                  <a:pt x="1796695" y="194238"/>
                </a:moveTo>
                <a:cubicBezTo>
                  <a:pt x="1823514" y="194238"/>
                  <a:pt x="1845255" y="215978"/>
                  <a:pt x="1845255" y="242797"/>
                </a:cubicBezTo>
                <a:cubicBezTo>
                  <a:pt x="1845255" y="269616"/>
                  <a:pt x="1823514" y="291357"/>
                  <a:pt x="1796695" y="291357"/>
                </a:cubicBezTo>
                <a:cubicBezTo>
                  <a:pt x="1769876" y="291357"/>
                  <a:pt x="1748136" y="269616"/>
                  <a:pt x="1748136" y="242797"/>
                </a:cubicBezTo>
                <a:cubicBezTo>
                  <a:pt x="1748136" y="215978"/>
                  <a:pt x="1769876" y="194238"/>
                  <a:pt x="1796695" y="194238"/>
                </a:cubicBezTo>
                <a:close/>
                <a:moveTo>
                  <a:pt x="1602458" y="194238"/>
                </a:moveTo>
                <a:cubicBezTo>
                  <a:pt x="1629277" y="194238"/>
                  <a:pt x="1651018" y="215978"/>
                  <a:pt x="1651018" y="242797"/>
                </a:cubicBezTo>
                <a:cubicBezTo>
                  <a:pt x="1651018" y="269616"/>
                  <a:pt x="1629277" y="291357"/>
                  <a:pt x="1602458" y="291357"/>
                </a:cubicBezTo>
                <a:cubicBezTo>
                  <a:pt x="1575639" y="291357"/>
                  <a:pt x="1553898" y="269616"/>
                  <a:pt x="1553898" y="242797"/>
                </a:cubicBezTo>
                <a:cubicBezTo>
                  <a:pt x="1553898" y="215978"/>
                  <a:pt x="1575639" y="194238"/>
                  <a:pt x="1602458" y="194238"/>
                </a:cubicBezTo>
                <a:close/>
                <a:moveTo>
                  <a:pt x="1408221" y="194238"/>
                </a:moveTo>
                <a:cubicBezTo>
                  <a:pt x="1435040" y="194238"/>
                  <a:pt x="1456780" y="215978"/>
                  <a:pt x="1456780" y="242797"/>
                </a:cubicBezTo>
                <a:cubicBezTo>
                  <a:pt x="1456780" y="269616"/>
                  <a:pt x="1435040" y="291357"/>
                  <a:pt x="1408221" y="291357"/>
                </a:cubicBezTo>
                <a:cubicBezTo>
                  <a:pt x="1381402" y="291357"/>
                  <a:pt x="1359661" y="269616"/>
                  <a:pt x="1359661" y="242797"/>
                </a:cubicBezTo>
                <a:cubicBezTo>
                  <a:pt x="1359661" y="215978"/>
                  <a:pt x="1381402" y="194238"/>
                  <a:pt x="1408221" y="194238"/>
                </a:cubicBezTo>
                <a:close/>
                <a:moveTo>
                  <a:pt x="1213983" y="194238"/>
                </a:moveTo>
                <a:cubicBezTo>
                  <a:pt x="1240802" y="194238"/>
                  <a:pt x="1262543" y="215978"/>
                  <a:pt x="1262543" y="242797"/>
                </a:cubicBezTo>
                <a:cubicBezTo>
                  <a:pt x="1262543" y="269616"/>
                  <a:pt x="1240802" y="291357"/>
                  <a:pt x="1213983" y="291357"/>
                </a:cubicBezTo>
                <a:cubicBezTo>
                  <a:pt x="1187165" y="291357"/>
                  <a:pt x="1165424" y="269616"/>
                  <a:pt x="1165424" y="242797"/>
                </a:cubicBezTo>
                <a:cubicBezTo>
                  <a:pt x="1165424" y="215978"/>
                  <a:pt x="1187165" y="194238"/>
                  <a:pt x="1213983" y="194238"/>
                </a:cubicBezTo>
                <a:close/>
                <a:moveTo>
                  <a:pt x="1019746" y="194238"/>
                </a:moveTo>
                <a:cubicBezTo>
                  <a:pt x="1046565" y="194238"/>
                  <a:pt x="1068306" y="215978"/>
                  <a:pt x="1068306" y="242797"/>
                </a:cubicBezTo>
                <a:cubicBezTo>
                  <a:pt x="1068306" y="269616"/>
                  <a:pt x="1046565" y="291357"/>
                  <a:pt x="1019746" y="291357"/>
                </a:cubicBezTo>
                <a:cubicBezTo>
                  <a:pt x="992927" y="291357"/>
                  <a:pt x="971186" y="269616"/>
                  <a:pt x="971186" y="242797"/>
                </a:cubicBezTo>
                <a:cubicBezTo>
                  <a:pt x="971186" y="215978"/>
                  <a:pt x="992927" y="194238"/>
                  <a:pt x="1019746" y="194238"/>
                </a:cubicBezTo>
                <a:close/>
                <a:moveTo>
                  <a:pt x="825509" y="194238"/>
                </a:moveTo>
                <a:cubicBezTo>
                  <a:pt x="852328" y="194238"/>
                  <a:pt x="874069" y="215978"/>
                  <a:pt x="874069" y="242797"/>
                </a:cubicBezTo>
                <a:cubicBezTo>
                  <a:pt x="874069" y="269616"/>
                  <a:pt x="852328" y="291357"/>
                  <a:pt x="825509" y="291357"/>
                </a:cubicBezTo>
                <a:cubicBezTo>
                  <a:pt x="798690" y="291357"/>
                  <a:pt x="776949" y="269616"/>
                  <a:pt x="776949" y="242797"/>
                </a:cubicBezTo>
                <a:cubicBezTo>
                  <a:pt x="776949" y="215978"/>
                  <a:pt x="798690" y="194238"/>
                  <a:pt x="825509" y="194238"/>
                </a:cubicBezTo>
                <a:close/>
                <a:moveTo>
                  <a:pt x="631272" y="194238"/>
                </a:moveTo>
                <a:cubicBezTo>
                  <a:pt x="658091" y="194238"/>
                  <a:pt x="679831" y="215978"/>
                  <a:pt x="679831" y="242797"/>
                </a:cubicBezTo>
                <a:cubicBezTo>
                  <a:pt x="679831" y="269616"/>
                  <a:pt x="658091" y="291357"/>
                  <a:pt x="631272" y="291357"/>
                </a:cubicBezTo>
                <a:cubicBezTo>
                  <a:pt x="604453" y="291357"/>
                  <a:pt x="582712" y="269616"/>
                  <a:pt x="582712" y="242797"/>
                </a:cubicBezTo>
                <a:cubicBezTo>
                  <a:pt x="582712" y="215978"/>
                  <a:pt x="604453" y="194238"/>
                  <a:pt x="631272" y="194238"/>
                </a:cubicBezTo>
                <a:close/>
                <a:moveTo>
                  <a:pt x="437034" y="194238"/>
                </a:moveTo>
                <a:cubicBezTo>
                  <a:pt x="463853" y="194238"/>
                  <a:pt x="485594" y="215978"/>
                  <a:pt x="485594" y="242797"/>
                </a:cubicBezTo>
                <a:cubicBezTo>
                  <a:pt x="485594" y="269616"/>
                  <a:pt x="463853" y="291357"/>
                  <a:pt x="437034" y="291357"/>
                </a:cubicBezTo>
                <a:cubicBezTo>
                  <a:pt x="410215" y="291357"/>
                  <a:pt x="388475" y="269616"/>
                  <a:pt x="388475" y="242797"/>
                </a:cubicBezTo>
                <a:cubicBezTo>
                  <a:pt x="388475" y="215978"/>
                  <a:pt x="410215" y="194238"/>
                  <a:pt x="437034" y="194238"/>
                </a:cubicBezTo>
                <a:close/>
                <a:moveTo>
                  <a:pt x="242797" y="194238"/>
                </a:moveTo>
                <a:cubicBezTo>
                  <a:pt x="269616" y="194238"/>
                  <a:pt x="291357" y="215978"/>
                  <a:pt x="291357" y="242797"/>
                </a:cubicBezTo>
                <a:cubicBezTo>
                  <a:pt x="291357" y="269616"/>
                  <a:pt x="269616" y="291357"/>
                  <a:pt x="242797" y="291357"/>
                </a:cubicBezTo>
                <a:cubicBezTo>
                  <a:pt x="215978" y="291357"/>
                  <a:pt x="194237" y="269616"/>
                  <a:pt x="194237" y="242797"/>
                </a:cubicBezTo>
                <a:cubicBezTo>
                  <a:pt x="194237" y="215978"/>
                  <a:pt x="215978" y="194238"/>
                  <a:pt x="242797" y="194238"/>
                </a:cubicBezTo>
                <a:close/>
                <a:moveTo>
                  <a:pt x="48560" y="194238"/>
                </a:moveTo>
                <a:cubicBezTo>
                  <a:pt x="75379" y="194238"/>
                  <a:pt x="97119" y="215978"/>
                  <a:pt x="97119" y="242797"/>
                </a:cubicBezTo>
                <a:cubicBezTo>
                  <a:pt x="97119" y="269616"/>
                  <a:pt x="75379" y="291357"/>
                  <a:pt x="48560" y="291357"/>
                </a:cubicBezTo>
                <a:cubicBezTo>
                  <a:pt x="21741" y="291357"/>
                  <a:pt x="0" y="269616"/>
                  <a:pt x="0" y="242797"/>
                </a:cubicBezTo>
                <a:cubicBezTo>
                  <a:pt x="0" y="215978"/>
                  <a:pt x="21741" y="194238"/>
                  <a:pt x="48560" y="194238"/>
                </a:cubicBezTo>
                <a:close/>
                <a:moveTo>
                  <a:pt x="1796695" y="0"/>
                </a:moveTo>
                <a:cubicBezTo>
                  <a:pt x="1823514" y="0"/>
                  <a:pt x="1845255" y="21741"/>
                  <a:pt x="1845255" y="48560"/>
                </a:cubicBezTo>
                <a:cubicBezTo>
                  <a:pt x="1845255" y="75379"/>
                  <a:pt x="1823514" y="97120"/>
                  <a:pt x="1796695" y="97120"/>
                </a:cubicBezTo>
                <a:cubicBezTo>
                  <a:pt x="1769876" y="97120"/>
                  <a:pt x="1748136" y="75379"/>
                  <a:pt x="1748136" y="48560"/>
                </a:cubicBezTo>
                <a:cubicBezTo>
                  <a:pt x="1748136" y="21741"/>
                  <a:pt x="1769876" y="0"/>
                  <a:pt x="1796695" y="0"/>
                </a:cubicBezTo>
                <a:close/>
                <a:moveTo>
                  <a:pt x="1602458" y="0"/>
                </a:moveTo>
                <a:cubicBezTo>
                  <a:pt x="1629277" y="0"/>
                  <a:pt x="1651018" y="21741"/>
                  <a:pt x="1651018" y="48560"/>
                </a:cubicBezTo>
                <a:cubicBezTo>
                  <a:pt x="1651018" y="75379"/>
                  <a:pt x="1629277" y="97120"/>
                  <a:pt x="1602458" y="97120"/>
                </a:cubicBezTo>
                <a:cubicBezTo>
                  <a:pt x="1575639" y="97120"/>
                  <a:pt x="1553898" y="75379"/>
                  <a:pt x="1553898" y="48560"/>
                </a:cubicBezTo>
                <a:cubicBezTo>
                  <a:pt x="1553898" y="21741"/>
                  <a:pt x="1575639" y="0"/>
                  <a:pt x="1602458" y="0"/>
                </a:cubicBezTo>
                <a:close/>
                <a:moveTo>
                  <a:pt x="1408221" y="0"/>
                </a:moveTo>
                <a:cubicBezTo>
                  <a:pt x="1435040" y="0"/>
                  <a:pt x="1456780" y="21741"/>
                  <a:pt x="1456780" y="48560"/>
                </a:cubicBezTo>
                <a:cubicBezTo>
                  <a:pt x="1456780" y="75379"/>
                  <a:pt x="1435040" y="97120"/>
                  <a:pt x="1408221" y="97120"/>
                </a:cubicBezTo>
                <a:cubicBezTo>
                  <a:pt x="1381402" y="97120"/>
                  <a:pt x="1359661" y="75379"/>
                  <a:pt x="1359661" y="48560"/>
                </a:cubicBezTo>
                <a:cubicBezTo>
                  <a:pt x="1359661" y="21741"/>
                  <a:pt x="1381402" y="0"/>
                  <a:pt x="1408221" y="0"/>
                </a:cubicBezTo>
                <a:close/>
                <a:moveTo>
                  <a:pt x="1213983" y="0"/>
                </a:moveTo>
                <a:cubicBezTo>
                  <a:pt x="1240802" y="0"/>
                  <a:pt x="1262543" y="21741"/>
                  <a:pt x="1262543" y="48560"/>
                </a:cubicBezTo>
                <a:cubicBezTo>
                  <a:pt x="1262543" y="75379"/>
                  <a:pt x="1240802" y="97120"/>
                  <a:pt x="1213983" y="97120"/>
                </a:cubicBezTo>
                <a:cubicBezTo>
                  <a:pt x="1187165" y="97120"/>
                  <a:pt x="1165424" y="75379"/>
                  <a:pt x="1165424" y="48560"/>
                </a:cubicBezTo>
                <a:cubicBezTo>
                  <a:pt x="1165424" y="21741"/>
                  <a:pt x="1187165" y="0"/>
                  <a:pt x="1213983" y="0"/>
                </a:cubicBezTo>
                <a:close/>
                <a:moveTo>
                  <a:pt x="1019746" y="0"/>
                </a:moveTo>
                <a:cubicBezTo>
                  <a:pt x="1046565" y="0"/>
                  <a:pt x="1068306" y="21741"/>
                  <a:pt x="1068306" y="48560"/>
                </a:cubicBezTo>
                <a:cubicBezTo>
                  <a:pt x="1068306" y="75379"/>
                  <a:pt x="1046565" y="97120"/>
                  <a:pt x="1019746" y="97120"/>
                </a:cubicBezTo>
                <a:cubicBezTo>
                  <a:pt x="992927" y="97120"/>
                  <a:pt x="971186" y="75379"/>
                  <a:pt x="971186" y="48560"/>
                </a:cubicBezTo>
                <a:cubicBezTo>
                  <a:pt x="971186" y="21741"/>
                  <a:pt x="992927" y="0"/>
                  <a:pt x="1019746" y="0"/>
                </a:cubicBezTo>
                <a:close/>
                <a:moveTo>
                  <a:pt x="825509" y="0"/>
                </a:moveTo>
                <a:cubicBezTo>
                  <a:pt x="852328" y="0"/>
                  <a:pt x="874069" y="21741"/>
                  <a:pt x="874069" y="48560"/>
                </a:cubicBezTo>
                <a:cubicBezTo>
                  <a:pt x="874069" y="75379"/>
                  <a:pt x="852328" y="97120"/>
                  <a:pt x="825509" y="97120"/>
                </a:cubicBezTo>
                <a:cubicBezTo>
                  <a:pt x="798690" y="97120"/>
                  <a:pt x="776949" y="75379"/>
                  <a:pt x="776949" y="48560"/>
                </a:cubicBezTo>
                <a:cubicBezTo>
                  <a:pt x="776949" y="21741"/>
                  <a:pt x="798690" y="0"/>
                  <a:pt x="825509" y="0"/>
                </a:cubicBezTo>
                <a:close/>
                <a:moveTo>
                  <a:pt x="631272" y="0"/>
                </a:moveTo>
                <a:cubicBezTo>
                  <a:pt x="658091" y="0"/>
                  <a:pt x="679831" y="21741"/>
                  <a:pt x="679831" y="48560"/>
                </a:cubicBezTo>
                <a:cubicBezTo>
                  <a:pt x="679831" y="75379"/>
                  <a:pt x="658091" y="97120"/>
                  <a:pt x="631272" y="97120"/>
                </a:cubicBezTo>
                <a:cubicBezTo>
                  <a:pt x="604453" y="97120"/>
                  <a:pt x="582712" y="75379"/>
                  <a:pt x="582712" y="48560"/>
                </a:cubicBezTo>
                <a:cubicBezTo>
                  <a:pt x="582712" y="21741"/>
                  <a:pt x="604453" y="0"/>
                  <a:pt x="631272" y="0"/>
                </a:cubicBezTo>
                <a:close/>
                <a:moveTo>
                  <a:pt x="437034" y="0"/>
                </a:moveTo>
                <a:cubicBezTo>
                  <a:pt x="463853" y="0"/>
                  <a:pt x="485594" y="21741"/>
                  <a:pt x="485594" y="48560"/>
                </a:cubicBezTo>
                <a:cubicBezTo>
                  <a:pt x="485594" y="75379"/>
                  <a:pt x="463853" y="97120"/>
                  <a:pt x="437034" y="97120"/>
                </a:cubicBezTo>
                <a:cubicBezTo>
                  <a:pt x="410215" y="97120"/>
                  <a:pt x="388475" y="75379"/>
                  <a:pt x="388475" y="48560"/>
                </a:cubicBezTo>
                <a:cubicBezTo>
                  <a:pt x="388475" y="21741"/>
                  <a:pt x="410215" y="0"/>
                  <a:pt x="437034" y="0"/>
                </a:cubicBezTo>
                <a:close/>
                <a:moveTo>
                  <a:pt x="242797" y="0"/>
                </a:moveTo>
                <a:cubicBezTo>
                  <a:pt x="269616" y="0"/>
                  <a:pt x="291357" y="21741"/>
                  <a:pt x="291357" y="48560"/>
                </a:cubicBezTo>
                <a:cubicBezTo>
                  <a:pt x="291357" y="75379"/>
                  <a:pt x="269616" y="97120"/>
                  <a:pt x="242797" y="97120"/>
                </a:cubicBezTo>
                <a:cubicBezTo>
                  <a:pt x="215978" y="97120"/>
                  <a:pt x="194237" y="75379"/>
                  <a:pt x="194237" y="48560"/>
                </a:cubicBezTo>
                <a:cubicBezTo>
                  <a:pt x="194237" y="21741"/>
                  <a:pt x="215978" y="0"/>
                  <a:pt x="242797" y="0"/>
                </a:cubicBezTo>
                <a:close/>
                <a:moveTo>
                  <a:pt x="48560" y="0"/>
                </a:moveTo>
                <a:cubicBezTo>
                  <a:pt x="75379" y="0"/>
                  <a:pt x="97119" y="21741"/>
                  <a:pt x="97119" y="48560"/>
                </a:cubicBezTo>
                <a:cubicBezTo>
                  <a:pt x="97119" y="75379"/>
                  <a:pt x="75379" y="97120"/>
                  <a:pt x="48560" y="97120"/>
                </a:cubicBezTo>
                <a:cubicBezTo>
                  <a:pt x="21741" y="97120"/>
                  <a:pt x="0" y="75379"/>
                  <a:pt x="0" y="48560"/>
                </a:cubicBezTo>
                <a:cubicBezTo>
                  <a:pt x="0" y="21741"/>
                  <a:pt x="21741" y="0"/>
                  <a:pt x="48560" y="0"/>
                </a:cubicBezTo>
                <a:close/>
              </a:path>
            </a:pathLst>
          </a:custGeom>
          <a:gradFill flip="none" rotWithShape="1">
            <a:gsLst>
              <a:gs pos="100000">
                <a:schemeClr val="accent1">
                  <a:alpha val="0"/>
                </a:schemeClr>
              </a:gs>
              <a:gs pos="0">
                <a:schemeClr val="accent1">
                  <a:alpha val="1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23" name="文本框 22"/>
          <p:cNvSpPr txBox="1"/>
          <p:nvPr/>
        </p:nvSpPr>
        <p:spPr>
          <a:xfrm>
            <a:off x="9253407" y="2812373"/>
            <a:ext cx="1776506" cy="997196"/>
          </a:xfrm>
          <a:prstGeom prst="rect">
            <a:avLst/>
          </a:prstGeom>
        </p:spPr>
        <p:txBody>
          <a:bodyPr wrap="square" lIns="0" tIns="0" rIns="0" bIns="0" anchor="ctr">
            <a:spAutoFit/>
          </a:bodyPr>
          <a:lstStyle>
            <a:defPPr>
              <a:defRPr lang="zh-CN"/>
            </a:defPPr>
            <a:lvl1pPr>
              <a:lnSpc>
                <a:spcPct val="90000"/>
              </a:lnSpc>
              <a:spcBef>
                <a:spcPct val="0"/>
              </a:spcBef>
              <a:buNone/>
              <a:defRPr sz="7200">
                <a:solidFill>
                  <a:schemeClr val="accent1">
                    <a:alpha val="20000"/>
                  </a:schemeClr>
                </a:solidFill>
                <a:latin typeface="+mn-ea"/>
                <a:cs typeface="+mj-cs"/>
              </a:defRPr>
            </a:lvl1pPr>
          </a:lstStyle>
          <a:p>
            <a:pPr marL="0" marR="0" lvl="0" indent="0" algn="r" defTabSz="914400" rtl="0" eaLnBrk="1" fontAlgn="auto" latinLnBrk="0" hangingPunct="1">
              <a:lnSpc>
                <a:spcPct val="90000"/>
              </a:lnSpc>
              <a:spcBef>
                <a:spcPct val="0"/>
              </a:spcBef>
              <a:spcAft>
                <a:spcPts val="0"/>
              </a:spcAft>
              <a:buClrTx/>
              <a:buSzTx/>
              <a:buFontTx/>
              <a:buNone/>
              <a:tabLst/>
              <a:defRPr/>
            </a:pPr>
            <a:r>
              <a:rPr kumimoji="0" lang="en-US" altLang="zh-CN" sz="7200" b="0" i="0" u="none" strike="noStrike" kern="1200" cap="none" spc="0" normalizeH="0" baseline="0" noProof="0" dirty="0">
                <a:ln>
                  <a:noFill/>
                </a:ln>
                <a:solidFill>
                  <a:srgbClr val="20466F">
                    <a:alpha val="20000"/>
                  </a:srgbClr>
                </a:solidFill>
                <a:effectLst/>
                <a:uLnTx/>
                <a:uFillTx/>
                <a:latin typeface="Arial" panose="020B0604020202020204" pitchFamily="34" charset="0"/>
                <a:ea typeface="黑体" panose="02010609060101010101" pitchFamily="49" charset="-122"/>
                <a:cs typeface="Arial" panose="020B0604020202020204" pitchFamily="34" charset="0"/>
              </a:rPr>
              <a:t>02</a:t>
            </a:r>
          </a:p>
        </p:txBody>
      </p:sp>
      <p:sp>
        <p:nvSpPr>
          <p:cNvPr id="6" name="文本框 5">
            <a:extLst>
              <a:ext uri="{FF2B5EF4-FFF2-40B4-BE49-F238E27FC236}">
                <a16:creationId xmlns:a16="http://schemas.microsoft.com/office/drawing/2014/main" id="{CA57564E-0BBE-234C-A9B7-1BE7D7F1426E}"/>
              </a:ext>
            </a:extLst>
          </p:cNvPr>
          <p:cNvSpPr txBox="1"/>
          <p:nvPr/>
        </p:nvSpPr>
        <p:spPr>
          <a:xfrm>
            <a:off x="6534113" y="4772169"/>
            <a:ext cx="4495800" cy="387798"/>
          </a:xfrm>
          <a:prstGeom prst="rect">
            <a:avLst/>
          </a:prstGeom>
        </p:spPr>
        <p:txBody>
          <a:bodyPr wrap="square" lIns="0" tIns="0" rIns="0" bIns="0" anchor="ctr">
            <a:spAutoFit/>
          </a:bodyPr>
          <a:lstStyle>
            <a:defPPr>
              <a:defRPr lang="zh-CN"/>
            </a:defPPr>
            <a:lvl1pPr algn="r">
              <a:lnSpc>
                <a:spcPct val="90000"/>
              </a:lnSpc>
              <a:spcBef>
                <a:spcPct val="0"/>
              </a:spcBef>
              <a:buNone/>
              <a:defRPr sz="2800">
                <a:solidFill>
                  <a:schemeClr val="tx1">
                    <a:lumMod val="85000"/>
                    <a:lumOff val="15000"/>
                  </a:schemeClr>
                </a:solidFill>
                <a:latin typeface="+mn-ea"/>
                <a:cs typeface="+mj-cs"/>
              </a:defRPr>
            </a:lvl1pPr>
          </a:lstStyle>
          <a:p>
            <a:pPr marL="0" marR="0" lvl="0" indent="0" algn="r" defTabSz="914400" rtl="0" eaLnBrk="1" fontAlgn="auto" latinLnBrk="0" hangingPunct="1">
              <a:lnSpc>
                <a:spcPct val="90000"/>
              </a:lnSpc>
              <a:spcBef>
                <a:spcPct val="0"/>
              </a:spcBef>
              <a:spcAft>
                <a:spcPts val="0"/>
              </a:spcAft>
              <a:buClrTx/>
              <a:buSzTx/>
              <a:buFontTx/>
              <a:buNone/>
              <a:tabLst/>
              <a:defRPr/>
            </a:pPr>
            <a:r>
              <a:rPr lang="zh-CN" altLang="en-US" dirty="0">
                <a:solidFill>
                  <a:prstClr val="black">
                    <a:lumMod val="85000"/>
                    <a:lumOff val="15000"/>
                  </a:prstClr>
                </a:solidFill>
                <a:latin typeface="Arial" panose="020B0604020202020204" pitchFamily="34" charset="0"/>
                <a:ea typeface="黑体" panose="02010609060101010101" pitchFamily="49" charset="-122"/>
                <a:cs typeface="Arial" panose="020B0604020202020204" pitchFamily="34" charset="0"/>
              </a:rPr>
              <a:t>抛光、毛刺</a:t>
            </a:r>
            <a:endParaRPr kumimoji="0" lang="zh-CN" altLang="en-US" sz="28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endParaRPr>
          </a:p>
        </p:txBody>
      </p:sp>
    </p:spTree>
    <p:extLst>
      <p:ext uri="{BB962C8B-B14F-4D97-AF65-F5344CB8AC3E}">
        <p14:creationId xmlns:p14="http://schemas.microsoft.com/office/powerpoint/2010/main" val="2723616871"/>
      </p:ext>
    </p:extLst>
  </p:cSld>
  <p:clrMapOvr>
    <a:masterClrMapping/>
  </p:clrMapOvr>
  <mc:AlternateContent xmlns:mc="http://schemas.openxmlformats.org/markup-compatibility/2006" xmlns:p14="http://schemas.microsoft.com/office/powerpoint/2010/main">
    <mc:Choice Requires="p14">
      <p:transition p14:dur="250" advClick="0">
        <p:fade/>
      </p:transition>
    </mc:Choice>
    <mc:Fallback xmlns="">
      <p:transition advClick="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17">
            <a:extLst>
              <a:ext uri="{FF2B5EF4-FFF2-40B4-BE49-F238E27FC236}">
                <a16:creationId xmlns:a16="http://schemas.microsoft.com/office/drawing/2014/main" id="{509BBF85-992F-48D6-A6A8-CD46412AB7D3}"/>
              </a:ext>
            </a:extLst>
          </p:cNvPr>
          <p:cNvPicPr>
            <a:picLocks noChangeAspect="1"/>
          </p:cNvPicPr>
          <p:nvPr/>
        </p:nvPicPr>
        <p:blipFill>
          <a:blip r:embed="rId3"/>
          <a:stretch>
            <a:fillRect/>
          </a:stretch>
        </p:blipFill>
        <p:spPr>
          <a:xfrm>
            <a:off x="7290021" y="811420"/>
            <a:ext cx="4901979" cy="5004908"/>
          </a:xfrm>
          <a:prstGeom prst="rect">
            <a:avLst/>
          </a:prstGeom>
        </p:spPr>
      </p:pic>
      <p:sp>
        <p:nvSpPr>
          <p:cNvPr id="7" name="标题 6">
            <a:extLst>
              <a:ext uri="{FF2B5EF4-FFF2-40B4-BE49-F238E27FC236}">
                <a16:creationId xmlns:a16="http://schemas.microsoft.com/office/drawing/2014/main" id="{A3A4A5BA-6DE1-4FB2-ABFA-8AC16BDDA2B1}"/>
              </a:ext>
            </a:extLst>
          </p:cNvPr>
          <p:cNvSpPr>
            <a:spLocks noGrp="1"/>
          </p:cNvSpPr>
          <p:nvPr>
            <p:ph type="title"/>
          </p:nvPr>
        </p:nvSpPr>
        <p:spPr>
          <a:xfrm>
            <a:off x="479505" y="213148"/>
            <a:ext cx="9058943" cy="332399"/>
          </a:xfrm>
        </p:spPr>
        <p:txBody>
          <a:bodyPr/>
          <a:lstStyle/>
          <a:p>
            <a:r>
              <a:rPr lang="zh-CN" altLang="en-US" sz="2400" b="1" spc="100" dirty="0">
                <a:solidFill>
                  <a:srgbClr val="043E6F"/>
                </a:solidFill>
                <a:cs typeface="Arial" panose="020B0604020202020204" pitchFamily="34" charset="0"/>
              </a:rPr>
              <a:t>设计方案</a:t>
            </a:r>
            <a:r>
              <a:rPr lang="en-US" altLang="zh-CN" sz="2400" b="1" spc="100" dirty="0">
                <a:solidFill>
                  <a:srgbClr val="043E6F"/>
                </a:solidFill>
                <a:cs typeface="Arial" panose="020B0604020202020204" pitchFamily="34" charset="0"/>
              </a:rPr>
              <a:t>|</a:t>
            </a:r>
            <a:r>
              <a:rPr lang="zh-CN" altLang="en-US" sz="2400" b="1" spc="100" dirty="0">
                <a:solidFill>
                  <a:srgbClr val="043E6F"/>
                </a:solidFill>
                <a:cs typeface="Arial" panose="020B0604020202020204" pitchFamily="34" charset="0"/>
              </a:rPr>
              <a:t>项目需求</a:t>
            </a:r>
          </a:p>
        </p:txBody>
      </p:sp>
      <p:sp>
        <p:nvSpPr>
          <p:cNvPr id="17" name="TextBox 2">
            <a:extLst>
              <a:ext uri="{FF2B5EF4-FFF2-40B4-BE49-F238E27FC236}">
                <a16:creationId xmlns:a16="http://schemas.microsoft.com/office/drawing/2014/main" id="{01C192B2-6692-4AE8-B70D-ACBBEA1329E0}"/>
              </a:ext>
            </a:extLst>
          </p:cNvPr>
          <p:cNvSpPr txBox="1"/>
          <p:nvPr/>
        </p:nvSpPr>
        <p:spPr>
          <a:xfrm>
            <a:off x="268951" y="811420"/>
            <a:ext cx="7343018" cy="3687869"/>
          </a:xfrm>
          <a:prstGeom prst="rect">
            <a:avLst/>
          </a:prstGeom>
          <a:noFill/>
        </p:spPr>
        <p:txBody>
          <a:bodyPr wrap="square" rtlCol="0">
            <a:spAutoFit/>
          </a:bodyPr>
          <a:lstStyle/>
          <a:p>
            <a:pPr marL="171450" indent="-171450">
              <a:lnSpc>
                <a:spcPct val="130000"/>
              </a:lnSpc>
              <a:spcBef>
                <a:spcPts val="600"/>
              </a:spcBef>
              <a:buFont typeface="Wingdings" panose="05000000000000000000" pitchFamily="2" charset="2"/>
              <a:buChar char="Ø"/>
            </a:pPr>
            <a:r>
              <a:rPr lang="zh-CN" altLang="en-US" sz="1400" dirty="0">
                <a:solidFill>
                  <a:srgbClr val="000000"/>
                </a:solidFill>
                <a:ea typeface="微软雅黑" panose="020B0503020204020204" pitchFamily="34" charset="-122"/>
              </a:rPr>
              <a:t>项目需求</a:t>
            </a:r>
            <a:r>
              <a:rPr lang="en-US" altLang="zh-CN" sz="1400" dirty="0">
                <a:solidFill>
                  <a:srgbClr val="000000"/>
                </a:solidFill>
                <a:ea typeface="微软雅黑" panose="020B0503020204020204" pitchFamily="34" charset="-122"/>
              </a:rPr>
              <a:t>:</a:t>
            </a:r>
            <a:r>
              <a:rPr lang="zh-CN" altLang="en-US" sz="1400" dirty="0">
                <a:solidFill>
                  <a:srgbClr val="000000"/>
                </a:solidFill>
                <a:ea typeface="微软雅黑" panose="020B0503020204020204" pitchFamily="34" charset="-122"/>
              </a:rPr>
              <a:t>针对外观全检工站，需开发自动外观外观检测设备，替代人工作业，并按不良类别、程度及位置分类，对应不同重工流程与方案。</a:t>
            </a:r>
            <a:endParaRPr lang="en-US" altLang="zh-CN" sz="1400" dirty="0">
              <a:solidFill>
                <a:srgbClr val="000000"/>
              </a:solidFill>
              <a:ea typeface="微软雅黑" panose="020B0503020204020204" pitchFamily="34" charset="-122"/>
            </a:endParaRPr>
          </a:p>
          <a:p>
            <a:pPr marL="171450" indent="-171450">
              <a:lnSpc>
                <a:spcPct val="130000"/>
              </a:lnSpc>
              <a:spcBef>
                <a:spcPts val="600"/>
              </a:spcBef>
              <a:buFont typeface="Wingdings" panose="05000000000000000000" pitchFamily="2" charset="2"/>
              <a:buChar char="Ø"/>
            </a:pPr>
            <a:r>
              <a:rPr lang="zh-CN" altLang="en-US" sz="1400" dirty="0">
                <a:solidFill>
                  <a:srgbClr val="000000"/>
                </a:solidFill>
                <a:ea typeface="微软雅黑" panose="020B0503020204020204" pitchFamily="34" charset="-122"/>
              </a:rPr>
              <a:t>产品材质</a:t>
            </a:r>
            <a:r>
              <a:rPr lang="en-US" altLang="zh-CN" sz="1400" dirty="0">
                <a:solidFill>
                  <a:srgbClr val="000000"/>
                </a:solidFill>
                <a:ea typeface="微软雅黑" panose="020B0503020204020204" pitchFamily="34" charset="-122"/>
              </a:rPr>
              <a:t>:</a:t>
            </a:r>
            <a:r>
              <a:rPr lang="zh-CN" altLang="en-US" sz="1400" dirty="0">
                <a:solidFill>
                  <a:srgbClr val="000000"/>
                </a:solidFill>
                <a:ea typeface="微软雅黑" panose="020B0503020204020204" pitchFamily="34" charset="-122"/>
              </a:rPr>
              <a:t>不锈钢。</a:t>
            </a:r>
            <a:endParaRPr lang="en-US" altLang="zh-CN" sz="1400" dirty="0">
              <a:solidFill>
                <a:srgbClr val="000000"/>
              </a:solidFill>
              <a:ea typeface="微软雅黑" panose="020B0503020204020204" pitchFamily="34" charset="-122"/>
            </a:endParaRPr>
          </a:p>
          <a:p>
            <a:pPr marL="171450" indent="-171450">
              <a:lnSpc>
                <a:spcPct val="130000"/>
              </a:lnSpc>
              <a:spcBef>
                <a:spcPts val="600"/>
              </a:spcBef>
              <a:buFont typeface="Wingdings" panose="05000000000000000000" pitchFamily="2" charset="2"/>
              <a:buChar char="Ø"/>
            </a:pPr>
            <a:r>
              <a:rPr lang="zh-CN" altLang="en-US" sz="1400" dirty="0">
                <a:solidFill>
                  <a:srgbClr val="000000"/>
                </a:solidFill>
                <a:ea typeface="微软雅黑" panose="020B0503020204020204" pitchFamily="34" charset="-122"/>
              </a:rPr>
              <a:t>产品规格</a:t>
            </a:r>
            <a:r>
              <a:rPr lang="en-US" altLang="zh-CN" sz="1400" dirty="0">
                <a:solidFill>
                  <a:srgbClr val="000000"/>
                </a:solidFill>
                <a:ea typeface="微软雅黑" panose="020B0503020204020204" pitchFamily="34" charset="-122"/>
              </a:rPr>
              <a:t>:</a:t>
            </a:r>
            <a:r>
              <a:rPr lang="zh-CN" altLang="en-US" sz="1400" dirty="0">
                <a:solidFill>
                  <a:srgbClr val="000000"/>
                </a:solidFill>
                <a:ea typeface="微软雅黑" panose="020B0503020204020204" pitchFamily="34" charset="-122"/>
              </a:rPr>
              <a:t>长</a:t>
            </a:r>
            <a:r>
              <a:rPr lang="en-US" altLang="zh-CN" sz="1400" dirty="0">
                <a:solidFill>
                  <a:srgbClr val="000000"/>
                </a:solidFill>
                <a:ea typeface="微软雅黑" panose="020B0503020204020204" pitchFamily="34" charset="-122"/>
              </a:rPr>
              <a:t>(131.5mm)*</a:t>
            </a:r>
            <a:r>
              <a:rPr lang="zh-CN" altLang="en-US" sz="1400" dirty="0">
                <a:solidFill>
                  <a:srgbClr val="000000"/>
                </a:solidFill>
                <a:ea typeface="微软雅黑" panose="020B0503020204020204" pitchFamily="34" charset="-122"/>
              </a:rPr>
              <a:t>宽</a:t>
            </a:r>
            <a:r>
              <a:rPr lang="en-US" altLang="zh-CN" sz="1400" dirty="0">
                <a:solidFill>
                  <a:srgbClr val="000000"/>
                </a:solidFill>
                <a:ea typeface="微软雅黑" panose="020B0503020204020204" pitchFamily="34" charset="-122"/>
              </a:rPr>
              <a:t>(64.2mm)*</a:t>
            </a:r>
            <a:r>
              <a:rPr lang="zh-CN" altLang="en-US" sz="1400" dirty="0">
                <a:solidFill>
                  <a:srgbClr val="000000"/>
                </a:solidFill>
                <a:ea typeface="微软雅黑" panose="020B0503020204020204" pitchFamily="34" charset="-122"/>
              </a:rPr>
              <a:t>高</a:t>
            </a:r>
            <a:r>
              <a:rPr lang="en-US" altLang="zh-CN" sz="1400" dirty="0">
                <a:solidFill>
                  <a:srgbClr val="000000"/>
                </a:solidFill>
                <a:ea typeface="微软雅黑" panose="020B0503020204020204" pitchFamily="34" charset="-122"/>
              </a:rPr>
              <a:t>(7.65mm)</a:t>
            </a:r>
            <a:r>
              <a:rPr lang="zh-CN" altLang="en-US" sz="1400" dirty="0">
                <a:solidFill>
                  <a:srgbClr val="000000"/>
                </a:solidFill>
                <a:ea typeface="微软雅黑" panose="020B0503020204020204" pitchFamily="34" charset="-122"/>
              </a:rPr>
              <a:t>、长</a:t>
            </a:r>
            <a:r>
              <a:rPr lang="en-US" altLang="zh-CN" sz="1400" dirty="0">
                <a:solidFill>
                  <a:srgbClr val="000000"/>
                </a:solidFill>
                <a:ea typeface="微软雅黑" panose="020B0503020204020204" pitchFamily="34" charset="-122"/>
              </a:rPr>
              <a:t>(146.7mm)*</a:t>
            </a:r>
            <a:r>
              <a:rPr lang="zh-CN" altLang="en-US" sz="1400" dirty="0">
                <a:solidFill>
                  <a:srgbClr val="000000"/>
                </a:solidFill>
                <a:ea typeface="微软雅黑" panose="020B0503020204020204" pitchFamily="34" charset="-122"/>
              </a:rPr>
              <a:t>宽</a:t>
            </a:r>
            <a:r>
              <a:rPr lang="en-US" altLang="zh-CN" sz="1400" dirty="0">
                <a:solidFill>
                  <a:srgbClr val="000000"/>
                </a:solidFill>
                <a:ea typeface="微软雅黑" panose="020B0503020204020204" pitchFamily="34" charset="-122"/>
              </a:rPr>
              <a:t>(71.5mm)*</a:t>
            </a:r>
            <a:r>
              <a:rPr lang="zh-CN" altLang="en-US" sz="1400" dirty="0">
                <a:solidFill>
                  <a:srgbClr val="000000"/>
                </a:solidFill>
                <a:ea typeface="微软雅黑" panose="020B0503020204020204" pitchFamily="34" charset="-122"/>
              </a:rPr>
              <a:t>高</a:t>
            </a:r>
            <a:r>
              <a:rPr lang="en-US" altLang="zh-CN" sz="1400" dirty="0">
                <a:solidFill>
                  <a:srgbClr val="000000"/>
                </a:solidFill>
                <a:ea typeface="微软雅黑" panose="020B0503020204020204" pitchFamily="34" charset="-122"/>
              </a:rPr>
              <a:t>(7.65mm)</a:t>
            </a:r>
            <a:r>
              <a:rPr lang="zh-CN" altLang="en-US" sz="1400" dirty="0">
                <a:solidFill>
                  <a:srgbClr val="000000"/>
                </a:solidFill>
                <a:ea typeface="微软雅黑" panose="020B0503020204020204" pitchFamily="34" charset="-122"/>
              </a:rPr>
              <a:t>、长</a:t>
            </a:r>
            <a:r>
              <a:rPr lang="en-US" altLang="zh-CN" sz="1400" dirty="0">
                <a:solidFill>
                  <a:srgbClr val="000000"/>
                </a:solidFill>
                <a:ea typeface="微软雅黑" panose="020B0503020204020204" pitchFamily="34" charset="-122"/>
              </a:rPr>
              <a:t>(160.8mm)*</a:t>
            </a:r>
            <a:r>
              <a:rPr lang="zh-CN" altLang="en-US" sz="1400" dirty="0">
                <a:solidFill>
                  <a:srgbClr val="000000"/>
                </a:solidFill>
                <a:ea typeface="微软雅黑" panose="020B0503020204020204" pitchFamily="34" charset="-122"/>
              </a:rPr>
              <a:t>宽</a:t>
            </a:r>
            <a:r>
              <a:rPr lang="en-US" altLang="zh-CN" sz="1400" dirty="0">
                <a:solidFill>
                  <a:srgbClr val="000000"/>
                </a:solidFill>
                <a:ea typeface="微软雅黑" panose="020B0503020204020204" pitchFamily="34" charset="-122"/>
              </a:rPr>
              <a:t>(78.1mm)*</a:t>
            </a:r>
            <a:r>
              <a:rPr lang="zh-CN" altLang="en-US" sz="1400" dirty="0">
                <a:solidFill>
                  <a:srgbClr val="000000"/>
                </a:solidFill>
                <a:ea typeface="微软雅黑" panose="020B0503020204020204" pitchFamily="34" charset="-122"/>
              </a:rPr>
              <a:t>高</a:t>
            </a:r>
            <a:r>
              <a:rPr lang="en-US" altLang="zh-CN" sz="1400" dirty="0">
                <a:solidFill>
                  <a:srgbClr val="000000"/>
                </a:solidFill>
                <a:ea typeface="微软雅黑" panose="020B0503020204020204" pitchFamily="34" charset="-122"/>
              </a:rPr>
              <a:t>(7.65mm)</a:t>
            </a:r>
            <a:r>
              <a:rPr lang="zh-CN" altLang="en-US" sz="1400" dirty="0">
                <a:solidFill>
                  <a:srgbClr val="000000"/>
                </a:solidFill>
                <a:ea typeface="微软雅黑" panose="020B0503020204020204" pitchFamily="34" charset="-122"/>
              </a:rPr>
              <a:t>。</a:t>
            </a:r>
            <a:endParaRPr lang="en-US" altLang="zh-CN" sz="1400" dirty="0">
              <a:solidFill>
                <a:srgbClr val="000000"/>
              </a:solidFill>
              <a:ea typeface="微软雅黑" panose="020B0503020204020204" pitchFamily="34" charset="-122"/>
            </a:endParaRPr>
          </a:p>
          <a:p>
            <a:pPr marL="171450" indent="-171450">
              <a:lnSpc>
                <a:spcPct val="130000"/>
              </a:lnSpc>
              <a:spcBef>
                <a:spcPts val="600"/>
              </a:spcBef>
              <a:buFont typeface="Wingdings" panose="05000000000000000000" pitchFamily="2" charset="2"/>
              <a:buChar char="Ø"/>
            </a:pPr>
            <a:r>
              <a:rPr lang="zh-CN" altLang="en-US" sz="1400" dirty="0">
                <a:solidFill>
                  <a:srgbClr val="000000"/>
                </a:solidFill>
                <a:ea typeface="微软雅黑" panose="020B0503020204020204" pitchFamily="34" charset="-122"/>
              </a:rPr>
              <a:t>检测面</a:t>
            </a:r>
            <a:r>
              <a:rPr lang="en-US" altLang="zh-CN" sz="1400" dirty="0">
                <a:solidFill>
                  <a:srgbClr val="000000"/>
                </a:solidFill>
                <a:ea typeface="微软雅黑" panose="020B0503020204020204" pitchFamily="34" charset="-122"/>
              </a:rPr>
              <a:t>:CG</a:t>
            </a:r>
            <a:r>
              <a:rPr lang="zh-CN" altLang="en-US" sz="1400" dirty="0">
                <a:solidFill>
                  <a:srgbClr val="000000"/>
                </a:solidFill>
                <a:ea typeface="微软雅黑" panose="020B0503020204020204" pitchFamily="34" charset="-122"/>
              </a:rPr>
              <a:t>面、</a:t>
            </a:r>
            <a:r>
              <a:rPr lang="en-US" altLang="zh-CN" sz="1400" dirty="0">
                <a:solidFill>
                  <a:srgbClr val="000000"/>
                </a:solidFill>
                <a:ea typeface="微软雅黑" panose="020B0503020204020204" pitchFamily="34" charset="-122"/>
              </a:rPr>
              <a:t>BG</a:t>
            </a:r>
            <a:r>
              <a:rPr lang="zh-CN" altLang="en-US" sz="1400" dirty="0">
                <a:solidFill>
                  <a:srgbClr val="000000"/>
                </a:solidFill>
                <a:ea typeface="微软雅黑" panose="020B0503020204020204" pitchFamily="34" charset="-122"/>
              </a:rPr>
              <a:t>面、</a:t>
            </a:r>
            <a:r>
              <a:rPr lang="en-US" altLang="zh-CN" sz="1400" dirty="0">
                <a:solidFill>
                  <a:srgbClr val="000000"/>
                </a:solidFill>
                <a:ea typeface="微软雅黑" panose="020B0503020204020204" pitchFamily="34" charset="-122"/>
              </a:rPr>
              <a:t>RT</a:t>
            </a:r>
            <a:r>
              <a:rPr lang="zh-CN" altLang="en-US" sz="1400" dirty="0">
                <a:solidFill>
                  <a:srgbClr val="000000"/>
                </a:solidFill>
                <a:ea typeface="微软雅黑" panose="020B0503020204020204" pitchFamily="34" charset="-122"/>
              </a:rPr>
              <a:t>面</a:t>
            </a:r>
            <a:endParaRPr lang="en-US" altLang="zh-CN" sz="1400" dirty="0">
              <a:solidFill>
                <a:srgbClr val="000000"/>
              </a:solidFill>
              <a:ea typeface="微软雅黑" panose="020B0503020204020204" pitchFamily="34" charset="-122"/>
            </a:endParaRPr>
          </a:p>
          <a:p>
            <a:pPr marL="171450" indent="-171450">
              <a:lnSpc>
                <a:spcPct val="130000"/>
              </a:lnSpc>
              <a:spcBef>
                <a:spcPts val="600"/>
              </a:spcBef>
              <a:buFont typeface="Wingdings" panose="05000000000000000000" pitchFamily="2" charset="2"/>
              <a:buChar char="Ø"/>
            </a:pPr>
            <a:r>
              <a:rPr lang="zh-CN" altLang="en-US" sz="1400" dirty="0">
                <a:solidFill>
                  <a:srgbClr val="000000"/>
                </a:solidFill>
                <a:ea typeface="微软雅黑" panose="020B0503020204020204" pitchFamily="34" charset="-122"/>
              </a:rPr>
              <a:t>检测缺陷</a:t>
            </a:r>
            <a:r>
              <a:rPr lang="en-US" altLang="zh-CN" sz="1400" dirty="0">
                <a:solidFill>
                  <a:srgbClr val="000000"/>
                </a:solidFill>
                <a:ea typeface="微软雅黑" panose="020B0503020204020204" pitchFamily="34" charset="-122"/>
              </a:rPr>
              <a:t>:</a:t>
            </a:r>
            <a:r>
              <a:rPr lang="zh-CN" altLang="en-US" sz="1400" dirty="0">
                <a:solidFill>
                  <a:srgbClr val="000000"/>
                </a:solidFill>
                <a:ea typeface="微软雅黑" panose="020B0503020204020204" pitchFamily="34" charset="-122"/>
              </a:rPr>
              <a:t>抛光不足、碰刮伤、打磨纹、刀纹、条纹等。</a:t>
            </a:r>
            <a:endParaRPr lang="en-US" altLang="zh-CN" sz="1400" dirty="0">
              <a:solidFill>
                <a:srgbClr val="000000"/>
              </a:solidFill>
              <a:ea typeface="微软雅黑" panose="020B0503020204020204" pitchFamily="34" charset="-122"/>
            </a:endParaRPr>
          </a:p>
          <a:p>
            <a:pPr marL="171450" indent="-171450">
              <a:lnSpc>
                <a:spcPct val="130000"/>
              </a:lnSpc>
              <a:spcBef>
                <a:spcPts val="600"/>
              </a:spcBef>
              <a:buFont typeface="Wingdings" panose="05000000000000000000" pitchFamily="2" charset="2"/>
              <a:buChar char="Ø"/>
            </a:pPr>
            <a:r>
              <a:rPr lang="en-US" altLang="zh-CN" sz="1400" dirty="0">
                <a:solidFill>
                  <a:srgbClr val="000000"/>
                </a:solidFill>
                <a:ea typeface="微软雅黑" panose="020B0503020204020204" pitchFamily="34" charset="-122"/>
              </a:rPr>
              <a:t>CT</a:t>
            </a:r>
            <a:r>
              <a:rPr lang="zh-CN" altLang="en-US" sz="1400" dirty="0">
                <a:solidFill>
                  <a:srgbClr val="000000"/>
                </a:solidFill>
                <a:ea typeface="微软雅黑" panose="020B0503020204020204" pitchFamily="34" charset="-122"/>
              </a:rPr>
              <a:t>时间</a:t>
            </a:r>
            <a:r>
              <a:rPr lang="en-US" altLang="zh-CN" sz="1400" dirty="0">
                <a:solidFill>
                  <a:srgbClr val="000000"/>
                </a:solidFill>
                <a:ea typeface="微软雅黑" panose="020B0503020204020204" pitchFamily="34" charset="-122"/>
              </a:rPr>
              <a:t>:</a:t>
            </a:r>
            <a:r>
              <a:rPr lang="en-US" altLang="zh-CN" sz="1400" b="1" dirty="0">
                <a:solidFill>
                  <a:srgbClr val="FF0000"/>
                </a:solidFill>
                <a:ea typeface="微软雅黑" panose="020B0503020204020204" pitchFamily="34" charset="-122"/>
              </a:rPr>
              <a:t>5s/pcs(</a:t>
            </a:r>
            <a:r>
              <a:rPr lang="zh-CN" altLang="en-US" sz="1400" b="1" dirty="0">
                <a:solidFill>
                  <a:srgbClr val="FF0000"/>
                </a:solidFill>
                <a:ea typeface="微软雅黑" panose="020B0503020204020204" pitchFamily="34" charset="-122"/>
              </a:rPr>
              <a:t>抛光</a:t>
            </a:r>
            <a:r>
              <a:rPr lang="en-US" altLang="zh-CN" sz="1400" b="1" dirty="0">
                <a:solidFill>
                  <a:srgbClr val="FF0000"/>
                </a:solidFill>
                <a:ea typeface="微软雅黑" panose="020B0503020204020204" pitchFamily="34" charset="-122"/>
              </a:rPr>
              <a:t>AOI)</a:t>
            </a:r>
            <a:r>
              <a:rPr lang="zh-CN" altLang="en-US" sz="1400" b="1" dirty="0">
                <a:solidFill>
                  <a:srgbClr val="FF0000"/>
                </a:solidFill>
                <a:ea typeface="微软雅黑" panose="020B0503020204020204" pitchFamily="34" charset="-122"/>
              </a:rPr>
              <a:t>，未知</a:t>
            </a:r>
            <a:r>
              <a:rPr lang="en-US" altLang="zh-CN" sz="1400" b="1" dirty="0">
                <a:solidFill>
                  <a:srgbClr val="FF0000"/>
                </a:solidFill>
                <a:ea typeface="微软雅黑" panose="020B0503020204020204" pitchFamily="34" charset="-122"/>
              </a:rPr>
              <a:t>(</a:t>
            </a:r>
            <a:r>
              <a:rPr lang="zh-CN" altLang="en-US" sz="1400" b="1" dirty="0">
                <a:solidFill>
                  <a:srgbClr val="FF0000"/>
                </a:solidFill>
                <a:ea typeface="微软雅黑" panose="020B0503020204020204" pitchFamily="34" charset="-122"/>
              </a:rPr>
              <a:t>毛刺</a:t>
            </a:r>
            <a:r>
              <a:rPr lang="en-US" altLang="zh-CN" sz="1400" b="1" dirty="0">
                <a:solidFill>
                  <a:srgbClr val="FF0000"/>
                </a:solidFill>
                <a:ea typeface="微软雅黑" panose="020B0503020204020204" pitchFamily="34" charset="-122"/>
              </a:rPr>
              <a:t>)</a:t>
            </a:r>
            <a:r>
              <a:rPr lang="zh-CN" altLang="en-US" sz="1400" dirty="0">
                <a:solidFill>
                  <a:srgbClr val="000000"/>
                </a:solidFill>
                <a:ea typeface="微软雅黑" panose="020B0503020204020204" pitchFamily="34" charset="-122"/>
              </a:rPr>
              <a:t>。</a:t>
            </a:r>
            <a:endParaRPr lang="en-US" altLang="zh-CN" sz="1400" dirty="0">
              <a:solidFill>
                <a:srgbClr val="000000"/>
              </a:solidFill>
              <a:ea typeface="微软雅黑" panose="020B0503020204020204" pitchFamily="34" charset="-122"/>
            </a:endParaRPr>
          </a:p>
          <a:p>
            <a:pPr marL="171450" indent="-171450">
              <a:lnSpc>
                <a:spcPct val="130000"/>
              </a:lnSpc>
              <a:spcBef>
                <a:spcPts val="600"/>
              </a:spcBef>
              <a:buFont typeface="Wingdings" panose="05000000000000000000" pitchFamily="2" charset="2"/>
              <a:buChar char="Ø"/>
            </a:pPr>
            <a:r>
              <a:rPr lang="zh-CN" altLang="en-US" sz="1400" dirty="0">
                <a:solidFill>
                  <a:srgbClr val="000000"/>
                </a:solidFill>
                <a:ea typeface="微软雅黑" panose="020B0503020204020204" pitchFamily="34" charset="-122"/>
              </a:rPr>
              <a:t>检测率</a:t>
            </a:r>
            <a:r>
              <a:rPr lang="en-US" altLang="zh-CN" sz="1400" dirty="0">
                <a:solidFill>
                  <a:srgbClr val="000000"/>
                </a:solidFill>
                <a:ea typeface="微软雅黑" panose="020B0503020204020204" pitchFamily="34" charset="-122"/>
              </a:rPr>
              <a:t>:</a:t>
            </a:r>
            <a:r>
              <a:rPr lang="en-US" altLang="zh-CN" sz="1400" b="1" dirty="0">
                <a:solidFill>
                  <a:srgbClr val="FF0000"/>
                </a:solidFill>
                <a:ea typeface="微软雅黑" panose="020B0503020204020204" pitchFamily="34" charset="-122"/>
              </a:rPr>
              <a:t>overkill ≤ 20%</a:t>
            </a:r>
            <a:r>
              <a:rPr lang="zh-CN" altLang="en-US" sz="1400" dirty="0">
                <a:solidFill>
                  <a:srgbClr val="000000"/>
                </a:solidFill>
                <a:ea typeface="微软雅黑" panose="020B0503020204020204" pitchFamily="34" charset="-122"/>
              </a:rPr>
              <a:t>。</a:t>
            </a:r>
            <a:endParaRPr lang="en-US" altLang="zh-CN" sz="1400" dirty="0">
              <a:solidFill>
                <a:srgbClr val="000000"/>
              </a:solidFill>
              <a:ea typeface="微软雅黑" panose="020B0503020204020204" pitchFamily="34" charset="-122"/>
            </a:endParaRPr>
          </a:p>
          <a:p>
            <a:pPr marL="171450" indent="-171450">
              <a:lnSpc>
                <a:spcPct val="130000"/>
              </a:lnSpc>
              <a:spcBef>
                <a:spcPts val="600"/>
              </a:spcBef>
              <a:buFont typeface="Wingdings" panose="05000000000000000000" pitchFamily="2" charset="2"/>
              <a:buChar char="Ø"/>
            </a:pPr>
            <a:r>
              <a:rPr lang="zh-CN" altLang="en-US" sz="1400" dirty="0">
                <a:solidFill>
                  <a:srgbClr val="000000"/>
                </a:solidFill>
                <a:ea typeface="微软雅黑" panose="020B0503020204020204" pitchFamily="34" charset="-122"/>
              </a:rPr>
              <a:t>样机交机时间</a:t>
            </a:r>
            <a:r>
              <a:rPr lang="en-US" altLang="zh-CN" sz="1400" dirty="0">
                <a:solidFill>
                  <a:srgbClr val="000000"/>
                </a:solidFill>
                <a:ea typeface="微软雅黑" panose="020B0503020204020204" pitchFamily="34" charset="-122"/>
              </a:rPr>
              <a:t>:</a:t>
            </a:r>
            <a:r>
              <a:rPr lang="en-US" altLang="zh-CN" sz="1400" b="1" dirty="0">
                <a:solidFill>
                  <a:srgbClr val="FF0000"/>
                </a:solidFill>
                <a:ea typeface="微软雅黑" panose="020B0503020204020204" pitchFamily="34" charset="-122"/>
              </a:rPr>
              <a:t>12</a:t>
            </a:r>
            <a:r>
              <a:rPr lang="zh-CN" altLang="en-US" sz="1400" b="1" dirty="0">
                <a:solidFill>
                  <a:srgbClr val="FF0000"/>
                </a:solidFill>
                <a:ea typeface="微软雅黑" panose="020B0503020204020204" pitchFamily="34" charset="-122"/>
              </a:rPr>
              <a:t>月底</a:t>
            </a:r>
            <a:endParaRPr lang="en-US" altLang="zh-CN" sz="1400" b="1" dirty="0">
              <a:solidFill>
                <a:srgbClr val="FF0000"/>
              </a:solidFill>
              <a:ea typeface="微软雅黑" panose="020B0503020204020204" pitchFamily="34" charset="-122"/>
            </a:endParaRPr>
          </a:p>
          <a:p>
            <a:pPr>
              <a:lnSpc>
                <a:spcPct val="130000"/>
              </a:lnSpc>
              <a:spcBef>
                <a:spcPts val="600"/>
              </a:spcBef>
            </a:pPr>
            <a:endParaRPr lang="en-US" altLang="zh-CN" sz="1000" dirty="0">
              <a:solidFill>
                <a:srgbClr val="000000"/>
              </a:solidFill>
              <a:ea typeface="微软雅黑" panose="020B0503020204020204" pitchFamily="34" charset="-122"/>
            </a:endParaRPr>
          </a:p>
        </p:txBody>
      </p:sp>
    </p:spTree>
    <p:extLst>
      <p:ext uri="{BB962C8B-B14F-4D97-AF65-F5344CB8AC3E}">
        <p14:creationId xmlns:p14="http://schemas.microsoft.com/office/powerpoint/2010/main" val="1662827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21103195-2FA8-4BC7-84EF-DD9EEA946C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95016" y="213148"/>
            <a:ext cx="6889769" cy="6664016"/>
          </a:xfrm>
          <a:prstGeom prst="rect">
            <a:avLst/>
          </a:prstGeom>
        </p:spPr>
      </p:pic>
      <p:sp>
        <p:nvSpPr>
          <p:cNvPr id="7" name="标题 6">
            <a:extLst>
              <a:ext uri="{FF2B5EF4-FFF2-40B4-BE49-F238E27FC236}">
                <a16:creationId xmlns:a16="http://schemas.microsoft.com/office/drawing/2014/main" id="{A3A4A5BA-6DE1-4FB2-ABFA-8AC16BDDA2B1}"/>
              </a:ext>
            </a:extLst>
          </p:cNvPr>
          <p:cNvSpPr>
            <a:spLocks noGrp="1"/>
          </p:cNvSpPr>
          <p:nvPr>
            <p:ph type="title"/>
          </p:nvPr>
        </p:nvSpPr>
        <p:spPr>
          <a:xfrm>
            <a:off x="479505" y="213148"/>
            <a:ext cx="9058943" cy="332399"/>
          </a:xfrm>
        </p:spPr>
        <p:txBody>
          <a:bodyPr/>
          <a:lstStyle/>
          <a:p>
            <a:r>
              <a:rPr lang="zh-CN" altLang="en-US" sz="2400" b="1" spc="100" dirty="0">
                <a:solidFill>
                  <a:srgbClr val="043E6F"/>
                </a:solidFill>
                <a:cs typeface="Arial" panose="020B0604020202020204" pitchFamily="34" charset="0"/>
              </a:rPr>
              <a:t>设计方案</a:t>
            </a:r>
            <a:r>
              <a:rPr lang="en-US" altLang="zh-CN" sz="2400" b="1" spc="100" dirty="0">
                <a:solidFill>
                  <a:srgbClr val="043E6F"/>
                </a:solidFill>
                <a:cs typeface="Arial" panose="020B0604020202020204" pitchFamily="34" charset="0"/>
              </a:rPr>
              <a:t>|</a:t>
            </a:r>
            <a:r>
              <a:rPr lang="zh-CN" altLang="en-US" sz="2400" b="1" spc="100" dirty="0">
                <a:solidFill>
                  <a:srgbClr val="043E6F"/>
                </a:solidFill>
                <a:cs typeface="Arial" panose="020B0604020202020204" pitchFamily="34" charset="0"/>
              </a:rPr>
              <a:t>检测指标</a:t>
            </a:r>
          </a:p>
        </p:txBody>
      </p:sp>
    </p:spTree>
    <p:extLst>
      <p:ext uri="{BB962C8B-B14F-4D97-AF65-F5344CB8AC3E}">
        <p14:creationId xmlns:p14="http://schemas.microsoft.com/office/powerpoint/2010/main" val="3963549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35D2F44-7201-4AA6-BB24-216C3E8C6FD1}"/>
              </a:ext>
            </a:extLst>
          </p:cNvPr>
          <p:cNvGrpSpPr/>
          <p:nvPr/>
        </p:nvGrpSpPr>
        <p:grpSpPr>
          <a:xfrm>
            <a:off x="253381" y="292612"/>
            <a:ext cx="11685237" cy="6399240"/>
            <a:chOff x="338328" y="438919"/>
            <a:chExt cx="11685237" cy="6399240"/>
          </a:xfrm>
        </p:grpSpPr>
        <p:pic>
          <p:nvPicPr>
            <p:cNvPr id="5" name="Picture 2">
              <a:extLst>
                <a:ext uri="{FF2B5EF4-FFF2-40B4-BE49-F238E27FC236}">
                  <a16:creationId xmlns:a16="http://schemas.microsoft.com/office/drawing/2014/main" id="{6BEEA41B-B26E-4ED6-B6F9-6CD2E67FFA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92114" y="438919"/>
              <a:ext cx="6210984" cy="45140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圆角矩形 5">
              <a:extLst>
                <a:ext uri="{FF2B5EF4-FFF2-40B4-BE49-F238E27FC236}">
                  <a16:creationId xmlns:a16="http://schemas.microsoft.com/office/drawing/2014/main" id="{CD82DF52-D191-421D-97A9-EA0B4139AAC8}"/>
                </a:ext>
              </a:extLst>
            </p:cNvPr>
            <p:cNvSpPr/>
            <p:nvPr/>
          </p:nvSpPr>
          <p:spPr>
            <a:xfrm>
              <a:off x="338328" y="5146520"/>
              <a:ext cx="1600200" cy="475488"/>
            </a:xfrm>
            <a:prstGeom prst="roundRect">
              <a:avLst/>
            </a:prstGeom>
            <a:noFill/>
            <a:ln w="190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tx1"/>
                  </a:solidFill>
                </a:rPr>
                <a:t>龙门（</a:t>
              </a:r>
              <a:r>
                <a:rPr lang="en-US" altLang="zh-CN" sz="1200" dirty="0">
                  <a:solidFill>
                    <a:schemeClr val="tx1"/>
                  </a:solidFill>
                </a:rPr>
                <a:t>P1</a:t>
              </a:r>
              <a:r>
                <a:rPr lang="zh-CN" altLang="en-US" sz="1200" dirty="0">
                  <a:solidFill>
                    <a:schemeClr val="tx1"/>
                  </a:solidFill>
                </a:rPr>
                <a:t>）上料到（</a:t>
              </a:r>
              <a:r>
                <a:rPr lang="en-US" altLang="zh-CN" sz="1200" dirty="0">
                  <a:solidFill>
                    <a:schemeClr val="tx1"/>
                  </a:solidFill>
                </a:rPr>
                <a:t>P2</a:t>
              </a:r>
              <a:r>
                <a:rPr lang="zh-CN" altLang="en-US" sz="1200" dirty="0">
                  <a:solidFill>
                    <a:schemeClr val="tx1"/>
                  </a:solidFill>
                </a:rPr>
                <a:t>）</a:t>
              </a:r>
            </a:p>
          </p:txBody>
        </p:sp>
        <p:sp>
          <p:nvSpPr>
            <p:cNvPr id="8" name="右箭头 20">
              <a:extLst>
                <a:ext uri="{FF2B5EF4-FFF2-40B4-BE49-F238E27FC236}">
                  <a16:creationId xmlns:a16="http://schemas.microsoft.com/office/drawing/2014/main" id="{EBD7B30D-3D4A-466A-8336-80F7BE192886}"/>
                </a:ext>
              </a:extLst>
            </p:cNvPr>
            <p:cNvSpPr/>
            <p:nvPr/>
          </p:nvSpPr>
          <p:spPr>
            <a:xfrm>
              <a:off x="1938528" y="5258288"/>
              <a:ext cx="417640" cy="21031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B0E5CA51-731B-47F6-954A-3556DB2151F3}"/>
                </a:ext>
              </a:extLst>
            </p:cNvPr>
            <p:cNvSpPr/>
            <p:nvPr/>
          </p:nvSpPr>
          <p:spPr>
            <a:xfrm>
              <a:off x="5967341" y="3899945"/>
              <a:ext cx="475940" cy="173736"/>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dirty="0"/>
                <a:t>P1</a:t>
              </a:r>
              <a:endParaRPr lang="zh-CN" altLang="en-US" sz="1050" dirty="0"/>
            </a:p>
          </p:txBody>
        </p:sp>
        <p:sp>
          <p:nvSpPr>
            <p:cNvPr id="10" name="圆角矩形 70">
              <a:extLst>
                <a:ext uri="{FF2B5EF4-FFF2-40B4-BE49-F238E27FC236}">
                  <a16:creationId xmlns:a16="http://schemas.microsoft.com/office/drawing/2014/main" id="{1D19CE0C-46DE-4925-B37E-FED1DC53AB74}"/>
                </a:ext>
              </a:extLst>
            </p:cNvPr>
            <p:cNvSpPr/>
            <p:nvPr/>
          </p:nvSpPr>
          <p:spPr>
            <a:xfrm>
              <a:off x="9999509" y="5084798"/>
              <a:ext cx="1997420" cy="537210"/>
            </a:xfrm>
            <a:prstGeom prst="roundRect">
              <a:avLst/>
            </a:prstGeom>
            <a:noFill/>
            <a:ln w="190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tx1"/>
                  </a:solidFill>
                </a:rPr>
                <a:t>（</a:t>
              </a:r>
              <a:r>
                <a:rPr lang="en-US" altLang="zh-CN" sz="1200" dirty="0">
                  <a:solidFill>
                    <a:schemeClr val="tx1"/>
                  </a:solidFill>
                </a:rPr>
                <a:t>P3/2</a:t>
              </a:r>
              <a:r>
                <a:rPr lang="zh-CN" altLang="en-US" sz="1200" dirty="0">
                  <a:solidFill>
                    <a:schemeClr val="tx1"/>
                  </a:solidFill>
                </a:rPr>
                <a:t>）经过</a:t>
              </a:r>
              <a:r>
                <a:rPr lang="en-US" altLang="zh-CN" sz="1200" dirty="0">
                  <a:solidFill>
                    <a:schemeClr val="tx1"/>
                  </a:solidFill>
                </a:rPr>
                <a:t>DD</a:t>
              </a:r>
              <a:r>
                <a:rPr lang="zh-CN" altLang="en-US" sz="1200" dirty="0">
                  <a:solidFill>
                    <a:schemeClr val="tx1"/>
                  </a:solidFill>
                </a:rPr>
                <a:t>马达旋转</a:t>
              </a:r>
              <a:r>
                <a:rPr lang="en-US" altLang="zh-CN" sz="1200" dirty="0">
                  <a:solidFill>
                    <a:schemeClr val="tx1"/>
                  </a:solidFill>
                </a:rPr>
                <a:t>180°</a:t>
              </a:r>
              <a:r>
                <a:rPr lang="zh-CN" altLang="en-US" sz="1200" dirty="0">
                  <a:solidFill>
                    <a:schemeClr val="tx1"/>
                  </a:solidFill>
                </a:rPr>
                <a:t>到（</a:t>
              </a:r>
              <a:r>
                <a:rPr lang="en-US" altLang="zh-CN" sz="1200" dirty="0">
                  <a:solidFill>
                    <a:schemeClr val="tx1"/>
                  </a:solidFill>
                </a:rPr>
                <a:t>P2/3</a:t>
              </a:r>
              <a:r>
                <a:rPr lang="zh-CN" altLang="en-US" sz="1200" dirty="0">
                  <a:solidFill>
                    <a:schemeClr val="tx1"/>
                  </a:solidFill>
                </a:rPr>
                <a:t>）</a:t>
              </a:r>
            </a:p>
          </p:txBody>
        </p:sp>
        <p:sp>
          <p:nvSpPr>
            <p:cNvPr id="11" name="右箭头 71">
              <a:extLst>
                <a:ext uri="{FF2B5EF4-FFF2-40B4-BE49-F238E27FC236}">
                  <a16:creationId xmlns:a16="http://schemas.microsoft.com/office/drawing/2014/main" id="{90587A25-8279-4366-87C1-6875FC18B87B}"/>
                </a:ext>
              </a:extLst>
            </p:cNvPr>
            <p:cNvSpPr/>
            <p:nvPr/>
          </p:nvSpPr>
          <p:spPr>
            <a:xfrm>
              <a:off x="9558446" y="5221712"/>
              <a:ext cx="417640" cy="21031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圆角矩形 72">
              <a:extLst>
                <a:ext uri="{FF2B5EF4-FFF2-40B4-BE49-F238E27FC236}">
                  <a16:creationId xmlns:a16="http://schemas.microsoft.com/office/drawing/2014/main" id="{C456F650-E80D-463A-B1ED-893FF7240F6F}"/>
                </a:ext>
              </a:extLst>
            </p:cNvPr>
            <p:cNvSpPr/>
            <p:nvPr/>
          </p:nvSpPr>
          <p:spPr>
            <a:xfrm>
              <a:off x="2347800" y="5079449"/>
              <a:ext cx="1919266" cy="626357"/>
            </a:xfrm>
            <a:prstGeom prst="roundRect">
              <a:avLst/>
            </a:prstGeom>
            <a:noFill/>
            <a:ln w="190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tx1"/>
                  </a:solidFill>
                </a:rPr>
                <a:t>（</a:t>
              </a:r>
              <a:r>
                <a:rPr lang="en-US" altLang="zh-CN" sz="1200" dirty="0">
                  <a:solidFill>
                    <a:schemeClr val="tx1"/>
                  </a:solidFill>
                </a:rPr>
                <a:t>P2</a:t>
              </a:r>
              <a:r>
                <a:rPr lang="zh-CN" altLang="en-US" sz="1200" dirty="0">
                  <a:solidFill>
                    <a:schemeClr val="tx1"/>
                  </a:solidFill>
                </a:rPr>
                <a:t>）经</a:t>
              </a:r>
              <a:r>
                <a:rPr lang="en-US" altLang="zh-CN" sz="1200" dirty="0">
                  <a:solidFill>
                    <a:schemeClr val="tx1"/>
                  </a:solidFill>
                </a:rPr>
                <a:t>DD</a:t>
              </a:r>
              <a:r>
                <a:rPr lang="zh-CN" altLang="en-US" sz="1200" dirty="0">
                  <a:solidFill>
                    <a:schemeClr val="tx1"/>
                  </a:solidFill>
                </a:rPr>
                <a:t>马达旋转</a:t>
              </a:r>
              <a:r>
                <a:rPr lang="en-US" altLang="zh-CN" sz="1200" dirty="0">
                  <a:solidFill>
                    <a:schemeClr val="tx1"/>
                  </a:solidFill>
                </a:rPr>
                <a:t>180°</a:t>
              </a:r>
              <a:r>
                <a:rPr lang="zh-CN" altLang="en-US" sz="1200" dirty="0">
                  <a:solidFill>
                    <a:schemeClr val="tx1"/>
                  </a:solidFill>
                </a:rPr>
                <a:t>到（</a:t>
              </a:r>
              <a:r>
                <a:rPr lang="en-US" altLang="zh-CN" sz="1200" dirty="0">
                  <a:solidFill>
                    <a:schemeClr val="tx1"/>
                  </a:solidFill>
                </a:rPr>
                <a:t>P3</a:t>
              </a:r>
              <a:r>
                <a:rPr lang="zh-CN" altLang="en-US" sz="1200" dirty="0">
                  <a:solidFill>
                    <a:schemeClr val="tx1"/>
                  </a:solidFill>
                </a:rPr>
                <a:t>）</a:t>
              </a:r>
            </a:p>
          </p:txBody>
        </p:sp>
        <p:sp>
          <p:nvSpPr>
            <p:cNvPr id="13" name="右箭头 73">
              <a:extLst>
                <a:ext uri="{FF2B5EF4-FFF2-40B4-BE49-F238E27FC236}">
                  <a16:creationId xmlns:a16="http://schemas.microsoft.com/office/drawing/2014/main" id="{32DE31BB-2D3A-4959-9FF2-4C128CD0CE17}"/>
                </a:ext>
              </a:extLst>
            </p:cNvPr>
            <p:cNvSpPr/>
            <p:nvPr/>
          </p:nvSpPr>
          <p:spPr>
            <a:xfrm>
              <a:off x="4267066" y="5247446"/>
              <a:ext cx="417640" cy="21031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圆角矩形 75">
              <a:extLst>
                <a:ext uri="{FF2B5EF4-FFF2-40B4-BE49-F238E27FC236}">
                  <a16:creationId xmlns:a16="http://schemas.microsoft.com/office/drawing/2014/main" id="{1B5836D8-4353-4442-8E25-A875EB75FA9E}"/>
                </a:ext>
              </a:extLst>
            </p:cNvPr>
            <p:cNvSpPr/>
            <p:nvPr/>
          </p:nvSpPr>
          <p:spPr>
            <a:xfrm>
              <a:off x="4684706" y="5118308"/>
              <a:ext cx="2045278" cy="475488"/>
            </a:xfrm>
            <a:prstGeom prst="roundRect">
              <a:avLst/>
            </a:prstGeom>
            <a:noFill/>
            <a:ln w="190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rPr>
                <a:t>CCD</a:t>
              </a:r>
              <a:r>
                <a:rPr lang="zh-CN" altLang="en-US" sz="1200" dirty="0">
                  <a:solidFill>
                    <a:schemeClr val="tx1"/>
                  </a:solidFill>
                </a:rPr>
                <a:t>模组（</a:t>
              </a:r>
              <a:r>
                <a:rPr lang="en-US" altLang="zh-CN" sz="1200" dirty="0">
                  <a:solidFill>
                    <a:schemeClr val="tx1"/>
                  </a:solidFill>
                </a:rPr>
                <a:t>P4</a:t>
              </a:r>
              <a:r>
                <a:rPr lang="zh-CN" altLang="en-US" sz="1200" dirty="0">
                  <a:solidFill>
                    <a:schemeClr val="tx1"/>
                  </a:solidFill>
                </a:rPr>
                <a:t>）检测手机中框第一面</a:t>
              </a:r>
            </a:p>
          </p:txBody>
        </p:sp>
        <p:sp>
          <p:nvSpPr>
            <p:cNvPr id="15" name="右箭头 76">
              <a:extLst>
                <a:ext uri="{FF2B5EF4-FFF2-40B4-BE49-F238E27FC236}">
                  <a16:creationId xmlns:a16="http://schemas.microsoft.com/office/drawing/2014/main" id="{2383620F-3A71-405B-B718-2CEA32F422F2}"/>
                </a:ext>
              </a:extLst>
            </p:cNvPr>
            <p:cNvSpPr/>
            <p:nvPr/>
          </p:nvSpPr>
          <p:spPr>
            <a:xfrm>
              <a:off x="6729984" y="5237522"/>
              <a:ext cx="417640" cy="21031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圆角矩形 77">
              <a:extLst>
                <a:ext uri="{FF2B5EF4-FFF2-40B4-BE49-F238E27FC236}">
                  <a16:creationId xmlns:a16="http://schemas.microsoft.com/office/drawing/2014/main" id="{ED2B7EF3-2581-4D8A-A5E4-5E3C3A79D828}"/>
                </a:ext>
              </a:extLst>
            </p:cNvPr>
            <p:cNvSpPr/>
            <p:nvPr/>
          </p:nvSpPr>
          <p:spPr>
            <a:xfrm>
              <a:off x="6783496" y="6167977"/>
              <a:ext cx="2527352" cy="475488"/>
            </a:xfrm>
            <a:prstGeom prst="roundRect">
              <a:avLst/>
            </a:prstGeom>
            <a:noFill/>
            <a:ln w="190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tx1"/>
                  </a:solidFill>
                </a:rPr>
                <a:t>检测完成（</a:t>
              </a:r>
              <a:r>
                <a:rPr lang="en-US" altLang="zh-CN" sz="1200" dirty="0">
                  <a:solidFill>
                    <a:schemeClr val="tx1"/>
                  </a:solidFill>
                </a:rPr>
                <a:t>P2/3</a:t>
              </a:r>
              <a:r>
                <a:rPr lang="zh-CN" altLang="en-US" sz="1200" dirty="0">
                  <a:solidFill>
                    <a:schemeClr val="tx1"/>
                  </a:solidFill>
                </a:rPr>
                <a:t>）经过</a:t>
              </a:r>
              <a:r>
                <a:rPr lang="en-US" altLang="zh-CN" sz="1200" dirty="0">
                  <a:solidFill>
                    <a:schemeClr val="tx1"/>
                  </a:solidFill>
                </a:rPr>
                <a:t>DD</a:t>
              </a:r>
              <a:r>
                <a:rPr lang="zh-CN" altLang="en-US" sz="1200" dirty="0">
                  <a:solidFill>
                    <a:schemeClr val="tx1"/>
                  </a:solidFill>
                </a:rPr>
                <a:t>马达旋转</a:t>
              </a:r>
              <a:r>
                <a:rPr lang="en-US" altLang="zh-CN" sz="1200" dirty="0">
                  <a:solidFill>
                    <a:schemeClr val="tx1"/>
                  </a:solidFill>
                </a:rPr>
                <a:t>180°</a:t>
              </a:r>
              <a:r>
                <a:rPr lang="zh-CN" altLang="en-US" sz="1200" dirty="0">
                  <a:solidFill>
                    <a:schemeClr val="tx1"/>
                  </a:solidFill>
                </a:rPr>
                <a:t>到（</a:t>
              </a:r>
              <a:r>
                <a:rPr lang="en-US" altLang="zh-CN" sz="1200" dirty="0">
                  <a:solidFill>
                    <a:schemeClr val="tx1"/>
                  </a:solidFill>
                </a:rPr>
                <a:t>P3/2</a:t>
              </a:r>
              <a:r>
                <a:rPr lang="zh-CN" altLang="en-US" sz="1200" dirty="0">
                  <a:solidFill>
                    <a:schemeClr val="tx1"/>
                  </a:solidFill>
                </a:rPr>
                <a:t>）</a:t>
              </a:r>
            </a:p>
          </p:txBody>
        </p:sp>
        <p:sp>
          <p:nvSpPr>
            <p:cNvPr id="17" name="下箭头 44">
              <a:extLst>
                <a:ext uri="{FF2B5EF4-FFF2-40B4-BE49-F238E27FC236}">
                  <a16:creationId xmlns:a16="http://schemas.microsoft.com/office/drawing/2014/main" id="{37A0D135-D9F7-4CE8-9629-AE7613E03A5D}"/>
                </a:ext>
              </a:extLst>
            </p:cNvPr>
            <p:cNvSpPr/>
            <p:nvPr/>
          </p:nvSpPr>
          <p:spPr>
            <a:xfrm>
              <a:off x="10914383" y="5595835"/>
              <a:ext cx="167672" cy="37569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圆角矩形 80">
              <a:extLst>
                <a:ext uri="{FF2B5EF4-FFF2-40B4-BE49-F238E27FC236}">
                  <a16:creationId xmlns:a16="http://schemas.microsoft.com/office/drawing/2014/main" id="{1929B0FD-485B-4A11-A6A8-B2ECCF6E0C23}"/>
                </a:ext>
              </a:extLst>
            </p:cNvPr>
            <p:cNvSpPr/>
            <p:nvPr/>
          </p:nvSpPr>
          <p:spPr>
            <a:xfrm>
              <a:off x="4386772" y="6167977"/>
              <a:ext cx="1957713" cy="475488"/>
            </a:xfrm>
            <a:prstGeom prst="roundRect">
              <a:avLst/>
            </a:prstGeom>
            <a:noFill/>
            <a:ln w="190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tx1"/>
                  </a:solidFill>
                </a:rPr>
                <a:t>龙门将检测完成的物料，下料</a:t>
              </a:r>
            </a:p>
          </p:txBody>
        </p:sp>
        <p:sp>
          <p:nvSpPr>
            <p:cNvPr id="19" name="右箭头 79">
              <a:extLst>
                <a:ext uri="{FF2B5EF4-FFF2-40B4-BE49-F238E27FC236}">
                  <a16:creationId xmlns:a16="http://schemas.microsoft.com/office/drawing/2014/main" id="{A128CF15-F056-4CB2-9E6D-0833CE97E746}"/>
                </a:ext>
              </a:extLst>
            </p:cNvPr>
            <p:cNvSpPr/>
            <p:nvPr/>
          </p:nvSpPr>
          <p:spPr>
            <a:xfrm rot="10800000">
              <a:off x="6332657" y="6271381"/>
              <a:ext cx="456418" cy="21031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圆角矩形 45">
              <a:extLst>
                <a:ext uri="{FF2B5EF4-FFF2-40B4-BE49-F238E27FC236}">
                  <a16:creationId xmlns:a16="http://schemas.microsoft.com/office/drawing/2014/main" id="{56F69CEB-2661-4250-9369-363920B93253}"/>
                </a:ext>
              </a:extLst>
            </p:cNvPr>
            <p:cNvSpPr/>
            <p:nvPr/>
          </p:nvSpPr>
          <p:spPr>
            <a:xfrm>
              <a:off x="7147624" y="5134118"/>
              <a:ext cx="2417000" cy="475488"/>
            </a:xfrm>
            <a:prstGeom prst="roundRect">
              <a:avLst/>
            </a:prstGeom>
            <a:noFill/>
            <a:ln w="190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tx1"/>
                  </a:solidFill>
                </a:rPr>
                <a:t>（</a:t>
              </a:r>
              <a:r>
                <a:rPr lang="en-US" altLang="zh-CN" sz="1200" dirty="0">
                  <a:solidFill>
                    <a:schemeClr val="tx1"/>
                  </a:solidFill>
                </a:rPr>
                <a:t>P2/3</a:t>
              </a:r>
              <a:r>
                <a:rPr lang="zh-CN" altLang="en-US" sz="1200" dirty="0">
                  <a:solidFill>
                    <a:schemeClr val="tx1"/>
                  </a:solidFill>
                </a:rPr>
                <a:t>）旋转</a:t>
              </a:r>
              <a:r>
                <a:rPr lang="en-US" altLang="zh-CN" sz="1200" dirty="0">
                  <a:solidFill>
                    <a:schemeClr val="tx1"/>
                  </a:solidFill>
                </a:rPr>
                <a:t>90°</a:t>
              </a:r>
              <a:r>
                <a:rPr lang="zh-CN" altLang="en-US" sz="1200" dirty="0">
                  <a:solidFill>
                    <a:schemeClr val="tx1"/>
                  </a:solidFill>
                </a:rPr>
                <a:t>将料送给（</a:t>
              </a:r>
              <a:r>
                <a:rPr lang="en-US" altLang="zh-CN" sz="1200" dirty="0">
                  <a:solidFill>
                    <a:schemeClr val="tx1"/>
                  </a:solidFill>
                </a:rPr>
                <a:t>P3/2</a:t>
              </a:r>
              <a:r>
                <a:rPr lang="zh-CN" altLang="en-US" sz="1200" dirty="0">
                  <a:solidFill>
                    <a:schemeClr val="tx1"/>
                  </a:solidFill>
                </a:rPr>
                <a:t>）同时旋转</a:t>
              </a:r>
              <a:r>
                <a:rPr lang="en-US" altLang="zh-CN" sz="1200" dirty="0">
                  <a:solidFill>
                    <a:schemeClr val="tx1"/>
                  </a:solidFill>
                </a:rPr>
                <a:t>90°</a:t>
              </a:r>
              <a:endParaRPr lang="zh-CN" altLang="en-US" sz="1200" dirty="0">
                <a:solidFill>
                  <a:schemeClr val="tx1"/>
                </a:solidFill>
              </a:endParaRPr>
            </a:p>
          </p:txBody>
        </p:sp>
        <p:sp>
          <p:nvSpPr>
            <p:cNvPr id="21" name="圆角矩形 87">
              <a:extLst>
                <a:ext uri="{FF2B5EF4-FFF2-40B4-BE49-F238E27FC236}">
                  <a16:creationId xmlns:a16="http://schemas.microsoft.com/office/drawing/2014/main" id="{62336367-DB54-45D4-AF89-2A5BDDAC4CAD}"/>
                </a:ext>
              </a:extLst>
            </p:cNvPr>
            <p:cNvSpPr/>
            <p:nvPr/>
          </p:nvSpPr>
          <p:spPr>
            <a:xfrm>
              <a:off x="9767266" y="5973284"/>
              <a:ext cx="2256299" cy="864875"/>
            </a:xfrm>
            <a:prstGeom prst="roundRect">
              <a:avLst/>
            </a:prstGeom>
            <a:noFill/>
            <a:ln w="190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rPr>
                <a:t>CCD</a:t>
              </a:r>
              <a:r>
                <a:rPr lang="zh-CN" altLang="en-US" sz="1200" dirty="0">
                  <a:solidFill>
                    <a:schemeClr val="tx1"/>
                  </a:solidFill>
                </a:rPr>
                <a:t>模组（</a:t>
              </a:r>
              <a:r>
                <a:rPr lang="en-US" altLang="zh-CN" sz="1200" dirty="0">
                  <a:solidFill>
                    <a:schemeClr val="tx1"/>
                  </a:solidFill>
                </a:rPr>
                <a:t>P4</a:t>
              </a:r>
              <a:r>
                <a:rPr lang="zh-CN" altLang="en-US" sz="1200" dirty="0">
                  <a:solidFill>
                    <a:schemeClr val="tx1"/>
                  </a:solidFill>
                </a:rPr>
                <a:t>）检测手机中框反面，同时龙门上料到（</a:t>
              </a:r>
              <a:r>
                <a:rPr lang="en-US" altLang="zh-CN" sz="1200" dirty="0">
                  <a:solidFill>
                    <a:schemeClr val="tx1"/>
                  </a:solidFill>
                </a:rPr>
                <a:t>P2/3</a:t>
              </a:r>
              <a:r>
                <a:rPr lang="zh-CN" altLang="en-US" sz="1200" dirty="0">
                  <a:solidFill>
                    <a:schemeClr val="tx1"/>
                  </a:solidFill>
                </a:rPr>
                <a:t>）</a:t>
              </a:r>
            </a:p>
          </p:txBody>
        </p:sp>
        <p:sp>
          <p:nvSpPr>
            <p:cNvPr id="22" name="右箭头 88">
              <a:extLst>
                <a:ext uri="{FF2B5EF4-FFF2-40B4-BE49-F238E27FC236}">
                  <a16:creationId xmlns:a16="http://schemas.microsoft.com/office/drawing/2014/main" id="{5298F8FD-50BE-4BA6-91B0-EDF3E4E93295}"/>
                </a:ext>
              </a:extLst>
            </p:cNvPr>
            <p:cNvSpPr/>
            <p:nvPr/>
          </p:nvSpPr>
          <p:spPr>
            <a:xfrm rot="10800000">
              <a:off x="9310848" y="6285467"/>
              <a:ext cx="456418" cy="21031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a:extLst>
                <a:ext uri="{FF2B5EF4-FFF2-40B4-BE49-F238E27FC236}">
                  <a16:creationId xmlns:a16="http://schemas.microsoft.com/office/drawing/2014/main" id="{D1EA94B1-8873-4D9D-9F19-42DA8A52349B}"/>
                </a:ext>
              </a:extLst>
            </p:cNvPr>
            <p:cNvSpPr/>
            <p:nvPr/>
          </p:nvSpPr>
          <p:spPr>
            <a:xfrm>
              <a:off x="6227110" y="2872080"/>
              <a:ext cx="475940" cy="173736"/>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dirty="0"/>
                <a:t>P2</a:t>
              </a:r>
              <a:endParaRPr lang="zh-CN" altLang="en-US" sz="1050" dirty="0"/>
            </a:p>
          </p:txBody>
        </p:sp>
        <p:sp>
          <p:nvSpPr>
            <p:cNvPr id="24" name="矩形 23">
              <a:extLst>
                <a:ext uri="{FF2B5EF4-FFF2-40B4-BE49-F238E27FC236}">
                  <a16:creationId xmlns:a16="http://schemas.microsoft.com/office/drawing/2014/main" id="{CDE60BE2-5F64-40CF-A14A-19E59A37D75E}"/>
                </a:ext>
              </a:extLst>
            </p:cNvPr>
            <p:cNvSpPr/>
            <p:nvPr/>
          </p:nvSpPr>
          <p:spPr>
            <a:xfrm>
              <a:off x="6307556" y="2032282"/>
              <a:ext cx="475940" cy="173736"/>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dirty="0"/>
                <a:t>P3</a:t>
              </a:r>
              <a:endParaRPr lang="zh-CN" altLang="en-US" sz="1050" dirty="0"/>
            </a:p>
          </p:txBody>
        </p:sp>
        <p:sp>
          <p:nvSpPr>
            <p:cNvPr id="25" name="矩形 24">
              <a:extLst>
                <a:ext uri="{FF2B5EF4-FFF2-40B4-BE49-F238E27FC236}">
                  <a16:creationId xmlns:a16="http://schemas.microsoft.com/office/drawing/2014/main" id="{440852EC-D98B-4A43-93EB-E8440318D930}"/>
                </a:ext>
              </a:extLst>
            </p:cNvPr>
            <p:cNvSpPr/>
            <p:nvPr/>
          </p:nvSpPr>
          <p:spPr>
            <a:xfrm>
              <a:off x="5365628" y="1234764"/>
              <a:ext cx="333756" cy="1737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dirty="0"/>
                <a:t>P4</a:t>
              </a:r>
              <a:endParaRPr lang="zh-CN" altLang="en-US" sz="1050" dirty="0"/>
            </a:p>
          </p:txBody>
        </p:sp>
        <p:sp>
          <p:nvSpPr>
            <p:cNvPr id="26" name="线形标注 2 23">
              <a:extLst>
                <a:ext uri="{FF2B5EF4-FFF2-40B4-BE49-F238E27FC236}">
                  <a16:creationId xmlns:a16="http://schemas.microsoft.com/office/drawing/2014/main" id="{07DC60DC-F52A-4BB1-B111-A32CB2290E35}"/>
                </a:ext>
              </a:extLst>
            </p:cNvPr>
            <p:cNvSpPr/>
            <p:nvPr/>
          </p:nvSpPr>
          <p:spPr>
            <a:xfrm>
              <a:off x="1501591" y="1721925"/>
              <a:ext cx="1452053" cy="347472"/>
            </a:xfrm>
            <a:prstGeom prst="borderCallout2">
              <a:avLst>
                <a:gd name="adj1" fmla="val 52371"/>
                <a:gd name="adj2" fmla="val 100625"/>
                <a:gd name="adj3" fmla="val 52372"/>
                <a:gd name="adj4" fmla="val 123059"/>
                <a:gd name="adj5" fmla="val 164189"/>
                <a:gd name="adj6" fmla="val 194580"/>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上料搬运模组</a:t>
              </a:r>
            </a:p>
          </p:txBody>
        </p:sp>
        <p:sp>
          <p:nvSpPr>
            <p:cNvPr id="27" name="线形标注 2 24">
              <a:extLst>
                <a:ext uri="{FF2B5EF4-FFF2-40B4-BE49-F238E27FC236}">
                  <a16:creationId xmlns:a16="http://schemas.microsoft.com/office/drawing/2014/main" id="{D9506F55-D819-4A65-B55E-674FD4EDBC7D}"/>
                </a:ext>
              </a:extLst>
            </p:cNvPr>
            <p:cNvSpPr/>
            <p:nvPr/>
          </p:nvSpPr>
          <p:spPr>
            <a:xfrm>
              <a:off x="1501591" y="2884078"/>
              <a:ext cx="1452053" cy="347472"/>
            </a:xfrm>
            <a:prstGeom prst="borderCallout2">
              <a:avLst>
                <a:gd name="adj1" fmla="val 52371"/>
                <a:gd name="adj2" fmla="val 100625"/>
                <a:gd name="adj3" fmla="val 52372"/>
                <a:gd name="adj4" fmla="val 123059"/>
                <a:gd name="adj5" fmla="val 137873"/>
                <a:gd name="adj6" fmla="val 225437"/>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上料模组</a:t>
              </a:r>
            </a:p>
          </p:txBody>
        </p:sp>
        <p:sp>
          <p:nvSpPr>
            <p:cNvPr id="28" name="线形标注 2 25">
              <a:extLst>
                <a:ext uri="{FF2B5EF4-FFF2-40B4-BE49-F238E27FC236}">
                  <a16:creationId xmlns:a16="http://schemas.microsoft.com/office/drawing/2014/main" id="{B5FA4825-0857-46A5-9EAA-A208C65F3FFA}"/>
                </a:ext>
              </a:extLst>
            </p:cNvPr>
            <p:cNvSpPr/>
            <p:nvPr/>
          </p:nvSpPr>
          <p:spPr>
            <a:xfrm>
              <a:off x="9212562" y="2402508"/>
              <a:ext cx="1527048" cy="330144"/>
            </a:xfrm>
            <a:prstGeom prst="borderCallout2">
              <a:avLst>
                <a:gd name="adj1" fmla="val 47108"/>
                <a:gd name="adj2" fmla="val -333"/>
                <a:gd name="adj3" fmla="val 47109"/>
                <a:gd name="adj4" fmla="val -27667"/>
                <a:gd name="adj5" fmla="val 25741"/>
                <a:gd name="adj6" fmla="val -162226"/>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检测载具工位</a:t>
              </a:r>
            </a:p>
          </p:txBody>
        </p:sp>
        <p:sp>
          <p:nvSpPr>
            <p:cNvPr id="29" name="线形标注 2 26">
              <a:extLst>
                <a:ext uri="{FF2B5EF4-FFF2-40B4-BE49-F238E27FC236}">
                  <a16:creationId xmlns:a16="http://schemas.microsoft.com/office/drawing/2014/main" id="{BAE93441-11C7-4232-B346-6DB8BF91853A}"/>
                </a:ext>
              </a:extLst>
            </p:cNvPr>
            <p:cNvSpPr/>
            <p:nvPr/>
          </p:nvSpPr>
          <p:spPr>
            <a:xfrm>
              <a:off x="9235440" y="3825071"/>
              <a:ext cx="1555630" cy="347472"/>
            </a:xfrm>
            <a:prstGeom prst="borderCallout2">
              <a:avLst>
                <a:gd name="adj1" fmla="val 47108"/>
                <a:gd name="adj2" fmla="val -333"/>
                <a:gd name="adj3" fmla="val 47109"/>
                <a:gd name="adj4" fmla="val -27667"/>
                <a:gd name="adj5" fmla="val -4013"/>
                <a:gd name="adj6" fmla="val -107074"/>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龙门搬运模组</a:t>
              </a:r>
            </a:p>
          </p:txBody>
        </p:sp>
        <p:sp>
          <p:nvSpPr>
            <p:cNvPr id="30" name="线形标注 2 27">
              <a:extLst>
                <a:ext uri="{FF2B5EF4-FFF2-40B4-BE49-F238E27FC236}">
                  <a16:creationId xmlns:a16="http://schemas.microsoft.com/office/drawing/2014/main" id="{2014CED2-A544-4F9D-8DCD-195A3C1DB2AA}"/>
                </a:ext>
              </a:extLst>
            </p:cNvPr>
            <p:cNvSpPr/>
            <p:nvPr/>
          </p:nvSpPr>
          <p:spPr>
            <a:xfrm>
              <a:off x="9212562" y="1425924"/>
              <a:ext cx="1527048" cy="330144"/>
            </a:xfrm>
            <a:prstGeom prst="borderCallout2">
              <a:avLst>
                <a:gd name="adj1" fmla="val 47108"/>
                <a:gd name="adj2" fmla="val -333"/>
                <a:gd name="adj3" fmla="val 47109"/>
                <a:gd name="adj4" fmla="val -27667"/>
                <a:gd name="adj5" fmla="val -65659"/>
                <a:gd name="adj6" fmla="val -141268"/>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CCD</a:t>
              </a:r>
              <a:r>
                <a:rPr lang="zh-CN" altLang="en-US" sz="1600" dirty="0">
                  <a:solidFill>
                    <a:schemeClr val="tx1"/>
                  </a:solidFill>
                </a:rPr>
                <a:t>检测模组</a:t>
              </a:r>
            </a:p>
          </p:txBody>
        </p:sp>
        <p:sp>
          <p:nvSpPr>
            <p:cNvPr id="31" name="左弧形箭头 2">
              <a:extLst>
                <a:ext uri="{FF2B5EF4-FFF2-40B4-BE49-F238E27FC236}">
                  <a16:creationId xmlns:a16="http://schemas.microsoft.com/office/drawing/2014/main" id="{02B975CA-D45C-4E0D-8C0F-B72862435D1E}"/>
                </a:ext>
              </a:extLst>
            </p:cNvPr>
            <p:cNvSpPr/>
            <p:nvPr/>
          </p:nvSpPr>
          <p:spPr>
            <a:xfrm>
              <a:off x="5337837" y="2238675"/>
              <a:ext cx="795528" cy="526634"/>
            </a:xfrm>
            <a:prstGeom prst="curvedRightArrow">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32" name="上弧形箭头 3">
              <a:extLst>
                <a:ext uri="{FF2B5EF4-FFF2-40B4-BE49-F238E27FC236}">
                  <a16:creationId xmlns:a16="http://schemas.microsoft.com/office/drawing/2014/main" id="{DFC234BE-1968-4CD0-8F47-90D7F24CAFBA}"/>
                </a:ext>
              </a:extLst>
            </p:cNvPr>
            <p:cNvSpPr/>
            <p:nvPr/>
          </p:nvSpPr>
          <p:spPr>
            <a:xfrm>
              <a:off x="7200900" y="1907984"/>
              <a:ext cx="228600" cy="298034"/>
            </a:xfrm>
            <a:prstGeom prst="curvedDownArrow">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33" name="上弧形箭头 30">
              <a:extLst>
                <a:ext uri="{FF2B5EF4-FFF2-40B4-BE49-F238E27FC236}">
                  <a16:creationId xmlns:a16="http://schemas.microsoft.com/office/drawing/2014/main" id="{24D011E8-6F18-4962-A9A5-6CCD5C23E4BE}"/>
                </a:ext>
              </a:extLst>
            </p:cNvPr>
            <p:cNvSpPr/>
            <p:nvPr/>
          </p:nvSpPr>
          <p:spPr>
            <a:xfrm rot="10630990">
              <a:off x="7216576" y="2809932"/>
              <a:ext cx="228600" cy="298034"/>
            </a:xfrm>
            <a:prstGeom prst="curvedDownArrow">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grpSp>
      <p:sp>
        <p:nvSpPr>
          <p:cNvPr id="7" name="标题 6">
            <a:extLst>
              <a:ext uri="{FF2B5EF4-FFF2-40B4-BE49-F238E27FC236}">
                <a16:creationId xmlns:a16="http://schemas.microsoft.com/office/drawing/2014/main" id="{A3A4A5BA-6DE1-4FB2-ABFA-8AC16BDDA2B1}"/>
              </a:ext>
            </a:extLst>
          </p:cNvPr>
          <p:cNvSpPr>
            <a:spLocks noGrp="1"/>
          </p:cNvSpPr>
          <p:nvPr>
            <p:ph type="title"/>
          </p:nvPr>
        </p:nvSpPr>
        <p:spPr>
          <a:xfrm>
            <a:off x="479505" y="213148"/>
            <a:ext cx="9058943" cy="332399"/>
          </a:xfrm>
        </p:spPr>
        <p:txBody>
          <a:bodyPr/>
          <a:lstStyle/>
          <a:p>
            <a:r>
              <a:rPr lang="zh-CN" altLang="en-US" sz="2400" b="1" spc="100" dirty="0">
                <a:solidFill>
                  <a:srgbClr val="043E6F"/>
                </a:solidFill>
                <a:cs typeface="Arial" panose="020B0604020202020204" pitchFamily="34" charset="0"/>
              </a:rPr>
              <a:t>设计方案</a:t>
            </a:r>
            <a:r>
              <a:rPr lang="en-US" altLang="zh-CN" sz="2400" b="1" spc="100" dirty="0">
                <a:solidFill>
                  <a:srgbClr val="043E6F"/>
                </a:solidFill>
                <a:cs typeface="Arial" panose="020B0604020202020204" pitchFamily="34" charset="0"/>
              </a:rPr>
              <a:t>|Demo</a:t>
            </a:r>
            <a:r>
              <a:rPr lang="zh-CN" altLang="en-US" sz="2400" b="1" spc="100" dirty="0">
                <a:solidFill>
                  <a:srgbClr val="043E6F"/>
                </a:solidFill>
                <a:cs typeface="Arial" panose="020B0604020202020204" pitchFamily="34" charset="0"/>
              </a:rPr>
              <a:t>机初步设计方案</a:t>
            </a:r>
          </a:p>
        </p:txBody>
      </p:sp>
      <p:sp>
        <p:nvSpPr>
          <p:cNvPr id="34" name="矩形 33">
            <a:extLst>
              <a:ext uri="{FF2B5EF4-FFF2-40B4-BE49-F238E27FC236}">
                <a16:creationId xmlns:a16="http://schemas.microsoft.com/office/drawing/2014/main" id="{56BDDBEA-FCFB-4953-9C37-ADC193CFCF85}"/>
              </a:ext>
            </a:extLst>
          </p:cNvPr>
          <p:cNvSpPr/>
          <p:nvPr/>
        </p:nvSpPr>
        <p:spPr>
          <a:xfrm>
            <a:off x="5858030" y="1522893"/>
            <a:ext cx="475940" cy="173736"/>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dirty="0"/>
              <a:t>P4</a:t>
            </a:r>
            <a:endParaRPr lang="zh-CN" altLang="en-US" sz="1050" dirty="0"/>
          </a:p>
        </p:txBody>
      </p:sp>
      <p:sp>
        <p:nvSpPr>
          <p:cNvPr id="35" name="矩形 34">
            <a:extLst>
              <a:ext uri="{FF2B5EF4-FFF2-40B4-BE49-F238E27FC236}">
                <a16:creationId xmlns:a16="http://schemas.microsoft.com/office/drawing/2014/main" id="{29B1D3B0-919B-4C79-8C9F-A013D204CC6B}"/>
              </a:ext>
            </a:extLst>
          </p:cNvPr>
          <p:cNvSpPr/>
          <p:nvPr/>
        </p:nvSpPr>
        <p:spPr>
          <a:xfrm>
            <a:off x="6272049" y="4459473"/>
            <a:ext cx="475940" cy="173736"/>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50" dirty="0"/>
              <a:t>下料</a:t>
            </a:r>
          </a:p>
        </p:txBody>
      </p:sp>
      <p:sp>
        <p:nvSpPr>
          <p:cNvPr id="36" name="矩形 35">
            <a:extLst>
              <a:ext uri="{FF2B5EF4-FFF2-40B4-BE49-F238E27FC236}">
                <a16:creationId xmlns:a16="http://schemas.microsoft.com/office/drawing/2014/main" id="{A82BE7A7-7CEA-4E6D-94C2-F96A16267647}"/>
              </a:ext>
            </a:extLst>
          </p:cNvPr>
          <p:cNvSpPr/>
          <p:nvPr/>
        </p:nvSpPr>
        <p:spPr>
          <a:xfrm>
            <a:off x="4692377" y="3157008"/>
            <a:ext cx="475940" cy="173736"/>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50" dirty="0"/>
              <a:t>上料</a:t>
            </a:r>
          </a:p>
        </p:txBody>
      </p:sp>
    </p:spTree>
    <p:extLst>
      <p:ext uri="{BB962C8B-B14F-4D97-AF65-F5344CB8AC3E}">
        <p14:creationId xmlns:p14="http://schemas.microsoft.com/office/powerpoint/2010/main" val="1510899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id="{A3A4A5BA-6DE1-4FB2-ABFA-8AC16BDDA2B1}"/>
              </a:ext>
            </a:extLst>
          </p:cNvPr>
          <p:cNvSpPr>
            <a:spLocks noGrp="1"/>
          </p:cNvSpPr>
          <p:nvPr>
            <p:ph type="title"/>
          </p:nvPr>
        </p:nvSpPr>
        <p:spPr>
          <a:xfrm>
            <a:off x="479505" y="213148"/>
            <a:ext cx="9058943" cy="332399"/>
          </a:xfrm>
        </p:spPr>
        <p:txBody>
          <a:bodyPr/>
          <a:lstStyle/>
          <a:p>
            <a:r>
              <a:rPr lang="zh-CN" altLang="en-US" sz="2400" b="1" spc="100" dirty="0">
                <a:solidFill>
                  <a:srgbClr val="043E6F"/>
                </a:solidFill>
                <a:cs typeface="Arial" panose="020B0604020202020204" pitchFamily="34" charset="0"/>
              </a:rPr>
              <a:t>设计方案</a:t>
            </a:r>
            <a:r>
              <a:rPr lang="en-US" altLang="zh-CN" sz="2400" b="1" spc="100" dirty="0">
                <a:solidFill>
                  <a:srgbClr val="043E6F"/>
                </a:solidFill>
                <a:cs typeface="Arial" panose="020B0604020202020204" pitchFamily="34" charset="0"/>
              </a:rPr>
              <a:t>|Demo</a:t>
            </a:r>
            <a:r>
              <a:rPr lang="zh-CN" altLang="en-US" sz="2400" b="1" spc="100" dirty="0">
                <a:solidFill>
                  <a:srgbClr val="043E6F"/>
                </a:solidFill>
                <a:cs typeface="Arial" panose="020B0604020202020204" pitchFamily="34" charset="0"/>
              </a:rPr>
              <a:t>机初步设计方案</a:t>
            </a:r>
          </a:p>
        </p:txBody>
      </p:sp>
      <p:sp>
        <p:nvSpPr>
          <p:cNvPr id="35" name="文本框 34">
            <a:extLst>
              <a:ext uri="{FF2B5EF4-FFF2-40B4-BE49-F238E27FC236}">
                <a16:creationId xmlns:a16="http://schemas.microsoft.com/office/drawing/2014/main" id="{758AF25A-5A8E-4E45-8454-2DAB779C7BBE}"/>
              </a:ext>
            </a:extLst>
          </p:cNvPr>
          <p:cNvSpPr txBox="1"/>
          <p:nvPr/>
        </p:nvSpPr>
        <p:spPr>
          <a:xfrm>
            <a:off x="2091912" y="5075192"/>
            <a:ext cx="7636838" cy="1569660"/>
          </a:xfrm>
          <a:prstGeom prst="rect">
            <a:avLst/>
          </a:prstGeom>
          <a:noFill/>
        </p:spPr>
        <p:txBody>
          <a:bodyPr wrap="square" rtlCol="0">
            <a:spAutoFit/>
          </a:bodyPr>
          <a:lstStyle/>
          <a:p>
            <a:pPr algn="l" fontAlgn="auto">
              <a:lnSpc>
                <a:spcPct val="100000"/>
              </a:lnSpc>
              <a:buClrTx/>
              <a:buSzTx/>
              <a:buFont typeface="Wingdings" panose="05000000000000000000" charset="0"/>
              <a:buNone/>
            </a:pPr>
            <a:r>
              <a:rPr lang="zh-CN" altLang="en-US" sz="1600" b="1" dirty="0">
                <a:solidFill>
                  <a:srgbClr val="002060"/>
                </a:solidFill>
                <a:latin typeface="+mn-ea"/>
                <a:cs typeface="+mn-ea"/>
                <a:sym typeface="+mn-ea"/>
              </a:rPr>
              <a:t>功能：</a:t>
            </a:r>
          </a:p>
          <a:p>
            <a:pPr marL="285750" indent="-285750" algn="l" fontAlgn="auto">
              <a:lnSpc>
                <a:spcPct val="100000"/>
              </a:lnSpc>
              <a:buClrTx/>
              <a:buSzTx/>
              <a:buFont typeface="Wingdings" pitchFamily="2" charset="2"/>
              <a:buChar char="Ø"/>
            </a:pPr>
            <a:r>
              <a:rPr lang="zh-CN" altLang="en-US" sz="1600" dirty="0">
                <a:solidFill>
                  <a:srgbClr val="002060"/>
                </a:solidFill>
                <a:latin typeface="+mn-ea"/>
                <a:cs typeface="+mn-ea"/>
                <a:sym typeface="+mn-ea"/>
              </a:rPr>
              <a:t>吸盘同时吸取</a:t>
            </a:r>
            <a:r>
              <a:rPr lang="en-US" altLang="zh-CN" sz="1600" dirty="0">
                <a:solidFill>
                  <a:srgbClr val="002060"/>
                </a:solidFill>
                <a:latin typeface="+mn-ea"/>
                <a:cs typeface="+mn-ea"/>
                <a:sym typeface="+mn-ea"/>
              </a:rPr>
              <a:t>4</a:t>
            </a:r>
            <a:r>
              <a:rPr lang="zh-CN" altLang="en-US" sz="1600" dirty="0">
                <a:solidFill>
                  <a:srgbClr val="002060"/>
                </a:solidFill>
                <a:latin typeface="+mn-ea"/>
                <a:cs typeface="+mn-ea"/>
                <a:sym typeface="+mn-ea"/>
              </a:rPr>
              <a:t>个产品，通过</a:t>
            </a:r>
            <a:r>
              <a:rPr lang="en-US" altLang="zh-CN" sz="1600" dirty="0">
                <a:solidFill>
                  <a:srgbClr val="002060"/>
                </a:solidFill>
                <a:latin typeface="+mn-ea"/>
                <a:cs typeface="+mn-ea"/>
                <a:sym typeface="+mn-ea"/>
              </a:rPr>
              <a:t>Y</a:t>
            </a:r>
            <a:r>
              <a:rPr lang="zh-CN" altLang="en-US" sz="1600" dirty="0">
                <a:solidFill>
                  <a:srgbClr val="002060"/>
                </a:solidFill>
                <a:latin typeface="+mn-ea"/>
                <a:cs typeface="+mn-ea"/>
                <a:sym typeface="+mn-ea"/>
              </a:rPr>
              <a:t>轴模组动作，使产品位于相机的正下方，通过一维、二维两个方向的旋转，实现全方位检测产品；</a:t>
            </a:r>
            <a:endParaRPr lang="en-US" altLang="zh-CN" sz="1600" dirty="0">
              <a:solidFill>
                <a:srgbClr val="002060"/>
              </a:solidFill>
              <a:latin typeface="+mn-ea"/>
              <a:cs typeface="+mn-ea"/>
              <a:sym typeface="+mn-ea"/>
            </a:endParaRPr>
          </a:p>
          <a:p>
            <a:pPr marL="285750" indent="-285750" algn="l" fontAlgn="auto">
              <a:lnSpc>
                <a:spcPct val="100000"/>
              </a:lnSpc>
              <a:buClrTx/>
              <a:buSzTx/>
              <a:buFont typeface="Wingdings" pitchFamily="2" charset="2"/>
              <a:buChar char="Ø"/>
            </a:pPr>
            <a:r>
              <a:rPr lang="en-US" altLang="zh-CN" sz="1600" dirty="0">
                <a:solidFill>
                  <a:srgbClr val="002060"/>
                </a:solidFill>
                <a:latin typeface="+mn-ea"/>
                <a:cs typeface="+mn-ea"/>
                <a:sym typeface="+mn-ea"/>
              </a:rPr>
              <a:t>R1</a:t>
            </a:r>
            <a:r>
              <a:rPr lang="zh-CN" altLang="en-US" sz="1600" dirty="0">
                <a:solidFill>
                  <a:srgbClr val="002060"/>
                </a:solidFill>
                <a:latin typeface="+mn-ea"/>
                <a:cs typeface="+mn-ea"/>
                <a:sym typeface="+mn-ea"/>
              </a:rPr>
              <a:t>轴与</a:t>
            </a:r>
            <a:r>
              <a:rPr lang="en-US" altLang="zh-CN" sz="1600" dirty="0">
                <a:solidFill>
                  <a:srgbClr val="002060"/>
                </a:solidFill>
                <a:latin typeface="+mn-ea"/>
                <a:cs typeface="+mn-ea"/>
                <a:sym typeface="+mn-ea"/>
              </a:rPr>
              <a:t>R2</a:t>
            </a:r>
            <a:r>
              <a:rPr lang="zh-CN" altLang="en-US" sz="1600" dirty="0">
                <a:solidFill>
                  <a:srgbClr val="002060"/>
                </a:solidFill>
                <a:latin typeface="+mn-ea"/>
                <a:cs typeface="+mn-ea"/>
                <a:sym typeface="+mn-ea"/>
              </a:rPr>
              <a:t>轴旋转</a:t>
            </a:r>
            <a:r>
              <a:rPr lang="en-US" altLang="zh-CN" sz="1600" dirty="0">
                <a:solidFill>
                  <a:srgbClr val="002060"/>
                </a:solidFill>
                <a:latin typeface="+mn-ea"/>
                <a:cs typeface="+mn-ea"/>
                <a:sym typeface="+mn-ea"/>
              </a:rPr>
              <a:t>90°</a:t>
            </a:r>
            <a:r>
              <a:rPr lang="zh-CN" altLang="en-US" sz="1600" dirty="0">
                <a:solidFill>
                  <a:srgbClr val="002060"/>
                </a:solidFill>
                <a:latin typeface="+mn-ea"/>
                <a:cs typeface="+mn-ea"/>
                <a:sym typeface="+mn-ea"/>
              </a:rPr>
              <a:t>使物料反面，检测物料；</a:t>
            </a:r>
            <a:endParaRPr lang="en-US" altLang="zh-CN" sz="1600" dirty="0">
              <a:solidFill>
                <a:srgbClr val="002060"/>
              </a:solidFill>
              <a:latin typeface="+mn-ea"/>
              <a:cs typeface="+mn-ea"/>
              <a:sym typeface="+mn-ea"/>
            </a:endParaRPr>
          </a:p>
          <a:p>
            <a:pPr marL="285750" indent="-285750" algn="l" fontAlgn="auto">
              <a:lnSpc>
                <a:spcPct val="100000"/>
              </a:lnSpc>
              <a:buClrTx/>
              <a:buSzTx/>
              <a:buFont typeface="Wingdings" pitchFamily="2" charset="2"/>
              <a:buChar char="Ø"/>
            </a:pPr>
            <a:endParaRPr lang="zh-CN" altLang="en-US" sz="1600" dirty="0">
              <a:solidFill>
                <a:srgbClr val="002060"/>
              </a:solidFill>
              <a:latin typeface="+mn-ea"/>
              <a:cs typeface="+mn-ea"/>
              <a:sym typeface="+mn-ea"/>
            </a:endParaRPr>
          </a:p>
          <a:p>
            <a:pPr indent="0" algn="l" fontAlgn="auto">
              <a:lnSpc>
                <a:spcPct val="100000"/>
              </a:lnSpc>
              <a:buFont typeface="Wingdings" panose="05000000000000000000" charset="0"/>
              <a:buNone/>
            </a:pPr>
            <a:endParaRPr lang="zh-CN" altLang="en-US" sz="1600" dirty="0">
              <a:solidFill>
                <a:srgbClr val="002060"/>
              </a:solidFill>
              <a:latin typeface="+mn-ea"/>
              <a:cs typeface="+mn-ea"/>
              <a:sym typeface="+mn-ea"/>
            </a:endParaRPr>
          </a:p>
        </p:txBody>
      </p:sp>
      <p:grpSp>
        <p:nvGrpSpPr>
          <p:cNvPr id="56" name="组合 55">
            <a:extLst>
              <a:ext uri="{FF2B5EF4-FFF2-40B4-BE49-F238E27FC236}">
                <a16:creationId xmlns:a16="http://schemas.microsoft.com/office/drawing/2014/main" id="{3C1DF669-CA80-49BF-AF20-DAA2A03A062C}"/>
              </a:ext>
            </a:extLst>
          </p:cNvPr>
          <p:cNvGrpSpPr/>
          <p:nvPr/>
        </p:nvGrpSpPr>
        <p:grpSpPr>
          <a:xfrm>
            <a:off x="1176921" y="587260"/>
            <a:ext cx="8693897" cy="4487932"/>
            <a:chOff x="2010298" y="1865030"/>
            <a:chExt cx="8693897" cy="4487932"/>
          </a:xfrm>
        </p:grpSpPr>
        <p:pic>
          <p:nvPicPr>
            <p:cNvPr id="57" name="Picture 2">
              <a:extLst>
                <a:ext uri="{FF2B5EF4-FFF2-40B4-BE49-F238E27FC236}">
                  <a16:creationId xmlns:a16="http://schemas.microsoft.com/office/drawing/2014/main" id="{BDCB2D98-C3FE-4F7B-B045-73E8228DB8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10298" y="1865030"/>
              <a:ext cx="6144387" cy="4487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58" name="组合 57">
              <a:extLst>
                <a:ext uri="{FF2B5EF4-FFF2-40B4-BE49-F238E27FC236}">
                  <a16:creationId xmlns:a16="http://schemas.microsoft.com/office/drawing/2014/main" id="{411FFE4D-2EB0-42D1-A942-8A5F1A170F6A}"/>
                </a:ext>
              </a:extLst>
            </p:cNvPr>
            <p:cNvGrpSpPr/>
            <p:nvPr/>
          </p:nvGrpSpPr>
          <p:grpSpPr>
            <a:xfrm>
              <a:off x="8573135" y="3328009"/>
              <a:ext cx="2131060" cy="1905635"/>
              <a:chOff x="13236" y="5018"/>
              <a:chExt cx="3356" cy="3001"/>
            </a:xfrm>
          </p:grpSpPr>
          <p:sp>
            <p:nvSpPr>
              <p:cNvPr id="64" name="线形标注 2 23">
                <a:extLst>
                  <a:ext uri="{FF2B5EF4-FFF2-40B4-BE49-F238E27FC236}">
                    <a16:creationId xmlns:a16="http://schemas.microsoft.com/office/drawing/2014/main" id="{16BFB515-780C-41A8-8C3A-AADC7C212D62}"/>
                  </a:ext>
                </a:extLst>
              </p:cNvPr>
              <p:cNvSpPr/>
              <p:nvPr/>
            </p:nvSpPr>
            <p:spPr>
              <a:xfrm>
                <a:off x="13236" y="7472"/>
                <a:ext cx="2450" cy="547"/>
              </a:xfrm>
              <a:prstGeom prst="borderCallout2">
                <a:avLst>
                  <a:gd name="adj1" fmla="val 47108"/>
                  <a:gd name="adj2" fmla="val -333"/>
                  <a:gd name="adj3" fmla="val 47109"/>
                  <a:gd name="adj4" fmla="val -27667"/>
                  <a:gd name="adj5" fmla="val 8473"/>
                  <a:gd name="adj6" fmla="val -159052"/>
                </a:avLst>
              </a:prstGeom>
              <a:noFill/>
              <a:ln w="1905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dirty="0">
                    <a:ln>
                      <a:noFill/>
                    </a:ln>
                    <a:solidFill>
                      <a:prstClr val="black"/>
                    </a:solidFill>
                    <a:effectLst/>
                    <a:uLnTx/>
                    <a:uFillTx/>
                    <a:latin typeface="等线"/>
                    <a:ea typeface="等线" panose="02010600030101010101" pitchFamily="2" charset="-122"/>
                    <a:cs typeface="+mn-cs"/>
                  </a:rPr>
                  <a:t>Y</a:t>
                </a:r>
                <a:r>
                  <a:rPr kumimoji="0" lang="zh-CN" altLang="en-US" sz="1600" b="0" i="0" u="none" strike="noStrike" kern="0" cap="none" spc="0" normalizeH="0" baseline="0" noProof="0" dirty="0">
                    <a:ln>
                      <a:noFill/>
                    </a:ln>
                    <a:solidFill>
                      <a:prstClr val="black"/>
                    </a:solidFill>
                    <a:effectLst/>
                    <a:uLnTx/>
                    <a:uFillTx/>
                    <a:latin typeface="等线"/>
                    <a:ea typeface="等线" panose="02010600030101010101" pitchFamily="2" charset="-122"/>
                    <a:cs typeface="+mn-cs"/>
                  </a:rPr>
                  <a:t>轴模组</a:t>
                </a:r>
              </a:p>
            </p:txBody>
          </p:sp>
          <p:sp>
            <p:nvSpPr>
              <p:cNvPr id="65" name="线形标注 2 17">
                <a:extLst>
                  <a:ext uri="{FF2B5EF4-FFF2-40B4-BE49-F238E27FC236}">
                    <a16:creationId xmlns:a16="http://schemas.microsoft.com/office/drawing/2014/main" id="{5131F7C7-73E3-4186-8118-6C4446F8ACF0}"/>
                  </a:ext>
                </a:extLst>
              </p:cNvPr>
              <p:cNvSpPr/>
              <p:nvPr/>
            </p:nvSpPr>
            <p:spPr>
              <a:xfrm>
                <a:off x="13236" y="5018"/>
                <a:ext cx="3356" cy="547"/>
              </a:xfrm>
              <a:prstGeom prst="borderCallout2">
                <a:avLst>
                  <a:gd name="adj1" fmla="val 47108"/>
                  <a:gd name="adj2" fmla="val -333"/>
                  <a:gd name="adj3" fmla="val 47166"/>
                  <a:gd name="adj4" fmla="val -22437"/>
                  <a:gd name="adj5" fmla="val 77733"/>
                  <a:gd name="adj6" fmla="val -54559"/>
                </a:avLst>
              </a:prstGeom>
              <a:noFill/>
              <a:ln w="1905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600" b="0" i="0" u="none" strike="noStrike" kern="0" cap="none" spc="0" normalizeH="0" baseline="0" noProof="0" dirty="0">
                    <a:ln>
                      <a:noFill/>
                    </a:ln>
                    <a:solidFill>
                      <a:prstClr val="black"/>
                    </a:solidFill>
                    <a:effectLst/>
                    <a:uLnTx/>
                    <a:uFillTx/>
                    <a:latin typeface="等线"/>
                    <a:ea typeface="等线" panose="02010600030101010101" pitchFamily="2" charset="-122"/>
                    <a:cs typeface="+mn-cs"/>
                  </a:rPr>
                  <a:t>带吸盘一维旋转工位</a:t>
                </a:r>
              </a:p>
            </p:txBody>
          </p:sp>
          <p:sp>
            <p:nvSpPr>
              <p:cNvPr id="66" name="线形标注 2 15">
                <a:extLst>
                  <a:ext uri="{FF2B5EF4-FFF2-40B4-BE49-F238E27FC236}">
                    <a16:creationId xmlns:a16="http://schemas.microsoft.com/office/drawing/2014/main" id="{262DBB31-89FF-4224-BF2D-DA28B962416E}"/>
                  </a:ext>
                </a:extLst>
              </p:cNvPr>
              <p:cNvSpPr/>
              <p:nvPr/>
            </p:nvSpPr>
            <p:spPr>
              <a:xfrm>
                <a:off x="13236" y="6245"/>
                <a:ext cx="2640" cy="547"/>
              </a:xfrm>
              <a:prstGeom prst="borderCallout2">
                <a:avLst>
                  <a:gd name="adj1" fmla="val 47108"/>
                  <a:gd name="adj2" fmla="val -333"/>
                  <a:gd name="adj3" fmla="val 47109"/>
                  <a:gd name="adj4" fmla="val -27667"/>
                  <a:gd name="adj5" fmla="val 18940"/>
                  <a:gd name="adj6" fmla="val -73401"/>
                </a:avLst>
              </a:prstGeom>
              <a:noFill/>
              <a:ln w="1905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600" b="0" i="0" u="none" strike="noStrike" kern="0" cap="none" spc="0" normalizeH="0" baseline="0" noProof="0" dirty="0">
                    <a:ln>
                      <a:noFill/>
                    </a:ln>
                    <a:solidFill>
                      <a:prstClr val="black"/>
                    </a:solidFill>
                    <a:effectLst/>
                    <a:uLnTx/>
                    <a:uFillTx/>
                    <a:latin typeface="等线"/>
                    <a:ea typeface="等线" panose="02010600030101010101" pitchFamily="2" charset="-122"/>
                    <a:cs typeface="+mn-cs"/>
                  </a:rPr>
                  <a:t>二维翻转机构</a:t>
                </a:r>
              </a:p>
            </p:txBody>
          </p:sp>
        </p:grpSp>
        <p:sp>
          <p:nvSpPr>
            <p:cNvPr id="59" name="左弧形箭头 10">
              <a:extLst>
                <a:ext uri="{FF2B5EF4-FFF2-40B4-BE49-F238E27FC236}">
                  <a16:creationId xmlns:a16="http://schemas.microsoft.com/office/drawing/2014/main" id="{9FCA6413-B5F5-4091-B7FC-41AD1C7C40EA}"/>
                </a:ext>
              </a:extLst>
            </p:cNvPr>
            <p:cNvSpPr/>
            <p:nvPr/>
          </p:nvSpPr>
          <p:spPr>
            <a:xfrm>
              <a:off x="4316708" y="3412037"/>
              <a:ext cx="795528" cy="526634"/>
            </a:xfrm>
            <a:prstGeom prst="curvedRightArrow">
              <a:avLst/>
            </a:prstGeom>
            <a:solidFill>
              <a:srgbClr val="FFFF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60" name="上弧形箭头 11">
              <a:extLst>
                <a:ext uri="{FF2B5EF4-FFF2-40B4-BE49-F238E27FC236}">
                  <a16:creationId xmlns:a16="http://schemas.microsoft.com/office/drawing/2014/main" id="{549C2475-AA45-4825-B8EE-3A138E788317}"/>
                </a:ext>
              </a:extLst>
            </p:cNvPr>
            <p:cNvSpPr/>
            <p:nvPr/>
          </p:nvSpPr>
          <p:spPr>
            <a:xfrm rot="869326">
              <a:off x="6510528" y="2124328"/>
              <a:ext cx="342900" cy="387160"/>
            </a:xfrm>
            <a:prstGeom prst="curvedDownArrow">
              <a:avLst/>
            </a:prstGeom>
            <a:solidFill>
              <a:srgbClr val="FFFF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61" name="上弧形箭头 12">
              <a:extLst>
                <a:ext uri="{FF2B5EF4-FFF2-40B4-BE49-F238E27FC236}">
                  <a16:creationId xmlns:a16="http://schemas.microsoft.com/office/drawing/2014/main" id="{B5DFC0B9-8133-48F5-83A1-6D24DD2D1456}"/>
                </a:ext>
              </a:extLst>
            </p:cNvPr>
            <p:cNvSpPr/>
            <p:nvPr/>
          </p:nvSpPr>
          <p:spPr>
            <a:xfrm rot="11602247">
              <a:off x="7448442" y="3716107"/>
              <a:ext cx="314509" cy="361422"/>
            </a:xfrm>
            <a:prstGeom prst="curvedDownArrow">
              <a:avLst/>
            </a:prstGeom>
            <a:solidFill>
              <a:srgbClr val="FFFF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62" name="矩形 61">
              <a:extLst>
                <a:ext uri="{FF2B5EF4-FFF2-40B4-BE49-F238E27FC236}">
                  <a16:creationId xmlns:a16="http://schemas.microsoft.com/office/drawing/2014/main" id="{3DAE62D8-2B24-495C-93CD-FD85AE313C25}"/>
                </a:ext>
              </a:extLst>
            </p:cNvPr>
            <p:cNvSpPr/>
            <p:nvPr/>
          </p:nvSpPr>
          <p:spPr>
            <a:xfrm>
              <a:off x="6896408" y="2782090"/>
              <a:ext cx="333756" cy="173736"/>
            </a:xfrm>
            <a:prstGeom prst="rect">
              <a:avLst/>
            </a:prstGeom>
            <a:solidFill>
              <a:srgbClr val="00B050"/>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a:ln>
                    <a:noFill/>
                  </a:ln>
                  <a:solidFill>
                    <a:prstClr val="white"/>
                  </a:solidFill>
                  <a:effectLst/>
                  <a:uLnTx/>
                  <a:uFillTx/>
                  <a:latin typeface="等线"/>
                  <a:ea typeface="等线" panose="02010600030101010101" pitchFamily="2" charset="-122"/>
                  <a:cs typeface="+mn-cs"/>
                </a:rPr>
                <a:t>R1</a:t>
              </a:r>
              <a:endParaRPr kumimoji="0" lang="zh-CN" altLang="en-US" sz="1050" b="0" i="0" u="none" strike="noStrike" kern="0" cap="none" spc="0" normalizeH="0" baseline="0" noProof="0" dirty="0">
                <a:ln>
                  <a:noFill/>
                </a:ln>
                <a:solidFill>
                  <a:prstClr val="white"/>
                </a:solidFill>
                <a:effectLst/>
                <a:uLnTx/>
                <a:uFillTx/>
                <a:latin typeface="等线"/>
                <a:ea typeface="等线" panose="02010600030101010101" pitchFamily="2" charset="-122"/>
                <a:cs typeface="+mn-cs"/>
              </a:endParaRPr>
            </a:p>
          </p:txBody>
        </p:sp>
        <p:sp>
          <p:nvSpPr>
            <p:cNvPr id="63" name="矩形 62">
              <a:extLst>
                <a:ext uri="{FF2B5EF4-FFF2-40B4-BE49-F238E27FC236}">
                  <a16:creationId xmlns:a16="http://schemas.microsoft.com/office/drawing/2014/main" id="{0BF09A88-64E3-45A2-9DC9-C4F49EEBB67F}"/>
                </a:ext>
              </a:extLst>
            </p:cNvPr>
            <p:cNvSpPr/>
            <p:nvPr/>
          </p:nvSpPr>
          <p:spPr>
            <a:xfrm>
              <a:off x="7674625" y="4020286"/>
              <a:ext cx="333756" cy="173736"/>
            </a:xfrm>
            <a:prstGeom prst="rect">
              <a:avLst/>
            </a:prstGeom>
            <a:solidFill>
              <a:srgbClr val="00B050"/>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a:ln>
                    <a:noFill/>
                  </a:ln>
                  <a:solidFill>
                    <a:prstClr val="white"/>
                  </a:solidFill>
                  <a:effectLst/>
                  <a:uLnTx/>
                  <a:uFillTx/>
                  <a:latin typeface="等线"/>
                  <a:ea typeface="等线" panose="02010600030101010101" pitchFamily="2" charset="-122"/>
                  <a:cs typeface="+mn-cs"/>
                </a:rPr>
                <a:t>R2</a:t>
              </a:r>
              <a:endParaRPr kumimoji="0" lang="zh-CN" altLang="en-US" sz="1050" b="0" i="0" u="none" strike="noStrike" kern="0" cap="none" spc="0" normalizeH="0" baseline="0" noProof="0" dirty="0">
                <a:ln>
                  <a:noFill/>
                </a:ln>
                <a:solidFill>
                  <a:prstClr val="white"/>
                </a:solidFill>
                <a:effectLst/>
                <a:uLnTx/>
                <a:uFillTx/>
                <a:latin typeface="等线"/>
                <a:ea typeface="等线" panose="02010600030101010101" pitchFamily="2" charset="-122"/>
                <a:cs typeface="+mn-cs"/>
              </a:endParaRPr>
            </a:p>
          </p:txBody>
        </p:sp>
      </p:grpSp>
      <p:sp>
        <p:nvSpPr>
          <p:cNvPr id="3" name="箭头: 下 2">
            <a:extLst>
              <a:ext uri="{FF2B5EF4-FFF2-40B4-BE49-F238E27FC236}">
                <a16:creationId xmlns:a16="http://schemas.microsoft.com/office/drawing/2014/main" id="{2F3CDE6F-37B6-4604-8228-FEE2FF4A86D5}"/>
              </a:ext>
            </a:extLst>
          </p:cNvPr>
          <p:cNvSpPr/>
          <p:nvPr/>
        </p:nvSpPr>
        <p:spPr>
          <a:xfrm rot="8923909">
            <a:off x="1843221" y="3952252"/>
            <a:ext cx="218496" cy="649014"/>
          </a:xfrm>
          <a:prstGeom prst="downArrow">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箭头: 下 16">
            <a:extLst>
              <a:ext uri="{FF2B5EF4-FFF2-40B4-BE49-F238E27FC236}">
                <a16:creationId xmlns:a16="http://schemas.microsoft.com/office/drawing/2014/main" id="{A3777C45-733D-487D-970B-66E319ADE9A7}"/>
              </a:ext>
            </a:extLst>
          </p:cNvPr>
          <p:cNvSpPr/>
          <p:nvPr/>
        </p:nvSpPr>
        <p:spPr>
          <a:xfrm rot="19886163">
            <a:off x="1241377" y="2938912"/>
            <a:ext cx="219289" cy="692326"/>
          </a:xfrm>
          <a:prstGeom prst="downArrow">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a:extLst>
              <a:ext uri="{FF2B5EF4-FFF2-40B4-BE49-F238E27FC236}">
                <a16:creationId xmlns:a16="http://schemas.microsoft.com/office/drawing/2014/main" id="{F5BEBDE9-EC3E-4D68-9FAC-11D3CE64880B}"/>
              </a:ext>
            </a:extLst>
          </p:cNvPr>
          <p:cNvSpPr/>
          <p:nvPr/>
        </p:nvSpPr>
        <p:spPr>
          <a:xfrm>
            <a:off x="1356899" y="3695333"/>
            <a:ext cx="333756" cy="173736"/>
          </a:xfrm>
          <a:prstGeom prst="rect">
            <a:avLst/>
          </a:prstGeom>
          <a:solidFill>
            <a:srgbClr val="00B050"/>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a:ln>
                  <a:noFill/>
                </a:ln>
                <a:solidFill>
                  <a:prstClr val="white"/>
                </a:solidFill>
                <a:effectLst/>
                <a:uLnTx/>
                <a:uFillTx/>
                <a:latin typeface="等线"/>
                <a:ea typeface="等线" panose="02010600030101010101" pitchFamily="2" charset="-122"/>
                <a:cs typeface="+mn-cs"/>
              </a:rPr>
              <a:t>Y</a:t>
            </a:r>
            <a:endParaRPr kumimoji="0" lang="zh-CN" altLang="en-US" sz="1050" b="0" i="0" u="none" strike="noStrike" kern="0" cap="none" spc="0" normalizeH="0" baseline="0" noProof="0" dirty="0">
              <a:ln>
                <a:noFill/>
              </a:ln>
              <a:solidFill>
                <a:prstClr val="white"/>
              </a:solidFill>
              <a:effectLst/>
              <a:uLnTx/>
              <a:uFillTx/>
              <a:latin typeface="等线"/>
              <a:ea typeface="等线" panose="02010600030101010101" pitchFamily="2" charset="-122"/>
              <a:cs typeface="+mn-cs"/>
            </a:endParaRPr>
          </a:p>
        </p:txBody>
      </p:sp>
      <p:sp>
        <p:nvSpPr>
          <p:cNvPr id="4" name="箭头: 上弧形 3">
            <a:extLst>
              <a:ext uri="{FF2B5EF4-FFF2-40B4-BE49-F238E27FC236}">
                <a16:creationId xmlns:a16="http://schemas.microsoft.com/office/drawing/2014/main" id="{9C243714-B436-4276-BFD3-2D57A93029D9}"/>
              </a:ext>
            </a:extLst>
          </p:cNvPr>
          <p:cNvSpPr/>
          <p:nvPr/>
        </p:nvSpPr>
        <p:spPr>
          <a:xfrm rot="4440408">
            <a:off x="2607013" y="2959838"/>
            <a:ext cx="523627" cy="325237"/>
          </a:xfrm>
          <a:prstGeom prst="curvedDownArrow">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00"/>
              </a:solidFill>
            </a:endParaRPr>
          </a:p>
        </p:txBody>
      </p:sp>
      <p:sp>
        <p:nvSpPr>
          <p:cNvPr id="20" name="矩形 19">
            <a:extLst>
              <a:ext uri="{FF2B5EF4-FFF2-40B4-BE49-F238E27FC236}">
                <a16:creationId xmlns:a16="http://schemas.microsoft.com/office/drawing/2014/main" id="{1526B5CC-FA65-4106-8623-2052F36667C1}"/>
              </a:ext>
            </a:extLst>
          </p:cNvPr>
          <p:cNvSpPr/>
          <p:nvPr/>
        </p:nvSpPr>
        <p:spPr>
          <a:xfrm>
            <a:off x="2868826" y="3429000"/>
            <a:ext cx="333756" cy="173736"/>
          </a:xfrm>
          <a:prstGeom prst="rect">
            <a:avLst/>
          </a:prstGeom>
          <a:solidFill>
            <a:srgbClr val="00B050"/>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a:ln>
                  <a:noFill/>
                </a:ln>
                <a:solidFill>
                  <a:prstClr val="white"/>
                </a:solidFill>
                <a:effectLst/>
                <a:uLnTx/>
                <a:uFillTx/>
                <a:latin typeface="等线"/>
                <a:ea typeface="等线" panose="02010600030101010101" pitchFamily="2" charset="-122"/>
                <a:cs typeface="+mn-cs"/>
              </a:rPr>
              <a:t>R3</a:t>
            </a:r>
            <a:endParaRPr kumimoji="0" lang="zh-CN" altLang="en-US" sz="1050" b="0" i="0" u="none" strike="noStrike" kern="0" cap="none" spc="0" normalizeH="0" baseline="0" noProof="0" dirty="0">
              <a:ln>
                <a:noFill/>
              </a:ln>
              <a:solidFill>
                <a:prstClr val="white"/>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3397058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9172,&quot;width&quot;:8255}"/>
</p:tagLst>
</file>

<file path=ppt/tags/tag2.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3240,&quot;width&quot;:3450}"/>
</p:tagLst>
</file>

<file path=ppt/tags/tag3.xml><?xml version="1.0" encoding="utf-8"?>
<p:tagLst xmlns:a="http://schemas.openxmlformats.org/drawingml/2006/main" xmlns:r="http://schemas.openxmlformats.org/officeDocument/2006/relationships" xmlns:p="http://schemas.openxmlformats.org/presentationml/2006/main">
  <p:tag name="ISLIDE.ICON" val="#399707;#60215;#141342;#135409;#131782;#165143;#405005;"/>
</p:tagLst>
</file>

<file path=ppt/theme/theme1.xml><?xml version="1.0" encoding="utf-8"?>
<a:theme xmlns:a="http://schemas.openxmlformats.org/drawingml/2006/main" name="1_售前方案PPT模板-简洁版">
  <a:themeElements>
    <a:clrScheme name="SM">
      <a:dk1>
        <a:sysClr val="windowText" lastClr="000000"/>
      </a:dk1>
      <a:lt1>
        <a:sysClr val="window" lastClr="FFFFFF"/>
      </a:lt1>
      <a:dk2>
        <a:srgbClr val="44546A"/>
      </a:dk2>
      <a:lt2>
        <a:srgbClr val="E7E6E6"/>
      </a:lt2>
      <a:accent1>
        <a:srgbClr val="20466F"/>
      </a:accent1>
      <a:accent2>
        <a:srgbClr val="9B2034"/>
      </a:accent2>
      <a:accent3>
        <a:srgbClr val="41A0D0"/>
      </a:accent3>
      <a:accent4>
        <a:srgbClr val="8F79AE"/>
      </a:accent4>
      <a:accent5>
        <a:srgbClr val="2466F4"/>
      </a:accent5>
      <a:accent6>
        <a:srgbClr val="70AD47"/>
      </a:accent6>
      <a:hlink>
        <a:srgbClr val="00B0F0"/>
      </a:hlink>
      <a:folHlink>
        <a:srgbClr val="BFBFB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2629</TotalTime>
  <Words>2403</Words>
  <Application>Microsoft Office PowerPoint</Application>
  <PresentationFormat>宽屏</PresentationFormat>
  <Paragraphs>369</Paragraphs>
  <Slides>31</Slides>
  <Notes>10</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31</vt:i4>
      </vt:variant>
    </vt:vector>
  </HeadingPairs>
  <TitlesOfParts>
    <vt:vector size="44" baseType="lpstr">
      <vt:lpstr>Arial Unicode MS</vt:lpstr>
      <vt:lpstr>Helvetica Neue</vt:lpstr>
      <vt:lpstr>Helvetica Neue Medium</vt:lpstr>
      <vt:lpstr>等线</vt:lpstr>
      <vt:lpstr>等线</vt:lpstr>
      <vt:lpstr>黑体</vt:lpstr>
      <vt:lpstr>华文彩云</vt:lpstr>
      <vt:lpstr>宋体</vt:lpstr>
      <vt:lpstr>微软雅黑</vt:lpstr>
      <vt:lpstr>Arial</vt:lpstr>
      <vt:lpstr>Calibri</vt:lpstr>
      <vt:lpstr>Wingdings</vt:lpstr>
      <vt:lpstr>1_售前方案PPT模板-简洁版</vt:lpstr>
      <vt:lpstr>PowerPoint 演示文稿</vt:lpstr>
      <vt:lpstr>PowerPoint 演示文稿</vt:lpstr>
      <vt:lpstr>思谋集团</vt:lpstr>
      <vt:lpstr>PowerPoint 演示文稿</vt:lpstr>
      <vt:lpstr>PowerPoint 演示文稿</vt:lpstr>
      <vt:lpstr>设计方案|项目需求</vt:lpstr>
      <vt:lpstr>设计方案|检测指标</vt:lpstr>
      <vt:lpstr>设计方案|Demo机初步设计方案</vt:lpstr>
      <vt:lpstr>设计方案|Demo机初步设计方案</vt:lpstr>
      <vt:lpstr>设计方案|Demo机初步设计方案</vt:lpstr>
      <vt:lpstr>设计方案|光学初步设计方案</vt:lpstr>
      <vt:lpstr>设计方案|光学初步设计方案</vt:lpstr>
      <vt:lpstr>PowerPoint 演示文稿</vt:lpstr>
      <vt:lpstr>案例一:手机中框外观检测</vt:lpstr>
      <vt:lpstr>案例二:耳机充电仓开关瑕疵检测</vt:lpstr>
      <vt:lpstr>案例三:边框外观缺陷检测</vt:lpstr>
      <vt:lpstr>案例四:镜头支架表面缺陷检测</vt:lpstr>
      <vt:lpstr>案例五:镜头支架表面缺陷检测</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yxc</dc:creator>
  <cp:lastModifiedBy>wang lv</cp:lastModifiedBy>
  <cp:revision>458</cp:revision>
  <dcterms:created xsi:type="dcterms:W3CDTF">2020-12-08T05:45:16Z</dcterms:created>
  <dcterms:modified xsi:type="dcterms:W3CDTF">2021-11-12T10:13:32Z</dcterms:modified>
</cp:coreProperties>
</file>